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448831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496817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55873845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44DBB-3185-C8BA-64C4-50F897009750}" type="slidenum">
              <a:rPr lang="zh-CN"/>
              <a:t/>
            </a:fld>
            <a:endParaRPr lang="zh-CN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7065886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410949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109027373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3628AC-5D71-FD5B-BCBD-AA3750871366}" type="slidenum">
              <a:rPr lang="zh-CN"/>
              <a:t/>
            </a:fld>
            <a:endParaRPr lang="zh-CN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198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116482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0035250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6BE73-9A8C-DDAD-A6CA-25CC958FE67D}" type="slidenum">
              <a:rPr lang="zh-CN"/>
              <a:t/>
            </a:fld>
            <a:endParaRPr lang="zh-CN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5</a:t>
            </a:fld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97682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9275658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9246132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F796FD-3FDF-21ED-2DE2-E6F4C609A67C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479167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359848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7405491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EAE16C-8BC8-DFC6-FED5-850341AED983}" type="slidenum">
              <a:rPr lang="zh-CN"/>
              <a:t/>
            </a:fld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0754387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950418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66026017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DAE39D-5262-BEBA-63F1-AD3247EAE201}" type="slidenum">
              <a:rPr lang="zh-CN"/>
              <a:t/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635645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4336414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7795997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31CC-559B-7996-E884-9B9A4CF71039}" type="slidenum">
              <a:rPr lang="zh-CN"/>
              <a:t/>
            </a:fld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18592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24234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2339295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01D80B-049B-FCA8-8C02-A31D05FB92CC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792940" name="文本框 18"/>
          <p:cNvSpPr txBox="1"/>
          <p:nvPr/>
        </p:nvSpPr>
        <p:spPr bwMode="auto">
          <a:xfrm flipH="0" flipV="0">
            <a:off x="1096173" y="690345"/>
            <a:ext cx="4384189" cy="45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文件流</a:t>
            </a:r>
            <a:endParaRPr/>
          </a:p>
        </p:txBody>
      </p:sp>
      <p:sp>
        <p:nvSpPr>
          <p:cNvPr id="152702549" name=""/>
          <p:cNvSpPr txBox="1"/>
          <p:nvPr/>
        </p:nvSpPr>
        <p:spPr bwMode="auto">
          <a:xfrm flipH="0" flipV="0">
            <a:off x="874500" y="1289907"/>
            <a:ext cx="5286184" cy="151238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1. 文件流</a:t>
            </a:r>
            <a:endParaRPr/>
          </a:p>
          <a:p>
            <a:pPr algn="l">
              <a:defRPr/>
            </a:pPr>
            <a:r>
              <a:rPr/>
              <a:t>C++ 提供了三个主要的文件流类：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std::ifstream：用于输入（读取）文件。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std::ofstream：用于输出（写入）文件。</a:t>
            </a:r>
            <a:endParaRPr/>
          </a:p>
          <a:p>
            <a:pPr marL="283879" indent="-283879" algn="l">
              <a:buFont typeface="Arial"/>
              <a:buChar char="•"/>
              <a:defRPr/>
            </a:pPr>
            <a:r>
              <a:rPr/>
              <a:t>std::fstream：用于同时读取和写入文件。</a:t>
            </a:r>
            <a:endParaRPr/>
          </a:p>
        </p:txBody>
      </p:sp>
      <p:sp>
        <p:nvSpPr>
          <p:cNvPr id="914534335" name=""/>
          <p:cNvSpPr txBox="1"/>
          <p:nvPr/>
        </p:nvSpPr>
        <p:spPr bwMode="auto">
          <a:xfrm flipH="0" flipV="0">
            <a:off x="874500" y="2802288"/>
            <a:ext cx="10596698" cy="17475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2. 缓冲区</a:t>
            </a:r>
            <a:endParaRPr/>
          </a:p>
          <a:p>
            <a:pPr algn="l">
              <a:defRPr/>
            </a:pPr>
            <a:r>
              <a:rPr/>
              <a:t>定义：缓冲区是一个临时存储区，用于存放数据，直到数据被写入到目标文件或从目标文件读取。</a:t>
            </a:r>
            <a:endParaRPr/>
          </a:p>
          <a:p>
            <a:pPr algn="l">
              <a:defRPr/>
            </a:pPr>
            <a:r>
              <a:rPr/>
              <a:t>类型：</a:t>
            </a:r>
            <a:endParaRPr/>
          </a:p>
          <a:p>
            <a:pPr algn="l">
              <a:defRPr/>
            </a:pPr>
            <a:r>
              <a:rPr/>
              <a:t>全缓冲：数据在缓冲区满之前不会写入文件。</a:t>
            </a:r>
            <a:endParaRPr/>
          </a:p>
          <a:p>
            <a:pPr algn="l">
              <a:defRPr/>
            </a:pPr>
            <a:r>
              <a:rPr/>
              <a:t>行缓冲：每次遇到换行符时，数据会被写入文件。</a:t>
            </a:r>
            <a:endParaRPr/>
          </a:p>
          <a:p>
            <a:pPr algn="l">
              <a:defRPr/>
            </a:pPr>
            <a:r>
              <a:rPr/>
              <a:t>无缓冲：数据立即写入文件，不使用缓冲区。</a:t>
            </a:r>
            <a:endParaRPr/>
          </a:p>
        </p:txBody>
      </p:sp>
      <p:sp>
        <p:nvSpPr>
          <p:cNvPr id="1436710365" name=""/>
          <p:cNvSpPr txBox="1"/>
          <p:nvPr/>
        </p:nvSpPr>
        <p:spPr bwMode="auto">
          <a:xfrm flipH="0" flipV="0">
            <a:off x="833044" y="4549804"/>
            <a:ext cx="8981065" cy="178670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3. 流状态</a:t>
            </a:r>
            <a:endParaRPr/>
          </a:p>
          <a:p>
            <a:pPr algn="l">
              <a:defRPr/>
            </a:pPr>
            <a:r>
              <a:rPr/>
              <a:t>流的状态由几个标志组成：</a:t>
            </a:r>
            <a:endParaRPr/>
          </a:p>
          <a:p>
            <a:pPr algn="l">
              <a:defRPr/>
            </a:pPr>
            <a:r>
              <a:rPr/>
              <a:t>goodbit：流状态正常，可以进行读写。</a:t>
            </a:r>
            <a:endParaRPr/>
          </a:p>
          <a:p>
            <a:pPr algn="l">
              <a:defRPr/>
            </a:pPr>
            <a:r>
              <a:rPr/>
              <a:t>eofbit：到达文件末尾。</a:t>
            </a:r>
            <a:endParaRPr/>
          </a:p>
          <a:p>
            <a:pPr algn="l">
              <a:defRPr/>
            </a:pPr>
            <a:r>
              <a:rPr/>
              <a:t>failbit：逻辑错误，例如读取错误。</a:t>
            </a:r>
            <a:endParaRPr/>
          </a:p>
          <a:p>
            <a:pPr algn="l">
              <a:defRPr/>
            </a:pPr>
            <a:r>
              <a:rPr/>
              <a:t>badbit：流发生严重错误，如设备故障。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463934" name="文本框 18"/>
          <p:cNvSpPr txBox="1"/>
          <p:nvPr/>
        </p:nvSpPr>
        <p:spPr bwMode="auto">
          <a:xfrm flipH="0" flipV="0">
            <a:off x="1096173" y="690345"/>
            <a:ext cx="438706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b="1"/>
              <a:t>基本输入输出流</a:t>
            </a:r>
            <a:endParaRPr/>
          </a:p>
        </p:txBody>
      </p:sp>
      <p:graphicFrame>
        <p:nvGraphicFramePr>
          <p:cNvPr id="809943162" name=""/>
          <p:cNvGraphicFramePr>
            <a:graphicFrameLocks xmlns:a="http://schemas.openxmlformats.org/drawingml/2006/main"/>
          </p:cNvGraphicFramePr>
          <p:nvPr/>
        </p:nvGraphicFramePr>
        <p:xfrm>
          <a:off x="1500084" y="1763703"/>
          <a:ext cx="5886149" cy="29387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957816"/>
                <a:gridCol w="1957816"/>
                <a:gridCol w="1957816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类名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作用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头文件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输入流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iostream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输出流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zh-CN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ifstream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文件输入流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fstream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ofstream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文件输出流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fstream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istringstream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字符串输入流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sstream</a:t>
                      </a:r>
                      <a:endParaRPr/>
                    </a:p>
                  </a:txBody>
                  <a:tcPr/>
                </a:tc>
              </a:tr>
              <a:tr h="33814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ostringstream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字符串输出流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sstream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75281" name="文本框 22"/>
          <p:cNvSpPr txBox="1"/>
          <p:nvPr/>
        </p:nvSpPr>
        <p:spPr bwMode="auto">
          <a:xfrm>
            <a:off x="1385331" y="730980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807405703" name=""/>
          <p:cNvSpPr txBox="1"/>
          <p:nvPr/>
        </p:nvSpPr>
        <p:spPr bwMode="auto">
          <a:xfrm flipH="0" flipV="0">
            <a:off x="2023767" y="1813662"/>
            <a:ext cx="9611444" cy="934352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计算5的阶层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写一个银行存钱取钱结算，输入存钱金额，或者输入取钱金额，然后打印出银行里当前钱的</a:t>
            </a:r>
            <a:endParaRPr/>
          </a:p>
          <a:p>
            <a:pPr>
              <a:defRPr/>
            </a:pPr>
            <a:r>
              <a:rPr/>
              <a:t>总数，同时显示出取钱总额，存钱的总额，用户输入T退出这个系统。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50360" y="4220416"/>
            <a:ext cx="983696" cy="1119269"/>
            <a:chOff x="0" y="0"/>
            <a:chExt cx="983696" cy="1119269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0969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9"/>
              <a:ext cx="9836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STL容器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3705041" y="4128658"/>
            <a:ext cx="2583890" cy="1119268"/>
            <a:chOff x="0" y="0"/>
            <a:chExt cx="2583890" cy="1119268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913216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53148"/>
              <a:ext cx="2583890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文件流&amp;基本输入输出流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 rot="0" flipH="0" flipV="0"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 rot="0" flipH="0" flipV="0">
            <a:off x="6379281" y="4881808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965393" y="2809044"/>
            <a:ext cx="1605995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STL容器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"/>
          <p:cNvSpPr/>
          <p:nvPr/>
        </p:nvSpPr>
        <p:spPr bwMode="auto">
          <a:xfrm>
            <a:off x="4739290" y="3662843"/>
            <a:ext cx="4112318" cy="1463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/>
              <a:t>vector</a:t>
            </a:r>
            <a:endParaRPr/>
          </a:p>
          <a:p>
            <a:pPr>
              <a:defRPr/>
            </a:pPr>
            <a:r>
              <a:rPr/>
              <a:t>deque</a:t>
            </a:r>
            <a:endParaRPr/>
          </a:p>
          <a:p>
            <a:pPr>
              <a:defRPr/>
            </a:pPr>
            <a:r>
              <a:rPr/>
              <a:t>list</a:t>
            </a:r>
            <a:endParaRPr/>
          </a:p>
          <a:p>
            <a:pPr>
              <a:defRPr/>
            </a:pPr>
            <a:r>
              <a:rPr/>
              <a:t>set</a:t>
            </a:r>
            <a:endParaRPr/>
          </a:p>
          <a:p>
            <a:pPr>
              <a:defRPr/>
            </a:pPr>
            <a:r>
              <a:rPr/>
              <a:t>map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397"/>
            <a:ext cx="1097987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vector</a:t>
            </a:r>
            <a:endParaRPr/>
          </a:p>
        </p:txBody>
      </p:sp>
      <p:pic>
        <p:nvPicPr>
          <p:cNvPr id="16077098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0787" y="1996335"/>
            <a:ext cx="4686300" cy="2447924"/>
          </a:xfrm>
          <a:prstGeom prst="rect">
            <a:avLst/>
          </a:prstGeom>
        </p:spPr>
      </p:pic>
      <p:sp>
        <p:nvSpPr>
          <p:cNvPr id="961159905" name=""/>
          <p:cNvSpPr txBox="1"/>
          <p:nvPr/>
        </p:nvSpPr>
        <p:spPr bwMode="auto">
          <a:xfrm flipH="0" flipV="0">
            <a:off x="5717087" y="1689181"/>
            <a:ext cx="5915380" cy="38408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400"/>
              <a:t>1、vector::size：返回当前元素数量</a:t>
            </a:r>
            <a:endParaRPr sz="2400"/>
          </a:p>
          <a:p>
            <a:pPr algn="l">
              <a:defRPr/>
            </a:pPr>
            <a:r>
              <a:rPr sz="2400"/>
              <a:t>2、vector::begin：返回指向第一个元素的指针</a:t>
            </a:r>
            <a:endParaRPr sz="2400"/>
          </a:p>
          <a:p>
            <a:pPr algn="l">
              <a:defRPr/>
            </a:pPr>
            <a:r>
              <a:rPr sz="2400"/>
              <a:t>3、vector::end：返回指向最后一个元素的指针</a:t>
            </a:r>
            <a:endParaRPr sz="2400"/>
          </a:p>
          <a:p>
            <a:pPr algn="l">
              <a:defRPr/>
            </a:pPr>
            <a:r>
              <a:rPr sz="2400"/>
              <a:t>4、vector::push_back(para)：在末尾添加元素para</a:t>
            </a:r>
            <a:endParaRPr sz="2400"/>
          </a:p>
          <a:p>
            <a:pPr algn="l">
              <a:defRPr/>
            </a:pPr>
            <a:r>
              <a:rPr sz="2400"/>
              <a:t>5、vector::pop_back：删除末尾的元素</a:t>
            </a:r>
            <a:endParaRPr sz="2400"/>
          </a:p>
          <a:p>
            <a:pPr algn="l">
              <a:defRPr/>
            </a:pPr>
            <a:r>
              <a:rPr sz="2400"/>
              <a:t>6、vector::empty()：如果容器元素容量为空，返回真，反之返回假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262092" name="文本框 18"/>
          <p:cNvSpPr txBox="1"/>
          <p:nvPr/>
        </p:nvSpPr>
        <p:spPr bwMode="auto">
          <a:xfrm>
            <a:off x="1096173" y="845397"/>
            <a:ext cx="981163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2400" b="1"/>
              <a:t>queue</a:t>
            </a:r>
            <a:endParaRPr/>
          </a:p>
        </p:txBody>
      </p:sp>
      <p:pic>
        <p:nvPicPr>
          <p:cNvPr id="20051279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9828" y="1657089"/>
            <a:ext cx="5817817" cy="1852808"/>
          </a:xfrm>
          <a:prstGeom prst="rect">
            <a:avLst/>
          </a:prstGeom>
        </p:spPr>
      </p:pic>
      <p:sp>
        <p:nvSpPr>
          <p:cNvPr id="1442793480" name=""/>
          <p:cNvSpPr txBox="1"/>
          <p:nvPr/>
        </p:nvSpPr>
        <p:spPr bwMode="auto">
          <a:xfrm flipH="0" flipV="0">
            <a:off x="6721027" y="1435273"/>
            <a:ext cx="4863925" cy="47552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reference front();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const_reference front() const;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reference back();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const_reference back() const;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bool empty() const; // C++20 前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[[nodiscard]] bool empty() const; //C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size_type size() const;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void push( const value_type&amp; value );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void push( value_type&amp;&amp; value ); //C++11 起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void pop();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void swap( queue&amp; other ) noexcept(); //C++11 起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146517" name="文本框 18"/>
          <p:cNvSpPr txBox="1"/>
          <p:nvPr/>
        </p:nvSpPr>
        <p:spPr bwMode="auto">
          <a:xfrm>
            <a:off x="1096173" y="845397"/>
            <a:ext cx="49814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/>
              <a:t>List</a:t>
            </a:r>
            <a:endParaRPr/>
          </a:p>
        </p:txBody>
      </p:sp>
      <p:pic>
        <p:nvPicPr>
          <p:cNvPr id="1923225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0787" y="1211517"/>
            <a:ext cx="4385445" cy="2113767"/>
          </a:xfrm>
          <a:prstGeom prst="rect">
            <a:avLst/>
          </a:prstGeom>
        </p:spPr>
      </p:pic>
      <p:graphicFrame>
        <p:nvGraphicFramePr>
          <p:cNvPr id="1390163881" name=""/>
          <p:cNvGraphicFramePr>
            <a:graphicFrameLocks xmlns:a="http://schemas.openxmlformats.org/drawingml/2006/main"/>
          </p:cNvGraphicFramePr>
          <p:nvPr/>
        </p:nvGraphicFramePr>
        <p:xfrm>
          <a:off x="5416232" y="548013"/>
          <a:ext cx="5889439" cy="5930264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098701"/>
                <a:gridCol w="5089547"/>
              </a:tblGrid>
              <a:tr h="440394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emplace_front()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在容器头部生成一个元素。该函数和 push_front() 的功能相同，但效率更高。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push_front()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在容器头部插入一个元素。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pop_front()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删除容器头部的一个元素。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440394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emplace_back()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在容器尾部直接生成一个元素。该函数和 push_back() 的功能相同，但效率更高。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push_back()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在容器尾部插入一个元素。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pop_back()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删除容器尾部的一个元素。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440394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emplace()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在容器中的指定位置插入元素。该函数和 insert() 功能相同，但效率更高。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insert() 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在容器中的指定位置插入元素。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erase()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删除容器中一个或某区域内的元素。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440394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swap()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交换两个容器中的元素，必须保证这两个容器中存储的元素类型是相同的。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resize()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调整容器的大小。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clear()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删除容器存储的所有元素。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splice()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将一个 list 容器中的元素插入到另一个容器的指定位置。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remove(val)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删除容器中所有等于 val 的元素。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remove_if()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删除容器中满足条件的元素。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unique()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删除容器中相邻的重复元素，只保留一个。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440394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merge()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合并两个事先已排好序的 list 容器，并且合并之后的 list 容器依然是有序的。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  <a:tr h="269229"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sort()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200" b="0" i="0" u="none">
                          <a:solidFill>
                            <a:srgbClr val="444444"/>
                          </a:solidFill>
                          <a:latin typeface="Arial"/>
                          <a:ea typeface="Arial"/>
                          <a:cs typeface="Arial"/>
                        </a:rPr>
                        <a:t>通过更改容器中元素的位置，将它们进行排序。</a:t>
                      </a:r>
                      <a:endParaRPr sz="1200"/>
                    </a:p>
                  </a:txBody>
                  <a:tcPr marL="47623" marR="47623" marT="47623" marB="47623" anchor="ctr">
                    <a:lnL w="9524" algn="ctr">
                      <a:solidFill>
                        <a:srgbClr val="CCCCCC"/>
                      </a:solidFill>
                    </a:lnL>
                    <a:lnR w="9524" algn="ctr">
                      <a:solidFill>
                        <a:srgbClr val="CCCCCC"/>
                      </a:solidFill>
                    </a:lnR>
                    <a:lnT w="9524" algn="ctr">
                      <a:solidFill>
                        <a:srgbClr val="CCCCCC"/>
                      </a:solidFill>
                    </a:lnT>
                    <a:lnB w="9524" algn="ctr">
                      <a:solidFill>
                        <a:srgbClr val="CCCCCC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053517" name="文本框 18"/>
          <p:cNvSpPr txBox="1"/>
          <p:nvPr/>
        </p:nvSpPr>
        <p:spPr bwMode="auto">
          <a:xfrm>
            <a:off x="1096173" y="845397"/>
            <a:ext cx="485978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b="1"/>
              <a:t>Set</a:t>
            </a:r>
            <a:endParaRPr/>
          </a:p>
        </p:txBody>
      </p:sp>
      <p:pic>
        <p:nvPicPr>
          <p:cNvPr id="2181790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6403" y="1837150"/>
            <a:ext cx="3994006" cy="2703534"/>
          </a:xfrm>
          <a:prstGeom prst="rect">
            <a:avLst/>
          </a:prstGeom>
        </p:spPr>
      </p:pic>
      <p:sp>
        <p:nvSpPr>
          <p:cNvPr id="1428420529" name=""/>
          <p:cNvSpPr/>
          <p:nvPr/>
        </p:nvSpPr>
        <p:spPr bwMode="auto">
          <a:xfrm flipH="0" flipV="0">
            <a:off x="5037842" y="1005597"/>
            <a:ext cx="6394892" cy="30178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s.clear() 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清除所有元素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s.empty() 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如果集合为空，返回true(真</a:t>
            </a:r>
            <a:endParaRPr sz="2400" b="0" i="0" u="none">
              <a:solidFill>
                <a:srgbClr val="008000"/>
              </a:solidFill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s.erase() 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删除集合中的元素</a:t>
            </a:r>
            <a:endParaRPr sz="2400" b="0" i="0" u="none">
              <a:solidFill>
                <a:srgbClr val="000000"/>
              </a:solidFill>
              <a:latin typeface="Ubuntu Mono"/>
              <a:ea typeface="Ubuntu Mono"/>
              <a:cs typeface="Ubuntu Mono"/>
            </a:endParaRPr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s.find()  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返回一个指向被查找到元素的迭代器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s.insert()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在集合中插入元素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Ubuntu Mono"/>
                <a:ea typeface="Ubuntu Mono"/>
                <a:cs typeface="Ubuntu Mono"/>
              </a:rPr>
              <a:t>s.size()        </a:t>
            </a:r>
            <a:r>
              <a:rPr sz="2400" b="0" i="0" u="none">
                <a:solidFill>
                  <a:srgbClr val="008000"/>
                </a:solidFill>
                <a:latin typeface="Ubuntu Mono"/>
                <a:ea typeface="Ubuntu Mono"/>
                <a:cs typeface="Ubuntu Mono"/>
              </a:rPr>
              <a:t>//  集合中元素的数目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330518" name="文本框 18"/>
          <p:cNvSpPr txBox="1"/>
          <p:nvPr/>
        </p:nvSpPr>
        <p:spPr bwMode="auto">
          <a:xfrm>
            <a:off x="1096173" y="845397"/>
            <a:ext cx="605077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b="1"/>
              <a:t>map</a:t>
            </a:r>
            <a:endParaRPr/>
          </a:p>
        </p:txBody>
      </p:sp>
      <p:pic>
        <p:nvPicPr>
          <p:cNvPr id="9622855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26506" y="1813664"/>
            <a:ext cx="4935254" cy="2570445"/>
          </a:xfrm>
          <a:prstGeom prst="rect">
            <a:avLst/>
          </a:prstGeom>
        </p:spPr>
      </p:pic>
      <p:pic>
        <p:nvPicPr>
          <p:cNvPr id="16977624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76061" y="1726503"/>
            <a:ext cx="5142225" cy="3162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9172421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67194117" name="矩形 6"/>
          <p:cNvSpPr/>
          <p:nvPr/>
        </p:nvSpPr>
        <p:spPr bwMode="auto">
          <a:xfrm rot="2699971">
            <a:off x="1696498" y="4071163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47865888" name="矩形 7"/>
          <p:cNvSpPr/>
          <p:nvPr/>
        </p:nvSpPr>
        <p:spPr bwMode="auto">
          <a:xfrm rot="2699971">
            <a:off x="2368031" y="4027952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26931345" name="文本框 8"/>
          <p:cNvSpPr txBox="1"/>
          <p:nvPr/>
        </p:nvSpPr>
        <p:spPr bwMode="auto">
          <a:xfrm>
            <a:off x="1731962" y="2809044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527770437" name="文本框 13"/>
          <p:cNvSpPr txBox="1"/>
          <p:nvPr/>
        </p:nvSpPr>
        <p:spPr bwMode="auto">
          <a:xfrm>
            <a:off x="3426257" y="2809044"/>
            <a:ext cx="4450795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文件流&amp;基本输入输出流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852431511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897936651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899222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308132975" name="组合 16"/>
          <p:cNvGrpSpPr/>
          <p:nvPr/>
        </p:nvGrpSpPr>
        <p:grpSpPr bwMode="auto">
          <a:xfrm>
            <a:off x="4863801" y="3887521"/>
            <a:ext cx="1296422" cy="1658522"/>
            <a:chOff x="0" y="0"/>
            <a:chExt cx="1296422" cy="1658522"/>
          </a:xfrm>
        </p:grpSpPr>
        <p:sp>
          <p:nvSpPr>
            <p:cNvPr id="920018642" name="文本框 9"/>
            <p:cNvSpPr txBox="1"/>
            <p:nvPr/>
          </p:nvSpPr>
          <p:spPr bwMode="auto">
            <a:xfrm>
              <a:off x="0" y="0"/>
              <a:ext cx="129642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009007393" name="文本框 9"/>
            <p:cNvSpPr txBox="1"/>
            <p:nvPr/>
          </p:nvSpPr>
          <p:spPr bwMode="auto">
            <a:xfrm>
              <a:off x="0" y="369000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076758306" name="文本框 19"/>
            <p:cNvSpPr txBox="1"/>
            <p:nvPr/>
          </p:nvSpPr>
          <p:spPr bwMode="auto">
            <a:xfrm>
              <a:off x="2880" y="996813"/>
              <a:ext cx="128490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575391759" name="文本框 9"/>
            <p:cNvSpPr txBox="1"/>
            <p:nvPr/>
          </p:nvSpPr>
          <p:spPr bwMode="auto">
            <a:xfrm flipH="0" flipV="0">
              <a:off x="4677" y="1383843"/>
              <a:ext cx="128562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297395185" name="文本框 9"/>
            <p:cNvSpPr txBox="1"/>
            <p:nvPr/>
          </p:nvSpPr>
          <p:spPr bwMode="auto">
            <a:xfrm>
              <a:off x="0" y="722808"/>
              <a:ext cx="1290662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2" lvl="1" indent="-228592">
                <a:buSzPct val="70000"/>
                <a:buFont typeface="Wingdings"/>
                <a:buChar char="l"/>
                <a:defRPr/>
              </a:pPr>
              <a:endParaRPr/>
            </a:p>
          </p:txBody>
        </p:sp>
      </p:grpSp>
      <p:grpSp>
        <p:nvGrpSpPr>
          <p:cNvPr id="590465954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179044333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086268795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1562900836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91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4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24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19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6719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4786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3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693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777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2777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13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0813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90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194117" grpId="0" animBg="1"/>
      <p:bldP spid="647865888" grpId="0" animBg="1"/>
      <p:bldP spid="926931345" grpId="0"/>
      <p:bldP spid="527770437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228</cp:revision>
  <dcterms:created xsi:type="dcterms:W3CDTF">2017-02-19T15:11:46Z</dcterms:created>
  <dcterms:modified xsi:type="dcterms:W3CDTF">2025-03-07T05:03:29Z</dcterms:modified>
</cp:coreProperties>
</file>