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-96" y="-1470"/>
      </p:cViewPr>
      <p:guideLst>
        <p:guide orient="horz" pos="216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7891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32588159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05464432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932230-407C-D54A-17C8-C004061DB404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7903350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702501658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398536228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4CACFA-4714-FA3E-5085-1070FFFA7500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3685617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87150390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443865557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397249-8E24-F2FA-3207-575ACE4BF135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594318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03557500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880350280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1F607C-EF43-1AC0-B71C-9135DAE199E6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6002479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728978257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494474526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BD82E2A-B31B-FA6B-0C1B-FF9C99AAEE60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251989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741164825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800352509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C6BE73-9A8C-DDAD-A6CA-25CC958FE67D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6448831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264968175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255873845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944DBB-3185-C8BA-64C4-50F897009750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162587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912280299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83113401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D29FAB-21A3-6382-80A1-BBE9B93BE529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E84FAC-5D39-9649-1209-CEFC8ABFA4F7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1011555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2112427669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327698756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91EA2A-EFA2-C011-8AEE-DC1D3A229C24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 panose="020B0604020202020204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 panose="020B0604020202020204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 panose="020B0604020202020204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 panose="020B0604020202020204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029918" y="3338365"/>
            <a:ext cx="4088993" cy="1554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sz="4800" b="1" i="0" u="none" strike="noStrike" cap="none" spc="299">
                <a:solidFill>
                  <a:srgbClr val="C00000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C++编程基础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algn="ctr"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6328113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7999"/>
            <a:ext cx="4537064" cy="5854690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1995575881" name="矩形 6"/>
          <p:cNvSpPr/>
          <p:nvPr/>
        </p:nvSpPr>
        <p:spPr bwMode="auto">
          <a:xfrm rot="2699971">
            <a:off x="2740334" y="4071164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792290599" name="矩形 7"/>
          <p:cNvSpPr/>
          <p:nvPr/>
        </p:nvSpPr>
        <p:spPr bwMode="auto">
          <a:xfrm rot="2699971">
            <a:off x="3411867" y="4027953"/>
            <a:ext cx="181544" cy="181544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1736715330" name="文本框 8"/>
          <p:cNvSpPr txBox="1"/>
          <p:nvPr/>
        </p:nvSpPr>
        <p:spPr bwMode="auto">
          <a:xfrm>
            <a:off x="2775798" y="2809045"/>
            <a:ext cx="1964211" cy="118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03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144416686" name="文本框 13"/>
          <p:cNvSpPr txBox="1"/>
          <p:nvPr/>
        </p:nvSpPr>
        <p:spPr bwMode="auto">
          <a:xfrm>
            <a:off x="5272688" y="2809044"/>
            <a:ext cx="996399" cy="853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引用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  <a:p>
            <a:pPr>
              <a:defRPr/>
            </a:pPr>
          </a:p>
        </p:txBody>
      </p:sp>
      <p:grpSp>
        <p:nvGrpSpPr>
          <p:cNvPr id="110500040" name="组合 11"/>
          <p:cNvGrpSpPr/>
          <p:nvPr/>
        </p:nvGrpSpPr>
        <p:grpSpPr bwMode="auto">
          <a:xfrm>
            <a:off x="555171" y="2563317"/>
            <a:ext cx="5906925" cy="109451"/>
            <a:chOff x="538842" y="2563317"/>
            <a:chExt cx="5906925" cy="109451"/>
          </a:xfrm>
        </p:grpSpPr>
        <p:cxnSp>
          <p:nvCxnSpPr>
            <p:cNvPr id="779327937" name="直接连接符 12"/>
            <p:cNvCxnSpPr/>
            <p:nvPr/>
          </p:nvCxnSpPr>
          <p:spPr bwMode="auto">
            <a:xfrm>
              <a:off x="538842" y="2672769"/>
              <a:ext cx="5891935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6213900" name="矩形 10"/>
            <p:cNvSpPr/>
            <p:nvPr/>
          </p:nvSpPr>
          <p:spPr bwMode="auto">
            <a:xfrm>
              <a:off x="5156614" y="2563317"/>
              <a:ext cx="1289152" cy="10945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grpSp>
        <p:nvGrpSpPr>
          <p:cNvPr id="2076941565" name="组合 16"/>
          <p:cNvGrpSpPr/>
          <p:nvPr/>
        </p:nvGrpSpPr>
        <p:grpSpPr bwMode="auto">
          <a:xfrm>
            <a:off x="4863802" y="3887522"/>
            <a:ext cx="1297143" cy="1658523"/>
            <a:chOff x="0" y="0"/>
            <a:chExt cx="1297143" cy="1658523"/>
          </a:xfrm>
        </p:grpSpPr>
        <p:sp>
          <p:nvSpPr>
            <p:cNvPr id="1424716473" name="文本框 9"/>
            <p:cNvSpPr txBox="1"/>
            <p:nvPr/>
          </p:nvSpPr>
          <p:spPr bwMode="auto">
            <a:xfrm>
              <a:off x="0" y="0"/>
              <a:ext cx="1297143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>
                <a:buSzPct val="70000"/>
                <a:buFont typeface="Wingdings" panose="05000000000000000000"/>
                <a:buChar char="l"/>
                <a:defRPr/>
              </a:pPr>
            </a:p>
          </p:txBody>
        </p:sp>
        <p:sp>
          <p:nvSpPr>
            <p:cNvPr id="914736750" name="文本框 9"/>
            <p:cNvSpPr txBox="1"/>
            <p:nvPr/>
          </p:nvSpPr>
          <p:spPr bwMode="auto">
            <a:xfrm>
              <a:off x="0" y="369001"/>
              <a:ext cx="1292823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</a:p>
          </p:txBody>
        </p:sp>
        <p:sp>
          <p:nvSpPr>
            <p:cNvPr id="127767363" name="文本框 19"/>
            <p:cNvSpPr txBox="1"/>
            <p:nvPr/>
          </p:nvSpPr>
          <p:spPr bwMode="auto">
            <a:xfrm>
              <a:off x="0" y="722131"/>
              <a:ext cx="1286343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</a:p>
          </p:txBody>
        </p:sp>
        <p:sp>
          <p:nvSpPr>
            <p:cNvPr id="1389485602" name="文本框 9"/>
            <p:cNvSpPr txBox="1"/>
            <p:nvPr/>
          </p:nvSpPr>
          <p:spPr bwMode="auto">
            <a:xfrm>
              <a:off x="4678" y="1383844"/>
              <a:ext cx="1285624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</a:p>
          </p:txBody>
        </p:sp>
      </p:grpSp>
      <p:grpSp>
        <p:nvGrpSpPr>
          <p:cNvPr id="13360324" name="组合 21"/>
          <p:cNvGrpSpPr/>
          <p:nvPr/>
        </p:nvGrpSpPr>
        <p:grpSpPr bwMode="auto">
          <a:xfrm>
            <a:off x="5978094" y="3579489"/>
            <a:ext cx="1579902" cy="1137701"/>
            <a:chOff x="0" y="0"/>
            <a:chExt cx="1579902" cy="1137701"/>
          </a:xfrm>
        </p:grpSpPr>
        <p:sp>
          <p:nvSpPr>
            <p:cNvPr id="351025167" name="文本框 9"/>
            <p:cNvSpPr txBox="1"/>
            <p:nvPr/>
          </p:nvSpPr>
          <p:spPr bwMode="auto">
            <a:xfrm>
              <a:off x="0" y="0"/>
              <a:ext cx="1579902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>
                <a:buSzPct val="70000"/>
                <a:buFont typeface="Wingdings" panose="05000000000000000000"/>
                <a:buChar char="l"/>
                <a:defRPr/>
              </a:pPr>
            </a:p>
          </p:txBody>
        </p:sp>
        <p:sp>
          <p:nvSpPr>
            <p:cNvPr id="110120877" name="文本框 9"/>
            <p:cNvSpPr txBox="1"/>
            <p:nvPr/>
          </p:nvSpPr>
          <p:spPr bwMode="auto">
            <a:xfrm>
              <a:off x="0" y="434517"/>
              <a:ext cx="1578463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</a:p>
          </p:txBody>
        </p:sp>
        <p:sp>
          <p:nvSpPr>
            <p:cNvPr id="741273130" name="文本框 9"/>
            <p:cNvSpPr txBox="1"/>
            <p:nvPr/>
          </p:nvSpPr>
          <p:spPr bwMode="auto">
            <a:xfrm>
              <a:off x="0" y="863022"/>
              <a:ext cx="1578463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2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632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50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57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9557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29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9229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71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3671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41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44416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44416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44416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44416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14441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94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07694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336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5575881" grpId="0" animBg="1"/>
      <p:bldP spid="792290599" grpId="0" animBg="1"/>
      <p:bldP spid="1736715330" grpId="0"/>
      <p:bldP spid="21444166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5480295" name="文本框 22"/>
          <p:cNvSpPr txBox="1"/>
          <p:nvPr/>
        </p:nvSpPr>
        <p:spPr bwMode="auto">
          <a:xfrm>
            <a:off x="1383890" y="730980"/>
            <a:ext cx="793195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引用</a:t>
            </a:r>
            <a:endParaRPr lang="zh-CN" sz="2400" b="1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sp>
        <p:nvSpPr>
          <p:cNvPr id="872531212" name="Text Box 872531211"/>
          <p:cNvSpPr txBox="1"/>
          <p:nvPr/>
        </p:nvSpPr>
        <p:spPr bwMode="auto">
          <a:xfrm>
            <a:off x="1906335" y="1526608"/>
            <a:ext cx="3667867" cy="2012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00B0F0"/>
                </a:solidFill>
              </a:rPr>
              <a:t>引用就是给对象起一个别名</a:t>
            </a:r>
            <a:endParaRPr b="1">
              <a:solidFill>
                <a:srgbClr val="00B0F0"/>
              </a:solidFill>
            </a:endParaRPr>
          </a:p>
          <a:p>
            <a:pPr>
              <a:defRPr/>
            </a:pPr>
            <a:endParaRPr b="1">
              <a:solidFill>
                <a:srgbClr val="00B0F0"/>
              </a:solidFill>
            </a:endParaRPr>
          </a:p>
          <a:p>
            <a:pPr>
              <a:defRPr/>
            </a:pPr>
            <a:endParaRPr b="1">
              <a:solidFill>
                <a:srgbClr val="00B0F0"/>
              </a:solidFill>
            </a:endParaRPr>
          </a:p>
          <a:p>
            <a:pPr marL="283845" indent="-283845">
              <a:buAutoNum type="arabicPeriod"/>
              <a:defRPr/>
            </a:pPr>
            <a:r>
              <a:t>创建引用，必须对其初始化</a:t>
            </a:r>
          </a:p>
          <a:p>
            <a:pPr marL="283845" indent="-283845">
              <a:buAutoNum type="arabicPeriod"/>
              <a:defRPr/>
            </a:pPr>
            <a:r>
              <a:t>一旦创建，就不能更换引用对象</a:t>
            </a:r>
          </a:p>
          <a:p>
            <a:pPr marL="283845" indent="-283845">
              <a:buAutoNum type="arabicPeriod"/>
              <a:defRPr/>
            </a:pPr>
            <a:r>
              <a:t>不能创建空的引用</a:t>
            </a:r>
          </a:p>
          <a:p>
            <a:pPr marL="283845" indent="-283845">
              <a:buAutoNum type="arabicPeriod"/>
              <a:defRPr/>
            </a:pPr>
          </a:p>
        </p:txBody>
      </p:sp>
      <p:pic>
        <p:nvPicPr>
          <p:cNvPr id="866698642" name="Picture 8666986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166986" y="3157602"/>
            <a:ext cx="5372100" cy="2714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85358839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7998"/>
            <a:ext cx="4537063" cy="5854689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69066034" name="矩形 6"/>
          <p:cNvSpPr/>
          <p:nvPr/>
        </p:nvSpPr>
        <p:spPr bwMode="auto">
          <a:xfrm rot="2699937">
            <a:off x="2740333" y="4071163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417674714" name="矩形 7"/>
          <p:cNvSpPr/>
          <p:nvPr/>
        </p:nvSpPr>
        <p:spPr bwMode="auto">
          <a:xfrm rot="2699937">
            <a:off x="3411866" y="4027952"/>
            <a:ext cx="181543" cy="181543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1216196672" name="文本框 8"/>
          <p:cNvSpPr txBox="1"/>
          <p:nvPr/>
        </p:nvSpPr>
        <p:spPr bwMode="auto">
          <a:xfrm>
            <a:off x="2775798" y="2809044"/>
            <a:ext cx="1964570" cy="118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04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7952937" name="文本框 13"/>
          <p:cNvSpPr txBox="1"/>
          <p:nvPr/>
        </p:nvSpPr>
        <p:spPr bwMode="auto">
          <a:xfrm>
            <a:off x="4462048" y="2809044"/>
            <a:ext cx="2621997" cy="853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动态内存分配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  <a:p>
            <a:pPr>
              <a:defRPr/>
            </a:pPr>
          </a:p>
        </p:txBody>
      </p:sp>
      <p:grpSp>
        <p:nvGrpSpPr>
          <p:cNvPr id="1155641458" name="组合 11"/>
          <p:cNvGrpSpPr/>
          <p:nvPr/>
        </p:nvGrpSpPr>
        <p:grpSpPr bwMode="auto">
          <a:xfrm>
            <a:off x="555170" y="2563317"/>
            <a:ext cx="5906925" cy="109450"/>
            <a:chOff x="538841" y="2563317"/>
            <a:chExt cx="5906925" cy="109450"/>
          </a:xfrm>
        </p:grpSpPr>
        <p:cxnSp>
          <p:nvCxnSpPr>
            <p:cNvPr id="769205245" name="直接连接符 12"/>
            <p:cNvCxnSpPr/>
            <p:nvPr/>
          </p:nvCxnSpPr>
          <p:spPr bwMode="auto">
            <a:xfrm>
              <a:off x="538841" y="2672768"/>
              <a:ext cx="5891934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8061244" name="矩形 10"/>
            <p:cNvSpPr/>
            <p:nvPr/>
          </p:nvSpPr>
          <p:spPr bwMode="auto">
            <a:xfrm>
              <a:off x="5156613" y="2563317"/>
              <a:ext cx="1289151" cy="109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grpSp>
        <p:nvGrpSpPr>
          <p:cNvPr id="325457655" name="组合 16"/>
          <p:cNvGrpSpPr/>
          <p:nvPr/>
        </p:nvGrpSpPr>
        <p:grpSpPr bwMode="auto">
          <a:xfrm>
            <a:off x="4863802" y="3887522"/>
            <a:ext cx="1297143" cy="1658523"/>
            <a:chOff x="0" y="0"/>
            <a:chExt cx="1297143" cy="1658523"/>
          </a:xfrm>
        </p:grpSpPr>
        <p:sp>
          <p:nvSpPr>
            <p:cNvPr id="732005112" name="文本框 9"/>
            <p:cNvSpPr txBox="1"/>
            <p:nvPr/>
          </p:nvSpPr>
          <p:spPr bwMode="auto">
            <a:xfrm>
              <a:off x="0" y="0"/>
              <a:ext cx="1297143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>
                <a:buSzPct val="70000"/>
                <a:buFont typeface="Wingdings" panose="05000000000000000000"/>
                <a:buChar char="l"/>
                <a:defRPr/>
              </a:pPr>
            </a:p>
          </p:txBody>
        </p:sp>
        <p:sp>
          <p:nvSpPr>
            <p:cNvPr id="305571792" name="文本框 9"/>
            <p:cNvSpPr txBox="1"/>
            <p:nvPr/>
          </p:nvSpPr>
          <p:spPr bwMode="auto">
            <a:xfrm>
              <a:off x="0" y="369001"/>
              <a:ext cx="1292823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</a:p>
          </p:txBody>
        </p:sp>
        <p:sp>
          <p:nvSpPr>
            <p:cNvPr id="1891578647" name="文本框 19"/>
            <p:cNvSpPr txBox="1"/>
            <p:nvPr/>
          </p:nvSpPr>
          <p:spPr bwMode="auto">
            <a:xfrm>
              <a:off x="0" y="722131"/>
              <a:ext cx="1286343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</a:p>
          </p:txBody>
        </p:sp>
        <p:sp>
          <p:nvSpPr>
            <p:cNvPr id="1451119296" name="文本框 9"/>
            <p:cNvSpPr txBox="1"/>
            <p:nvPr/>
          </p:nvSpPr>
          <p:spPr bwMode="auto">
            <a:xfrm>
              <a:off x="4678" y="1383844"/>
              <a:ext cx="1285623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</a:p>
          </p:txBody>
        </p:sp>
      </p:grpSp>
      <p:grpSp>
        <p:nvGrpSpPr>
          <p:cNvPr id="1037572662" name="组合 21"/>
          <p:cNvGrpSpPr/>
          <p:nvPr/>
        </p:nvGrpSpPr>
        <p:grpSpPr bwMode="auto">
          <a:xfrm>
            <a:off x="5978093" y="3579489"/>
            <a:ext cx="1579901" cy="1137700"/>
            <a:chOff x="0" y="0"/>
            <a:chExt cx="1579901" cy="1137700"/>
          </a:xfrm>
        </p:grpSpPr>
        <p:sp>
          <p:nvSpPr>
            <p:cNvPr id="311811407" name="文本框 9"/>
            <p:cNvSpPr txBox="1"/>
            <p:nvPr/>
          </p:nvSpPr>
          <p:spPr bwMode="auto">
            <a:xfrm>
              <a:off x="0" y="0"/>
              <a:ext cx="1579901" cy="2746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>
                <a:buSzPct val="70000"/>
                <a:buFont typeface="Wingdings" panose="05000000000000000000"/>
                <a:buChar char="l"/>
                <a:defRPr/>
              </a:pPr>
            </a:p>
          </p:txBody>
        </p:sp>
        <p:sp>
          <p:nvSpPr>
            <p:cNvPr id="1578914305" name="文本框 9"/>
            <p:cNvSpPr txBox="1"/>
            <p:nvPr/>
          </p:nvSpPr>
          <p:spPr bwMode="auto">
            <a:xfrm>
              <a:off x="0" y="434516"/>
              <a:ext cx="1578462" cy="2746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</a:p>
          </p:txBody>
        </p:sp>
        <p:sp>
          <p:nvSpPr>
            <p:cNvPr id="1471090943" name="文本框 9"/>
            <p:cNvSpPr txBox="1"/>
            <p:nvPr/>
          </p:nvSpPr>
          <p:spPr bwMode="auto">
            <a:xfrm>
              <a:off x="0" y="863021"/>
              <a:ext cx="1578462" cy="2746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35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535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64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5564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6906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67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1767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19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1619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5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95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52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952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79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45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2545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57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03757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66034" grpId="0" animBg="1"/>
      <p:bldP spid="417674714" grpId="0" animBg="1"/>
      <p:bldP spid="1216196672" grpId="0"/>
      <p:bldP spid="79529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1245886" name="文本框 22"/>
          <p:cNvSpPr txBox="1"/>
          <p:nvPr/>
        </p:nvSpPr>
        <p:spPr bwMode="auto">
          <a:xfrm>
            <a:off x="775735" y="730980"/>
            <a:ext cx="2012388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动态内存分配</a:t>
            </a:r>
            <a:endParaRPr lang="zh-CN" sz="2400" b="1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sp>
        <p:nvSpPr>
          <p:cNvPr id="1960480151" name="Text Box 1960480150"/>
          <p:cNvSpPr txBox="1"/>
          <p:nvPr/>
        </p:nvSpPr>
        <p:spPr bwMode="auto">
          <a:xfrm>
            <a:off x="1906335" y="1218839"/>
            <a:ext cx="361258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介绍一下程序装载到内存中示意图</a:t>
            </a:r>
          </a:p>
        </p:txBody>
      </p:sp>
      <p:pic>
        <p:nvPicPr>
          <p:cNvPr id="1811948243" name="Picture 18119482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2845787" y="1584959"/>
            <a:ext cx="7048252" cy="46988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7328410" name="文本框 22"/>
          <p:cNvSpPr txBox="1"/>
          <p:nvPr/>
        </p:nvSpPr>
        <p:spPr bwMode="auto">
          <a:xfrm>
            <a:off x="775735" y="730980"/>
            <a:ext cx="2012388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动态内存分配</a:t>
            </a:r>
            <a:endParaRPr lang="zh-CN" sz="2400" b="1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pic>
        <p:nvPicPr>
          <p:cNvPr id="541294095" name="Picture 5412940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356986" y="1401899"/>
            <a:ext cx="6181724" cy="4629150"/>
          </a:xfrm>
          <a:prstGeom prst="rect">
            <a:avLst/>
          </a:prstGeom>
        </p:spPr>
      </p:pic>
      <p:sp>
        <p:nvSpPr>
          <p:cNvPr id="1724408094" name="Text Box 1724408093"/>
          <p:cNvSpPr txBox="1"/>
          <p:nvPr/>
        </p:nvSpPr>
        <p:spPr bwMode="auto">
          <a:xfrm>
            <a:off x="8064965" y="1970239"/>
            <a:ext cx="3155388" cy="17377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1" i="0" u="none">
                <a:solidFill>
                  <a:srgbClr val="191B1F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C++ placement new</a:t>
            </a:r>
            <a:endParaRPr sz="1800" b="1" i="0" u="none">
              <a:solidFill>
                <a:srgbClr val="191B1F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>
              <a:defRPr/>
            </a:pPr>
          </a:p>
          <a:p>
            <a:pPr>
              <a:defRPr/>
            </a:pPr>
            <a:r>
              <a:t>这个东西大家知道，</a:t>
            </a:r>
          </a:p>
          <a:p>
            <a:pPr>
              <a:defRPr/>
            </a:pPr>
            <a:r>
              <a:t>初级课程中不详细说明。</a:t>
            </a:r>
          </a:p>
          <a:p>
            <a:pPr>
              <a:defRPr/>
            </a:pPr>
            <a:r>
              <a:t>主要的功能是为了内存管理，</a:t>
            </a:r>
          </a:p>
          <a:p>
            <a:pPr>
              <a:defRPr/>
            </a:pPr>
            <a:r>
              <a:t>对象分配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7775281" name="文本框 22"/>
          <p:cNvSpPr txBox="1"/>
          <p:nvPr/>
        </p:nvSpPr>
        <p:spPr bwMode="auto">
          <a:xfrm>
            <a:off x="1385331" y="730980"/>
            <a:ext cx="793195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作业</a:t>
            </a:r>
            <a:endParaRPr lang="zh-CN" sz="2400" b="1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sp>
        <p:nvSpPr>
          <p:cNvPr id="807405703" name="Text Box 807405702"/>
          <p:cNvSpPr txBox="1"/>
          <p:nvPr/>
        </p:nvSpPr>
        <p:spPr bwMode="auto">
          <a:xfrm>
            <a:off x="2023767" y="1813663"/>
            <a:ext cx="9151535" cy="1502584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45" indent="-283845">
              <a:buAutoNum type="arabicPeriod"/>
              <a:defRPr/>
            </a:pPr>
            <a:r>
              <a:t>有一个数的集合，都在自然数1-100 之间，且不重复。请将集合中的数按照</a:t>
            </a:r>
          </a:p>
          <a:p>
            <a:pPr>
              <a:defRPr/>
            </a:pPr>
            <a:r>
              <a:t>从小到大方式排序，并输出。集合可以自己假定。</a:t>
            </a:r>
          </a:p>
          <a:p>
            <a:pPr>
              <a:defRPr/>
            </a:pPr>
            <a:r>
              <a:t>2. 计算50个同学的语文平均成绩</a:t>
            </a:r>
          </a:p>
          <a:p>
            <a:pPr>
              <a:defRPr/>
            </a:pPr>
            <a:r>
              <a:t>3. 给3*3的矩阵初始化为单位矩阵，单位矩阵就是左上到右下这条线上的数据都是1， 其余</a:t>
            </a:r>
          </a:p>
          <a:p>
            <a:pPr>
              <a:defRPr/>
            </a:pPr>
            <a:r>
              <a:t>元素都是0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 panose="020B0604020202020204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460346" y="4128660"/>
            <a:ext cx="747376" cy="1119271"/>
            <a:chOff x="0" y="0"/>
            <a:chExt cx="747376" cy="1119271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0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57069" y="753151"/>
              <a:ext cx="640798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数组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 panose="020B0402040204020203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4618260" y="4128660"/>
            <a:ext cx="747376" cy="1119270"/>
            <a:chOff x="0" y="0"/>
            <a:chExt cx="747376" cy="1119270"/>
          </a:xfrm>
        </p:grpSpPr>
        <p:sp>
          <p:nvSpPr>
            <p:cNvPr id="17" name="文本框 16"/>
            <p:cNvSpPr txBox="1"/>
            <p:nvPr/>
          </p:nvSpPr>
          <p:spPr bwMode="auto">
            <a:xfrm>
              <a:off x="0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02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57429" y="753150"/>
              <a:ext cx="640798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指针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 panose="020B0402040204020203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6776170" y="4128660"/>
            <a:ext cx="747376" cy="1119270"/>
            <a:chOff x="0" y="0"/>
            <a:chExt cx="747376" cy="1119270"/>
          </a:xfrm>
        </p:grpSpPr>
        <p:sp>
          <p:nvSpPr>
            <p:cNvPr id="20" name="文本框 19"/>
            <p:cNvSpPr txBox="1"/>
            <p:nvPr/>
          </p:nvSpPr>
          <p:spPr bwMode="auto">
            <a:xfrm>
              <a:off x="0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03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56170" y="753150"/>
              <a:ext cx="640798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引用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 panose="020B0402040204020203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8458835" y="4128660"/>
            <a:ext cx="1707597" cy="1149752"/>
            <a:chOff x="0" y="0"/>
            <a:chExt cx="1707597" cy="1149752"/>
          </a:xfrm>
        </p:grpSpPr>
        <p:sp>
          <p:nvSpPr>
            <p:cNvPr id="23" name="文本框 22"/>
            <p:cNvSpPr txBox="1"/>
            <p:nvPr/>
          </p:nvSpPr>
          <p:spPr bwMode="auto">
            <a:xfrm>
              <a:off x="475251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04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24" name="文本框 23"/>
            <p:cNvSpPr txBox="1"/>
            <p:nvPr/>
          </p:nvSpPr>
          <p:spPr bwMode="auto">
            <a:xfrm>
              <a:off x="0" y="753152"/>
              <a:ext cx="1707597" cy="396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20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动态内存管理</a:t>
              </a:r>
              <a:endParaRPr sz="20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 panose="020B0402040204020203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5269808" y="2809044"/>
            <a:ext cx="996399" cy="853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数组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  <a:p>
            <a:pPr>
              <a:defRPr/>
            </a:p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4863802" y="3887522"/>
            <a:ext cx="1293183" cy="1658523"/>
            <a:chOff x="0" y="0"/>
            <a:chExt cx="1293183" cy="1658523"/>
          </a:xfrm>
        </p:grpSpPr>
        <p:sp>
          <p:nvSpPr>
            <p:cNvPr id="18" name="文本框 9"/>
            <p:cNvSpPr txBox="1"/>
            <p:nvPr/>
          </p:nvSpPr>
          <p:spPr bwMode="auto">
            <a:xfrm>
              <a:off x="0" y="0"/>
              <a:ext cx="1293183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>
                <a:buSzPct val="70000"/>
                <a:buFont typeface="Wingdings" panose="05000000000000000000"/>
                <a:buChar char="l"/>
                <a:defRPr/>
              </a:pPr>
              <a:r>
                <a:rPr 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</a:rPr>
                <a:t>一维数组</a:t>
              </a:r>
              <a:endPara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9" name="文本框 9"/>
            <p:cNvSpPr txBox="1"/>
            <p:nvPr/>
          </p:nvSpPr>
          <p:spPr bwMode="auto">
            <a:xfrm>
              <a:off x="0" y="369001"/>
              <a:ext cx="1288863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>
                <a:buSzPct val="70000"/>
                <a:buFont typeface="Wingdings" panose="05000000000000000000"/>
                <a:buChar char="l"/>
                <a:defRPr/>
              </a:pPr>
              <a:r>
                <a:rPr 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</a:rPr>
                <a:t>多维数组</a:t>
              </a:r>
              <a:endPara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20" name="文本框 19"/>
            <p:cNvSpPr txBox="1"/>
            <p:nvPr/>
          </p:nvSpPr>
          <p:spPr bwMode="auto">
            <a:xfrm>
              <a:off x="2880" y="996813"/>
              <a:ext cx="1284904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>
                <a:buSzPct val="70000"/>
                <a:buFont typeface="Wingdings" panose="05000000000000000000"/>
                <a:buChar char="l"/>
                <a:defRPr/>
              </a:pPr>
            </a:p>
          </p:txBody>
        </p:sp>
        <p:sp>
          <p:nvSpPr>
            <p:cNvPr id="21" name="文本框 9"/>
            <p:cNvSpPr txBox="1"/>
            <p:nvPr/>
          </p:nvSpPr>
          <p:spPr bwMode="auto">
            <a:xfrm>
              <a:off x="4678" y="1383844"/>
              <a:ext cx="1285624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</a:p>
          </p:txBody>
        </p:sp>
        <p:sp>
          <p:nvSpPr>
            <p:cNvPr id="502968219" name="文本框 9"/>
            <p:cNvSpPr txBox="1"/>
            <p:nvPr/>
          </p:nvSpPr>
          <p:spPr bwMode="auto">
            <a:xfrm>
              <a:off x="0" y="722808"/>
              <a:ext cx="1288863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>
                <a:buSzPct val="70000"/>
                <a:buFont typeface="Wingdings" panose="05000000000000000000"/>
                <a:buChar char="l"/>
                <a:defRPr/>
              </a:pPr>
              <a:r>
                <a:rPr 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</a:rPr>
                <a:t>字符数组</a:t>
              </a:r>
              <a:endParaRPr 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5978095" y="3579489"/>
            <a:ext cx="1579903" cy="1137702"/>
            <a:chOff x="0" y="0"/>
            <a:chExt cx="1579903" cy="1137702"/>
          </a:xfrm>
        </p:grpSpPr>
        <p:sp>
          <p:nvSpPr>
            <p:cNvPr id="23" name="文本框 9"/>
            <p:cNvSpPr txBox="1"/>
            <p:nvPr/>
          </p:nvSpPr>
          <p:spPr bwMode="auto">
            <a:xfrm>
              <a:off x="0" y="0"/>
              <a:ext cx="1579903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>
                <a:buSzPct val="70000"/>
                <a:buFont typeface="Wingdings" panose="05000000000000000000"/>
                <a:buChar char="l"/>
                <a:defRPr/>
              </a:pPr>
            </a:p>
          </p:txBody>
        </p:sp>
        <p:sp>
          <p:nvSpPr>
            <p:cNvPr id="24" name="文本框 9"/>
            <p:cNvSpPr txBox="1"/>
            <p:nvPr/>
          </p:nvSpPr>
          <p:spPr bwMode="auto">
            <a:xfrm>
              <a:off x="0" y="434518"/>
              <a:ext cx="1578464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</a:p>
          </p:txBody>
        </p:sp>
        <p:sp>
          <p:nvSpPr>
            <p:cNvPr id="25" name="文本框 9"/>
            <p:cNvSpPr txBox="1"/>
            <p:nvPr/>
          </p:nvSpPr>
          <p:spPr bwMode="auto">
            <a:xfrm>
              <a:off x="0" y="863023"/>
              <a:ext cx="1578464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 bwMode="auto">
          <a:xfrm>
            <a:off x="1096173" y="845398"/>
            <a:ext cx="1402792" cy="45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一维数组</a:t>
            </a:r>
            <a:endParaRPr lang="en-US" sz="24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</p:txBody>
      </p:sp>
      <p:sp>
        <p:nvSpPr>
          <p:cNvPr id="808836744" name="Text Box 808836743"/>
          <p:cNvSpPr txBox="1"/>
          <p:nvPr/>
        </p:nvSpPr>
        <p:spPr bwMode="auto">
          <a:xfrm>
            <a:off x="1071267" y="1500513"/>
            <a:ext cx="64079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00B0F0"/>
                </a:solidFill>
              </a:rPr>
              <a:t>语法</a:t>
            </a:r>
            <a:endParaRPr b="1">
              <a:solidFill>
                <a:srgbClr val="00B0F0"/>
              </a:solidFill>
            </a:endParaRPr>
          </a:p>
        </p:txBody>
      </p:sp>
      <p:sp>
        <p:nvSpPr>
          <p:cNvPr id="741725458" name="Text Box 741725457"/>
          <p:cNvSpPr txBox="1"/>
          <p:nvPr/>
        </p:nvSpPr>
        <p:spPr bwMode="auto">
          <a:xfrm>
            <a:off x="2154246" y="1578801"/>
            <a:ext cx="3801784" cy="3759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&lt;数据类型&gt; &lt;数组名称&gt;&lt;[数组长度]&gt;</a:t>
            </a:r>
          </a:p>
        </p:txBody>
      </p:sp>
      <p:sp>
        <p:nvSpPr>
          <p:cNvPr id="1770033643" name="Text Box 1770033642"/>
          <p:cNvSpPr txBox="1"/>
          <p:nvPr/>
        </p:nvSpPr>
        <p:spPr bwMode="auto">
          <a:xfrm>
            <a:off x="1697568" y="2505205"/>
            <a:ext cx="5586928" cy="65023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FFFF00"/>
                </a:highlight>
              </a:rPr>
              <a:t>数组长度早期必须为int常量或常量表达式</a:t>
            </a:r>
            <a:r>
              <a:rPr>
                <a:highlight>
                  <a:srgbClr val="FFFF00"/>
                </a:highlight>
              </a:rPr>
              <a:t>，从C99开始</a:t>
            </a:r>
            <a:endParaRPr>
              <a:highlight>
                <a:srgbClr val="FFFF00"/>
              </a:highlight>
            </a:endParaRPr>
          </a:p>
          <a:p>
            <a:pPr>
              <a:defRPr/>
            </a:pPr>
            <a:r>
              <a:rPr>
                <a:highlight>
                  <a:srgbClr val="FFFF00"/>
                </a:highlight>
              </a:rPr>
              <a:t>可以使用变长数组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74327723" name="Rectangles 274327722"/>
          <p:cNvSpPr/>
          <p:nvPr/>
        </p:nvSpPr>
        <p:spPr bwMode="auto">
          <a:xfrm>
            <a:off x="1697568" y="3369918"/>
            <a:ext cx="4925724" cy="17986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 marL="201295" indent="-201295">
              <a:buFont typeface="Arial" panose="020B0604020202020204"/>
              <a:buChar char="•"/>
              <a:defRPr/>
            </a:pPr>
            <a:r>
              <a:rPr sz="1600" b="0" i="0" u="none">
                <a:solidFill>
                  <a:srgbClr val="333333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‌</a:t>
            </a:r>
            <a:r>
              <a:rPr sz="1600" b="0" i="0" u="none">
                <a:solidFill>
                  <a:srgbClr val="333333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运行时确定‌：</a:t>
            </a:r>
            <a:r>
              <a:rPr sz="1600" b="0" i="0" u="none">
                <a:solidFill>
                  <a:srgbClr val="333333"/>
                </a:solidFill>
                <a:highlight>
                  <a:srgbClr val="FF00FF"/>
                </a:highlight>
                <a:latin typeface="Arial" panose="020B0604020202020204"/>
                <a:ea typeface="Arial" panose="020B0604020202020204"/>
                <a:cs typeface="Arial" panose="020B0604020202020204"/>
              </a:rPr>
              <a:t>变长数组的长度在运行时确定，因此不能进行初始化。</a:t>
            </a:r>
            <a:endParaRPr sz="1600"/>
          </a:p>
          <a:p>
            <a:pPr marL="201295" indent="-201295">
              <a:buFont typeface="Arial" panose="020B0604020202020204"/>
              <a:buChar char="•"/>
              <a:defRPr/>
            </a:pPr>
            <a:r>
              <a:rPr sz="1600" b="0" i="0" u="none">
                <a:solidFill>
                  <a:srgbClr val="333333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‌</a:t>
            </a:r>
            <a:r>
              <a:rPr sz="1600" b="0" i="0" u="none">
                <a:solidFill>
                  <a:srgbClr val="333333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必须是局部变量</a:t>
            </a:r>
            <a:r>
              <a:rPr sz="1600" b="0" i="0" u="none">
                <a:solidFill>
                  <a:srgbClr val="333333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‌：变长数组必须是局部变量，不能作为全局变量使用。</a:t>
            </a:r>
            <a:endParaRPr sz="1600"/>
          </a:p>
          <a:p>
            <a:pPr marL="201295" indent="-201295">
              <a:buFont typeface="Arial" panose="020B0604020202020204"/>
              <a:buChar char="•"/>
              <a:defRPr/>
            </a:pPr>
            <a:r>
              <a:rPr sz="1600" b="0" i="0" u="none">
                <a:solidFill>
                  <a:srgbClr val="333333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‌</a:t>
            </a:r>
            <a:r>
              <a:rPr sz="1600" b="0" i="0" u="none">
                <a:solidFill>
                  <a:srgbClr val="333333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大小不可变</a:t>
            </a:r>
            <a:r>
              <a:rPr sz="1600" b="0" i="0" u="none">
                <a:solidFill>
                  <a:srgbClr val="333333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‌：一旦创建，变长数组的大小在程序的整个生命周期中是不可变的。</a:t>
            </a:r>
            <a:endParaRPr sz="1600"/>
          </a:p>
          <a:p>
            <a:pPr marL="201295" indent="-201295">
              <a:buFont typeface="Arial" panose="020B0604020202020204"/>
              <a:buChar char="•"/>
              <a:defRPr/>
            </a:pPr>
            <a:r>
              <a:rPr sz="1600" b="0" i="0" u="none">
                <a:solidFill>
                  <a:srgbClr val="333333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‌</a:t>
            </a:r>
            <a:r>
              <a:rPr sz="1600" b="0" i="0" u="none">
                <a:solidFill>
                  <a:srgbClr val="333333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多维数组支持</a:t>
            </a:r>
            <a:r>
              <a:rPr sz="1600" b="0" i="0" u="none">
                <a:solidFill>
                  <a:srgbClr val="333333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‌：变长数组同样适用于多维数组</a:t>
            </a:r>
            <a:endParaRPr sz="1600"/>
          </a:p>
        </p:txBody>
      </p:sp>
      <p:pic>
        <p:nvPicPr>
          <p:cNvPr id="1521600582" name="Picture 15216005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167065" y="973115"/>
            <a:ext cx="4392162" cy="5016151"/>
          </a:xfrm>
          <a:prstGeom prst="rect">
            <a:avLst/>
          </a:prstGeom>
        </p:spPr>
      </p:pic>
      <p:pic>
        <p:nvPicPr>
          <p:cNvPr id="1460396930" name="Picture 14603969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49760" y="5168598"/>
            <a:ext cx="3867149" cy="1181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5792940" name="文本框 18"/>
          <p:cNvSpPr txBox="1"/>
          <p:nvPr/>
        </p:nvSpPr>
        <p:spPr bwMode="auto">
          <a:xfrm>
            <a:off x="1096173" y="845398"/>
            <a:ext cx="1402792" cy="45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二维数组</a:t>
            </a:r>
            <a:endParaRPr lang="en-US" sz="24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</p:txBody>
      </p:sp>
      <p:sp>
        <p:nvSpPr>
          <p:cNvPr id="873887917" name="Text Box 873887916"/>
          <p:cNvSpPr txBox="1"/>
          <p:nvPr/>
        </p:nvSpPr>
        <p:spPr bwMode="auto">
          <a:xfrm>
            <a:off x="1071267" y="1500513"/>
            <a:ext cx="64079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00B0F0"/>
                </a:solidFill>
              </a:rPr>
              <a:t>语法</a:t>
            </a:r>
            <a:endParaRPr b="1">
              <a:solidFill>
                <a:srgbClr val="00B0F0"/>
              </a:solidFill>
            </a:endParaRPr>
          </a:p>
        </p:txBody>
      </p:sp>
      <p:sp>
        <p:nvSpPr>
          <p:cNvPr id="892599730" name="Text Box 892599729"/>
          <p:cNvSpPr txBox="1"/>
          <p:nvPr/>
        </p:nvSpPr>
        <p:spPr bwMode="auto">
          <a:xfrm>
            <a:off x="1712065" y="1500513"/>
            <a:ext cx="5084082" cy="3759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&lt;数据类型&gt; &lt;数组名称&gt;&lt;[数组长度]&gt;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&lt;[数组长度]&gt;</a:t>
            </a:r>
            <a:endParaRPr lang="zh-CN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4042019" name="Text Box 604042018"/>
          <p:cNvSpPr txBox="1"/>
          <p:nvPr/>
        </p:nvSpPr>
        <p:spPr bwMode="auto">
          <a:xfrm>
            <a:off x="1096172" y="2113767"/>
            <a:ext cx="315538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FFFF00"/>
                </a:highlight>
              </a:rPr>
              <a:t>数组长度规则和一维数组相同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763342352" name="Rectangles 763342351"/>
          <p:cNvSpPr/>
          <p:nvPr/>
        </p:nvSpPr>
        <p:spPr bwMode="auto">
          <a:xfrm>
            <a:off x="1697568" y="3369918"/>
            <a:ext cx="4926084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  <p:sp>
        <p:nvSpPr>
          <p:cNvPr id="490773602" name="Text Box 490773601"/>
          <p:cNvSpPr txBox="1"/>
          <p:nvPr/>
        </p:nvSpPr>
        <p:spPr bwMode="auto">
          <a:xfrm>
            <a:off x="1162602" y="2622636"/>
            <a:ext cx="5264537" cy="23069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int a[3][4]</a:t>
            </a:r>
            <a:r>
              <a:rPr lang="en-US"/>
              <a:t>={0}</a:t>
            </a:r>
          </a:p>
          <a:p>
            <a:pPr>
              <a:defRPr/>
            </a:pPr>
            <a:r>
              <a:t>int b[3][4]={1,2,3,4,5}</a:t>
            </a:r>
            <a:r>
              <a:t>;</a:t>
            </a:r>
          </a:p>
          <a:p>
            <a:pPr>
              <a:defRPr/>
            </a:pPr>
            <a:r>
              <a:t>int c[3][4]={</a:t>
            </a:r>
          </a:p>
          <a:p>
            <a:pPr>
              <a:defRPr/>
            </a:pPr>
            <a:r>
              <a:t>{1, 2, 3, 4},</a:t>
            </a:r>
          </a:p>
          <a:p>
            <a:pPr>
              <a:defRPr/>
            </a:pPr>
            <a:r>
              <a:t>{5, 6, 7, 8},</a:t>
            </a:r>
          </a:p>
          <a:p>
            <a:pPr>
              <a:defRPr/>
            </a:pPr>
            <a:r>
              <a:t>{9, -1, -2, -3}</a:t>
            </a:r>
          </a:p>
          <a:p>
            <a:pPr>
              <a:defRPr/>
            </a:pPr>
            <a:r>
              <a:t>}</a:t>
            </a:r>
          </a:p>
          <a:p>
            <a:pPr>
              <a:defRPr/>
            </a:pPr>
            <a:r>
              <a:rPr>
                <a:solidFill>
                  <a:srgbClr val="FF0000"/>
                </a:solidFill>
              </a:rPr>
              <a:t>int a[3][4] 如下：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605205782" name="Picture 6052057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832431" y="2009383"/>
            <a:ext cx="4638674" cy="4133849"/>
          </a:xfrm>
          <a:prstGeom prst="rect">
            <a:avLst/>
          </a:prstGeom>
        </p:spPr>
      </p:pic>
      <p:pic>
        <p:nvPicPr>
          <p:cNvPr id="2056192632" name="Picture 20561926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6173" y="5075650"/>
            <a:ext cx="3952874" cy="1152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9751934" name="文本框 18"/>
          <p:cNvSpPr txBox="1"/>
          <p:nvPr/>
        </p:nvSpPr>
        <p:spPr bwMode="auto">
          <a:xfrm>
            <a:off x="1096173" y="845398"/>
            <a:ext cx="1402792" cy="45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多维数组</a:t>
            </a:r>
            <a:endParaRPr lang="en-US" sz="24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</p:txBody>
      </p:sp>
      <p:sp>
        <p:nvSpPr>
          <p:cNvPr id="1707383609" name="Text Box 1707383608"/>
          <p:cNvSpPr txBox="1"/>
          <p:nvPr/>
        </p:nvSpPr>
        <p:spPr bwMode="auto">
          <a:xfrm>
            <a:off x="1071267" y="1500513"/>
            <a:ext cx="64079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00B0F0"/>
                </a:solidFill>
              </a:rPr>
              <a:t>语法</a:t>
            </a:r>
            <a:endParaRPr b="1">
              <a:solidFill>
                <a:srgbClr val="00B0F0"/>
              </a:solidFill>
            </a:endParaRPr>
          </a:p>
        </p:txBody>
      </p:sp>
      <p:sp>
        <p:nvSpPr>
          <p:cNvPr id="391082464" name="Text Box 391082463"/>
          <p:cNvSpPr txBox="1"/>
          <p:nvPr/>
        </p:nvSpPr>
        <p:spPr bwMode="auto">
          <a:xfrm>
            <a:off x="1712065" y="1500513"/>
            <a:ext cx="7140457" cy="3759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&lt;数据类型&gt; &lt;数组名称&gt;&lt;[数组长度]&gt;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Calibri" panose="020F0502020204030204"/>
                <a:ea typeface="Arial" panose="020B0604020202020204"/>
                <a:cs typeface="Arial" panose="020B0604020202020204"/>
              </a:rPr>
              <a:t>&lt;[数组长度]&gt;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Calibri" panose="020F0502020204030204"/>
                <a:ea typeface="Arial" panose="020B0604020202020204"/>
                <a:cs typeface="Arial" panose="020B0604020202020204"/>
              </a:rPr>
              <a:t>&lt;[数组长度]&gt;</a:t>
            </a:r>
            <a:r>
              <a:t>......</a:t>
            </a:r>
          </a:p>
        </p:txBody>
      </p:sp>
      <p:sp>
        <p:nvSpPr>
          <p:cNvPr id="1510822670" name="Text Box 1510822669"/>
          <p:cNvSpPr txBox="1"/>
          <p:nvPr/>
        </p:nvSpPr>
        <p:spPr bwMode="auto">
          <a:xfrm>
            <a:off x="1096172" y="2113767"/>
            <a:ext cx="315538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FFFF00"/>
                </a:highlight>
              </a:rPr>
              <a:t>数组长度规则和一维数组相同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965155728" name="Rectangles 1965155727"/>
          <p:cNvSpPr/>
          <p:nvPr/>
        </p:nvSpPr>
        <p:spPr bwMode="auto">
          <a:xfrm>
            <a:off x="1697568" y="3369918"/>
            <a:ext cx="4926084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  <p:pic>
        <p:nvPicPr>
          <p:cNvPr id="2100187671" name="Picture 21001876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61802" y="3092362"/>
            <a:ext cx="3423642" cy="3220790"/>
          </a:xfrm>
          <a:prstGeom prst="rect">
            <a:avLst/>
          </a:prstGeom>
        </p:spPr>
      </p:pic>
      <p:sp>
        <p:nvSpPr>
          <p:cNvPr id="1826053495" name="Text Box 1826053494"/>
          <p:cNvSpPr txBox="1"/>
          <p:nvPr/>
        </p:nvSpPr>
        <p:spPr bwMode="auto">
          <a:xfrm>
            <a:off x="1096173" y="2622636"/>
            <a:ext cx="2441004" cy="3759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int a[5][3][4];  展示如下</a:t>
            </a:r>
          </a:p>
        </p:txBody>
      </p:sp>
      <p:pic>
        <p:nvPicPr>
          <p:cNvPr id="1407482876" name="Picture 14074828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3755" y="1957191"/>
            <a:ext cx="3995182" cy="4128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3826815" name="文本框 18"/>
          <p:cNvSpPr txBox="1"/>
          <p:nvPr/>
        </p:nvSpPr>
        <p:spPr bwMode="auto">
          <a:xfrm>
            <a:off x="1096173" y="845398"/>
            <a:ext cx="1402792" cy="45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字符数组</a:t>
            </a:r>
            <a:endParaRPr lang="en-US" sz="24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</p:txBody>
      </p:sp>
      <p:sp>
        <p:nvSpPr>
          <p:cNvPr id="1210521098" name="Text Box 1210521097"/>
          <p:cNvSpPr txBox="1"/>
          <p:nvPr/>
        </p:nvSpPr>
        <p:spPr bwMode="auto">
          <a:xfrm>
            <a:off x="1501849" y="1448321"/>
            <a:ext cx="943438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char a[5]={‘h’, ‘e’, ‘l’, ‘l’,’o’};  char b[] = “hello”;   char c[6]= “hello”;</a:t>
            </a:r>
            <a:r>
              <a:t> 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d[5]={‘h’, ‘e’, ‘l’, ‘l’,’o’, ‘\0’}; </a:t>
            </a:r>
            <a:endParaRPr lang="zh-CN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6864971" name="Text Box 286864970"/>
          <p:cNvSpPr txBox="1"/>
          <p:nvPr/>
        </p:nvSpPr>
        <p:spPr bwMode="auto">
          <a:xfrm>
            <a:off x="1436609" y="1970239"/>
            <a:ext cx="8495564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strlen()</a:t>
            </a:r>
          </a:p>
          <a:p>
            <a:pPr>
              <a:defRPr/>
            </a:pPr>
            <a:r>
              <a:t>strcmp()</a:t>
            </a:r>
          </a:p>
          <a:p>
            <a:pPr>
              <a:defRPr/>
            </a:pPr>
            <a:r>
              <a:t>strcat()</a:t>
            </a:r>
          </a:p>
        </p:txBody>
      </p:sp>
      <p:pic>
        <p:nvPicPr>
          <p:cNvPr id="1853712534" name="Picture 18537125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3379417" y="2257294"/>
            <a:ext cx="6991349" cy="3400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94864973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7999"/>
            <a:ext cx="4537064" cy="5854690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423910481" name="矩形 6"/>
          <p:cNvSpPr/>
          <p:nvPr/>
        </p:nvSpPr>
        <p:spPr bwMode="auto">
          <a:xfrm rot="2699971">
            <a:off x="2740334" y="4071164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201906335" name="矩形 7"/>
          <p:cNvSpPr/>
          <p:nvPr/>
        </p:nvSpPr>
        <p:spPr bwMode="auto">
          <a:xfrm rot="2699971">
            <a:off x="3411867" y="4027953"/>
            <a:ext cx="181544" cy="181544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757543603" name="文本框 8"/>
          <p:cNvSpPr txBox="1"/>
          <p:nvPr/>
        </p:nvSpPr>
        <p:spPr bwMode="auto">
          <a:xfrm>
            <a:off x="2775798" y="2809045"/>
            <a:ext cx="1963851" cy="118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02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521909258" name="文本框 13"/>
          <p:cNvSpPr txBox="1"/>
          <p:nvPr/>
        </p:nvSpPr>
        <p:spPr bwMode="auto">
          <a:xfrm>
            <a:off x="5271248" y="2809044"/>
            <a:ext cx="996399" cy="853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指针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  <a:p>
            <a:pPr>
              <a:defRPr/>
            </a:pPr>
          </a:p>
        </p:txBody>
      </p:sp>
      <p:grpSp>
        <p:nvGrpSpPr>
          <p:cNvPr id="1083760316" name="组合 11"/>
          <p:cNvGrpSpPr/>
          <p:nvPr/>
        </p:nvGrpSpPr>
        <p:grpSpPr bwMode="auto">
          <a:xfrm>
            <a:off x="555171" y="2563317"/>
            <a:ext cx="5906925" cy="109451"/>
            <a:chOff x="538842" y="2563317"/>
            <a:chExt cx="5906925" cy="109451"/>
          </a:xfrm>
        </p:grpSpPr>
        <p:cxnSp>
          <p:nvCxnSpPr>
            <p:cNvPr id="275218086" name="直接连接符 12"/>
            <p:cNvCxnSpPr/>
            <p:nvPr/>
          </p:nvCxnSpPr>
          <p:spPr bwMode="auto">
            <a:xfrm>
              <a:off x="538842" y="2672769"/>
              <a:ext cx="5891935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427653" name="矩形 10"/>
            <p:cNvSpPr/>
            <p:nvPr/>
          </p:nvSpPr>
          <p:spPr bwMode="auto">
            <a:xfrm>
              <a:off x="5156614" y="2563317"/>
              <a:ext cx="1289152" cy="10945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grpSp>
        <p:nvGrpSpPr>
          <p:cNvPr id="1018253473" name="组合 16"/>
          <p:cNvGrpSpPr/>
          <p:nvPr/>
        </p:nvGrpSpPr>
        <p:grpSpPr bwMode="auto">
          <a:xfrm>
            <a:off x="4856242" y="3887522"/>
            <a:ext cx="1632081" cy="1597564"/>
            <a:chOff x="0" y="0"/>
            <a:chExt cx="1632081" cy="1597564"/>
          </a:xfrm>
        </p:grpSpPr>
        <p:sp>
          <p:nvSpPr>
            <p:cNvPr id="1622454199" name="文本框 9"/>
            <p:cNvSpPr txBox="1"/>
            <p:nvPr/>
          </p:nvSpPr>
          <p:spPr bwMode="auto">
            <a:xfrm>
              <a:off x="7559" y="0"/>
              <a:ext cx="1296063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marR="0" lvl="1" indent="-22860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0000"/>
                <a:buFont typeface="Wingdings" panose="05000000000000000000"/>
                <a:buChar char="l"/>
                <a:defRPr/>
              </a:pPr>
              <a:r>
                <a:rPr lang="zh-CN" sz="14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指针的定义</a:t>
              </a:r>
              <a:endParaRPr lang="zh-CN" sz="1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cs typeface="思源黑体旧字形 ExtraLight"/>
              </a:endParaRPr>
            </a:p>
          </p:txBody>
        </p:sp>
        <p:sp>
          <p:nvSpPr>
            <p:cNvPr id="944447222" name="文本框 9"/>
            <p:cNvSpPr txBox="1"/>
            <p:nvPr/>
          </p:nvSpPr>
          <p:spPr bwMode="auto">
            <a:xfrm>
              <a:off x="7559" y="369001"/>
              <a:ext cx="1292823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marR="0" lvl="1" indent="-22860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0000"/>
                <a:buFont typeface="Wingdings" panose="05000000000000000000"/>
                <a:buChar char="l"/>
                <a:defRPr/>
              </a:pPr>
              <a:r>
                <a:rPr lang="zh-CN" sz="14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指针和地址</a:t>
              </a:r>
              <a:endParaRPr lang="zh-CN" sz="1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cs typeface="思源黑体旧字形 ExtraLight"/>
              </a:endParaRPr>
            </a:p>
          </p:txBody>
        </p:sp>
        <p:sp>
          <p:nvSpPr>
            <p:cNvPr id="1849039250" name="文本框 19"/>
            <p:cNvSpPr txBox="1"/>
            <p:nvPr/>
          </p:nvSpPr>
          <p:spPr bwMode="auto">
            <a:xfrm>
              <a:off x="10439" y="996813"/>
              <a:ext cx="1286343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marR="0" lvl="1" indent="-22860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0000"/>
                <a:buFont typeface="Wingdings" panose="05000000000000000000"/>
                <a:buChar char="l"/>
                <a:defRPr/>
              </a:pPr>
              <a:endParaRPr lang="zh-CN" sz="1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cs typeface="思源黑体旧字形 ExtraLight"/>
              </a:endParaRPr>
            </a:p>
          </p:txBody>
        </p:sp>
        <p:sp>
          <p:nvSpPr>
            <p:cNvPr id="77917331" name="文本框 9"/>
            <p:cNvSpPr txBox="1"/>
            <p:nvPr/>
          </p:nvSpPr>
          <p:spPr bwMode="auto">
            <a:xfrm>
              <a:off x="12238" y="1383844"/>
              <a:ext cx="1287063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marR="0" indent="-22860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0000"/>
                <a:buFont typeface="Wingdings" panose="05000000000000000000"/>
                <a:buChar char="l"/>
                <a:defRPr/>
              </a:pPr>
              <a:endParaRPr lang="zh-CN" sz="1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cs typeface="思源黑体旧字形 ExtraLight"/>
              </a:endParaRPr>
            </a:p>
          </p:txBody>
        </p:sp>
        <p:sp>
          <p:nvSpPr>
            <p:cNvPr id="897260497" name="文本框 9"/>
            <p:cNvSpPr txBox="1"/>
            <p:nvPr/>
          </p:nvSpPr>
          <p:spPr bwMode="auto">
            <a:xfrm>
              <a:off x="7559" y="722808"/>
              <a:ext cx="1289223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marR="0" indent="-22860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0000"/>
                <a:buFont typeface="Wingdings" panose="05000000000000000000"/>
                <a:buChar char="l"/>
                <a:defRPr/>
              </a:pPr>
              <a:endParaRPr lang="zh-CN" sz="1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cs typeface="思源黑体旧字形 ExtraLight"/>
              </a:endParaRPr>
            </a:p>
          </p:txBody>
        </p:sp>
        <p:sp>
          <p:nvSpPr>
            <p:cNvPr id="1305418558" name="文本框 9"/>
            <p:cNvSpPr txBox="1"/>
            <p:nvPr/>
          </p:nvSpPr>
          <p:spPr bwMode="auto">
            <a:xfrm>
              <a:off x="12238" y="646427"/>
              <a:ext cx="1294623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marR="0" lvl="1" indent="-22860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0000"/>
                <a:buFont typeface="Wingdings" panose="05000000000000000000"/>
                <a:buChar char="l"/>
                <a:defRPr/>
              </a:pPr>
              <a:r>
                <a:rPr lang="zh-CN" sz="14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指针运算</a:t>
              </a:r>
              <a:endParaRPr lang="zh-CN" sz="1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cs typeface="思源黑体旧字形 ExtraLight"/>
              </a:endParaRPr>
            </a:p>
          </p:txBody>
        </p:sp>
        <p:sp>
          <p:nvSpPr>
            <p:cNvPr id="1315645536" name="文本框 9"/>
            <p:cNvSpPr txBox="1"/>
            <p:nvPr/>
          </p:nvSpPr>
          <p:spPr bwMode="auto">
            <a:xfrm>
              <a:off x="12238" y="997486"/>
              <a:ext cx="1296783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marR="0" lvl="1" indent="-22860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0000"/>
                <a:buFont typeface="Wingdings" panose="05000000000000000000"/>
                <a:buChar char="l"/>
                <a:defRPr/>
              </a:pPr>
              <a:r>
                <a:rPr lang="zh-CN" sz="14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指针和数组</a:t>
              </a:r>
              <a:endParaRPr lang="zh-CN" sz="1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cs typeface="思源黑体旧字形 ExtraLight"/>
              </a:endParaRPr>
            </a:p>
          </p:txBody>
        </p:sp>
        <p:sp>
          <p:nvSpPr>
            <p:cNvPr id="736609749" name="文本框 9"/>
            <p:cNvSpPr txBox="1"/>
            <p:nvPr/>
          </p:nvSpPr>
          <p:spPr bwMode="auto">
            <a:xfrm>
              <a:off x="0" y="1307464"/>
              <a:ext cx="1632081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marR="0" lvl="1" indent="-22860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70000"/>
                <a:buFont typeface="Wingdings" panose="05000000000000000000"/>
                <a:buChar char="l"/>
                <a:defRPr/>
              </a:pPr>
              <a:r>
                <a:rPr lang="zh-CN" sz="14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const </a:t>
              </a:r>
              <a:r>
                <a:rPr lang="zh-CN" sz="14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指针等</a:t>
              </a:r>
              <a:endParaRPr lang="zh-CN" sz="1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endParaRPr>
            </a:p>
          </p:txBody>
        </p:sp>
      </p:grpSp>
      <p:grpSp>
        <p:nvGrpSpPr>
          <p:cNvPr id="1923518126" name="组合 21"/>
          <p:cNvGrpSpPr/>
          <p:nvPr/>
        </p:nvGrpSpPr>
        <p:grpSpPr bwMode="auto">
          <a:xfrm>
            <a:off x="5978094" y="3579489"/>
            <a:ext cx="1579902" cy="1137701"/>
            <a:chOff x="0" y="0"/>
            <a:chExt cx="1579902" cy="1137701"/>
          </a:xfrm>
        </p:grpSpPr>
        <p:sp>
          <p:nvSpPr>
            <p:cNvPr id="1514197871" name="文本框 9"/>
            <p:cNvSpPr txBox="1"/>
            <p:nvPr/>
          </p:nvSpPr>
          <p:spPr bwMode="auto">
            <a:xfrm>
              <a:off x="0" y="0"/>
              <a:ext cx="1579902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lvl="1" indent="-228600">
                <a:buSzPct val="70000"/>
                <a:buFont typeface="Wingdings" panose="05000000000000000000"/>
                <a:buChar char="l"/>
                <a:defRPr/>
              </a:pPr>
            </a:p>
          </p:txBody>
        </p:sp>
        <p:sp>
          <p:nvSpPr>
            <p:cNvPr id="772793120" name="文本框 9"/>
            <p:cNvSpPr txBox="1"/>
            <p:nvPr/>
          </p:nvSpPr>
          <p:spPr bwMode="auto">
            <a:xfrm>
              <a:off x="0" y="434517"/>
              <a:ext cx="1578463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</a:p>
          </p:txBody>
        </p:sp>
        <p:sp>
          <p:nvSpPr>
            <p:cNvPr id="836181748" name="文本框 9"/>
            <p:cNvSpPr txBox="1"/>
            <p:nvPr/>
          </p:nvSpPr>
          <p:spPr bwMode="auto">
            <a:xfrm>
              <a:off x="0" y="863022"/>
              <a:ext cx="1578463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6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9486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76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376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239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0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190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54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754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90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1909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21909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21909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21909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52190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25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01825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51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92351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10481" grpId="0" animBg="1"/>
      <p:bldP spid="201906335" grpId="0" animBg="1"/>
      <p:bldP spid="757543603" grpId="0"/>
      <p:bldP spid="15219092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 bwMode="auto">
          <a:xfrm>
            <a:off x="1174224" y="741015"/>
            <a:ext cx="793195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指针</a:t>
            </a:r>
            <a:endParaRPr lang="zh-CN" sz="2400" b="1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sp>
        <p:nvSpPr>
          <p:cNvPr id="515664646" name="Text Box 515664645"/>
          <p:cNvSpPr txBox="1"/>
          <p:nvPr/>
        </p:nvSpPr>
        <p:spPr bwMode="auto">
          <a:xfrm>
            <a:off x="1174224" y="1411935"/>
            <a:ext cx="4172373" cy="47062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&lt;类型名&gt;*&lt;变量名&gt;</a:t>
            </a:r>
            <a:endParaRPr sz="2400"/>
          </a:p>
        </p:txBody>
      </p:sp>
      <p:pic>
        <p:nvPicPr>
          <p:cNvPr id="616477545" name="Picture 6164775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414192" y="3209794"/>
            <a:ext cx="3457575" cy="2800349"/>
          </a:xfrm>
          <a:prstGeom prst="rect">
            <a:avLst/>
          </a:prstGeom>
        </p:spPr>
      </p:pic>
      <p:sp>
        <p:nvSpPr>
          <p:cNvPr id="1765489331" name="Text Box 1765489330"/>
          <p:cNvSpPr txBox="1"/>
          <p:nvPr/>
        </p:nvSpPr>
        <p:spPr bwMode="auto">
          <a:xfrm>
            <a:off x="1414192" y="2114469"/>
            <a:ext cx="1386640" cy="9147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t>int  x =100;</a:t>
            </a:r>
          </a:p>
          <a:p>
            <a:pPr>
              <a:defRPr/>
            </a:pPr>
            <a:r>
              <a:t>int *p = &amp;x;</a:t>
            </a:r>
          </a:p>
          <a:p>
            <a:pPr>
              <a:defRPr/>
            </a:pPr>
            <a:r>
              <a:t>int **q = &amp;p;</a:t>
            </a:r>
          </a:p>
        </p:txBody>
      </p:sp>
      <p:sp>
        <p:nvSpPr>
          <p:cNvPr id="1286096119" name="Text Box 1286096118"/>
          <p:cNvSpPr txBox="1"/>
          <p:nvPr/>
        </p:nvSpPr>
        <p:spPr bwMode="auto">
          <a:xfrm>
            <a:off x="4476780" y="1181337"/>
            <a:ext cx="6550414" cy="1402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zh-CN" sz="1600" b="0" i="0" u="none" strike="noStrike" cap="none" spc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int (*funcPtr)(int, int); // 指向返回int类型并接受两个int参数的函数的指针</a:t>
            </a:r>
            <a:endParaRPr sz="1600" b="0" i="0" u="none" strike="noStrike" cap="none" spc="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>
              <a:defRPr/>
            </a:pPr>
            <a:r>
              <a:rPr lang="zh-CN" sz="1600" b="0" i="0" u="none" strike="noStrike" cap="none" spc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void (*voidFuncPtr)();    // 指向返回void类型且不接受参数的函数的指针</a:t>
            </a:r>
            <a:endParaRPr lang="zh-CN" sz="1800" b="0" i="0" u="none" strike="noStrike" cap="none" spc="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defRPr/>
            </a:pPr>
          </a:p>
          <a:p>
            <a:pPr>
              <a:defRPr/>
            </a:pPr>
          </a:p>
          <a:p>
            <a:pPr>
              <a:defRPr/>
            </a:pPr>
          </a:p>
        </p:txBody>
      </p:sp>
      <p:graphicFrame>
        <p:nvGraphicFramePr>
          <p:cNvPr id="756192895" name="Table 756192894"/>
          <p:cNvGraphicFramePr/>
          <p:nvPr/>
        </p:nvGraphicFramePr>
        <p:xfrm>
          <a:off x="4397157" y="1882557"/>
          <a:ext cx="5843739" cy="899160"/>
        </p:xfrm>
        <a:graphic>
          <a:graphicData uri="http://schemas.openxmlformats.org/drawingml/2006/table">
            <a:tbl>
              <a:tblPr firstRow="1" firstCol="1" bandRow="1"/>
              <a:tblGrid>
                <a:gridCol w="0"/>
                <a:gridCol w="5840139"/>
              </a:tblGrid>
              <a:tr h="274320">
                <a:tc>
                  <a:txBody>
                    <a:bodyPr/>
                    <a:p>
                      <a:pPr>
                        <a:defRPr/>
                      </a:pPr>
                    </a:p>
                  </a:txBody>
                  <a:tcPr marL="0" marR="0" marT="0" marB="0" anchor="t"/>
                </a:tc>
                <a:tc>
                  <a:txBody>
                    <a:bodyPr/>
                    <a:p>
                      <a:pPr>
                        <a:defRPr/>
                      </a:pPr>
                    </a:p>
                  </a:txBody>
                  <a:tcPr marL="419099" marR="0" marT="0" marB="0" anchor="ctr"/>
                </a:tc>
              </a:tr>
              <a:tr h="274320">
                <a:tc>
                  <a:txBody>
                    <a:bodyPr/>
                    <a:p>
                      <a:pPr>
                        <a:defRPr/>
                      </a:pPr>
                    </a:p>
                  </a:txBody>
                  <a:tcPr marL="0" marR="0" marT="0" marB="0" anchor="t"/>
                </a:tc>
                <a:tc>
                  <a:txBody>
                    <a:bodyPr/>
                    <a:p>
                      <a:pPr>
                        <a:defRPr/>
                      </a:pPr>
                    </a:p>
                  </a:txBody>
                  <a:tcPr marL="419099" marR="0" marT="0" marB="0" anchor="ctr"/>
                </a:tc>
              </a:tr>
              <a:tr h="350520">
                <a:tc>
                  <a:txBody>
                    <a:bodyPr/>
                    <a:p>
                      <a:pPr>
                        <a:defRPr/>
                      </a:pPr>
                    </a:p>
                  </a:txBody>
                  <a:tcPr marL="0" marR="0" marT="0" marB="0" anchor="t"/>
                </a:tc>
                <a:tc>
                  <a:txBody>
                    <a:bodyPr/>
                    <a:p>
                      <a:pPr>
                        <a:defRPr/>
                      </a:pPr>
                    </a:p>
                  </a:txBody>
                  <a:tcPr marL="419099" marR="0" marT="0" marB="0" anchor="ctr"/>
                </a:tc>
              </a:tr>
            </a:tbl>
          </a:graphicData>
        </a:graphic>
      </p:graphicFrame>
      <p:graphicFrame>
        <p:nvGraphicFramePr>
          <p:cNvPr id="1163129566" name="Table 1163129565"/>
          <p:cNvGraphicFramePr/>
          <p:nvPr/>
        </p:nvGraphicFramePr>
        <p:xfrm>
          <a:off x="4171166" y="1930573"/>
          <a:ext cx="6686059" cy="807719"/>
        </p:xfrm>
        <a:graphic>
          <a:graphicData uri="http://schemas.openxmlformats.org/drawingml/2006/table">
            <a:tbl>
              <a:tblPr firstRow="1" firstCol="1" bandRow="1"/>
              <a:tblGrid>
                <a:gridCol w="6686059"/>
              </a:tblGrid>
              <a:tr h="274320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chemeClr val="tx1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</a:rPr>
                        <a:t>int</a:t>
                      </a:r>
                      <a:r>
                        <a:rPr sz="1200" b="0" i="0" u="none">
                          <a:solidFill>
                            <a:schemeClr val="tx1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</a:rPr>
                        <a:t> *</a:t>
                      </a:r>
                      <a:r>
                        <a:rPr sz="1200" b="0" i="0" u="none">
                          <a:solidFill>
                            <a:schemeClr val="tx1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</a:rPr>
                        <a:t>const</a:t>
                      </a:r>
                      <a:r>
                        <a:rPr sz="1200" b="0" i="0" u="none">
                          <a:solidFill>
                            <a:schemeClr val="tx1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</a:rPr>
                        <a:t> constIntPtr = &amp;someInt; </a:t>
                      </a:r>
                      <a:r>
                        <a:rPr sz="1200" b="0" i="0" u="none">
                          <a:solidFill>
                            <a:schemeClr val="tx1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</a:rPr>
                        <a:t>// 指针本身是常量，指向的值可以修改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419099" marR="0" marT="0" marB="0" anchor="ctr"/>
                </a:tc>
              </a:tr>
              <a:tr h="0">
                <a:tc>
                  <a:txBody>
                    <a:bodyPr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200" b="0" i="0" u="none">
                          <a:solidFill>
                            <a:schemeClr val="tx1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</a:rPr>
                        <a:t>const</a:t>
                      </a:r>
                      <a:r>
                        <a:rPr sz="1200" b="0" i="0" u="none">
                          <a:solidFill>
                            <a:schemeClr val="tx1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200" b="0" i="0" u="none">
                          <a:solidFill>
                            <a:schemeClr val="tx1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</a:rPr>
                        <a:t>int</a:t>
                      </a:r>
                      <a:r>
                        <a:rPr sz="1200" b="0" i="0" u="none">
                          <a:solidFill>
                            <a:schemeClr val="tx1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</a:rPr>
                        <a:t> *intConstPtr = &amp;someInt; </a:t>
                      </a:r>
                      <a:r>
                        <a:rPr sz="1200" b="0" i="0" u="none">
                          <a:solidFill>
                            <a:schemeClr val="tx1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</a:rPr>
                        <a:t>// 指向的值是常量，指针本身可以修改</a:t>
                      </a:r>
                      <a:endParaRPr sz="1200" b="0" i="0" u="none" strike="noStrike" cap="none" spc="0">
                        <a:solidFill>
                          <a:schemeClr val="tx1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419099" marR="0" marT="0" marB="0" anchor="ctr"/>
                </a:tc>
              </a:tr>
              <a:tr h="350520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chemeClr val="tx1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</a:rPr>
                        <a:t>const</a:t>
                      </a:r>
                      <a:r>
                        <a:rPr sz="1200" b="0" i="0" u="none">
                          <a:solidFill>
                            <a:schemeClr val="tx1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200" b="0" i="0" u="none">
                          <a:solidFill>
                            <a:schemeClr val="tx1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</a:rPr>
                        <a:t>int</a:t>
                      </a:r>
                      <a:r>
                        <a:rPr sz="1200" b="0" i="0" u="none">
                          <a:solidFill>
                            <a:schemeClr val="tx1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</a:rPr>
                        <a:t> *</a:t>
                      </a:r>
                      <a:r>
                        <a:rPr sz="1200" b="0" i="0" u="none">
                          <a:solidFill>
                            <a:schemeClr val="tx1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</a:rPr>
                        <a:t>const</a:t>
                      </a:r>
                      <a:r>
                        <a:rPr sz="1200" b="0" i="0" u="none">
                          <a:solidFill>
                            <a:schemeClr val="tx1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</a:rPr>
                        <a:t> intConstPtrConst = &amp;someInt; </a:t>
                      </a:r>
                      <a:r>
                        <a:rPr sz="1200" b="0" i="0" u="none">
                          <a:solidFill>
                            <a:schemeClr val="tx1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</a:rPr>
                        <a:t>// 指针和指向的值都是常量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419099" marR="0" marT="0" marB="0" anchor="ctr"/>
                </a:tc>
              </a:tr>
            </a:tbl>
          </a:graphicData>
        </a:graphic>
      </p:graphicFrame>
      <p:pic>
        <p:nvPicPr>
          <p:cNvPr id="466328570" name="Picture 4663285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07395" y="3266944"/>
            <a:ext cx="6019799" cy="2686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1381</Words>
  <Application>WPS Presentation</Application>
  <PresentationFormat>On-screen Show (4:3)</PresentationFormat>
  <Paragraphs>175</Paragraphs>
  <Slides>16</Slides>
  <Notes>16</Notes>
  <HiddenSlides>0</HiddenSlides>
  <MMClips>2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SimSun</vt:lpstr>
      <vt:lpstr>Wingdings</vt:lpstr>
      <vt:lpstr>Arial</vt:lpstr>
      <vt:lpstr>华文宋体</vt:lpstr>
      <vt:lpstr>思源黑体旧字形 ExtraLight</vt:lpstr>
      <vt:lpstr>黑体</vt:lpstr>
      <vt:lpstr>Segoe UI Semilight</vt:lpstr>
      <vt:lpstr>Wingdings</vt:lpstr>
      <vt:lpstr>Calibri</vt:lpstr>
      <vt:lpstr>微软雅黑</vt:lpstr>
      <vt:lpstr>Arial Unicode MS</vt:lpstr>
      <vt:lpstr>Consolas</vt:lpstr>
      <vt:lpstr>宋体</vt:lpstr>
      <vt:lpstr>Calibri Light</vt:lpstr>
      <vt:lpstr>Calibri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>Evan</cp:lastModifiedBy>
  <cp:revision>224</cp:revision>
  <dcterms:created xsi:type="dcterms:W3CDTF">2025-03-05T17:05:49Z</dcterms:created>
  <dcterms:modified xsi:type="dcterms:W3CDTF">2025-03-05T17:05:49Z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9C38BF2D754F23096D84C86790276A14_42</vt:lpwstr>
  </property>
  <property fmtid="{D5CDD505-2E9C-101B-9397-08002B2CF9AE}" pid="3" name="KSOProductBuildVer">
    <vt:lpwstr>1033-12.1.0.17900</vt:lpwstr>
  </property>
</Properties>
</file>