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57" d="100"/>
          <a:sy n="57" d="100"/>
        </p:scale>
        <p:origin x="-96" y="-1470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/>
              <a:t>2019/8/24</a:t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>1</a:t>
            </a:fld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>3</a:t>
            </a:fld>
            <a:endParaRPr lang="zh-CN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>4</a:t>
            </a:fld>
            <a:endParaRPr lang="zh-CN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7AD444-11B6-4218-F18B-4275EE78FC8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8185929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024234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23392950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01D80B-049B-FCA8-8C02-A31D05FB92CC}" type="slidenum">
              <a:rPr lang="zh-CN"/>
              <a:t/>
            </a:fld>
            <a:endParaRPr lang="zh-CN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567C07-2D79-A33F-43A6-31066438C3E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>40</a:t>
            </a:fld>
            <a:endParaRPr lang="zh-CN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/>
              <a:t>2019/8/24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/>
          <a:stretch/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029918" y="3338365"/>
            <a:ext cx="4088993" cy="1554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sz="4800" b="1" i="0" u="none" strike="noStrike" cap="none" spc="299">
                <a:solidFill>
                  <a:srgbClr val="C00000"/>
                </a:solidFill>
                <a:latin typeface="华文宋体"/>
                <a:ea typeface="华文宋体"/>
                <a:cs typeface="华文宋体"/>
              </a:rPr>
              <a:t>C++编程基础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/>
              <a:ea typeface="华文宋体"/>
              <a:cs typeface="华文宋体"/>
            </a:endParaRPr>
          </a:p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/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737451" y="4220415"/>
            <a:ext cx="2012392" cy="1119268"/>
            <a:chOff x="0" y="0"/>
            <a:chExt cx="2012392" cy="1119268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622607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0" y="753148"/>
              <a:ext cx="2012392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面向对象编程概念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4570207" y="4220873"/>
            <a:ext cx="869397" cy="1027509"/>
            <a:chOff x="0" y="0"/>
            <a:chExt cx="869397" cy="1027509"/>
          </a:xfrm>
        </p:grpSpPr>
        <p:sp>
          <p:nvSpPr>
            <p:cNvPr id="17" name="文本框 16"/>
            <p:cNvSpPr txBox="1"/>
            <p:nvPr/>
          </p:nvSpPr>
          <p:spPr bwMode="auto">
            <a:xfrm>
              <a:off x="54529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02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0" y="661389"/>
              <a:ext cx="869397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定义类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cxnSp>
        <p:nvCxnSpPr>
          <p:cNvPr id="4" name="直接连接符 3"/>
          <p:cNvCxnSpPr>
            <a:cxnSpLocks/>
          </p:cNvCxnSpPr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 rot="0" flipH="0" flipV="0"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 rot="0" flipH="0" flipV="0">
            <a:off x="6379281" y="4881808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/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 flipH="0" flipV="0">
            <a:off x="3849411" y="2809044"/>
            <a:ext cx="5430171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面向对象编程的概念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326465" name="文本框 13"/>
          <p:cNvSpPr txBox="1"/>
          <p:nvPr/>
        </p:nvSpPr>
        <p:spPr bwMode="auto">
          <a:xfrm flipH="0" flipV="0">
            <a:off x="756879" y="681381"/>
            <a:ext cx="4366340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面向对象编程的概念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sp>
        <p:nvSpPr>
          <p:cNvPr id="1701267107" name=""/>
          <p:cNvSpPr/>
          <p:nvPr/>
        </p:nvSpPr>
        <p:spPr bwMode="auto">
          <a:xfrm flipH="0" flipV="0">
            <a:off x="3316460" y="1778824"/>
            <a:ext cx="1070893" cy="729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2200"/>
              <a:t>输入</a:t>
            </a:r>
            <a:endParaRPr sz="2200"/>
          </a:p>
        </p:txBody>
      </p:sp>
      <p:sp>
        <p:nvSpPr>
          <p:cNvPr id="342374674" name=""/>
          <p:cNvSpPr/>
          <p:nvPr/>
        </p:nvSpPr>
        <p:spPr bwMode="auto">
          <a:xfrm flipH="0" flipV="0">
            <a:off x="3316460" y="4675908"/>
            <a:ext cx="1070893" cy="729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2200"/>
              <a:t>输出</a:t>
            </a:r>
            <a:endParaRPr sz="2200"/>
          </a:p>
        </p:txBody>
      </p:sp>
      <p:sp>
        <p:nvSpPr>
          <p:cNvPr id="2006007462" name=""/>
          <p:cNvSpPr/>
          <p:nvPr/>
        </p:nvSpPr>
        <p:spPr bwMode="auto">
          <a:xfrm flipH="0" flipV="0">
            <a:off x="3316460" y="3117272"/>
            <a:ext cx="1070893" cy="729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2200"/>
              <a:t>处理</a:t>
            </a:r>
            <a:endParaRPr sz="2200"/>
          </a:p>
        </p:txBody>
      </p:sp>
      <p:cxnSp>
        <p:nvCxnSpPr>
          <p:cNvPr id="0" name=""/>
          <p:cNvCxnSpPr>
            <a:cxnSpLocks/>
            <a:stCxn id="1701267107" idx="2"/>
            <a:endCxn id="2006007462" idx="0"/>
          </p:cNvCxnSpPr>
          <p:nvPr/>
        </p:nvCxnSpPr>
        <p:spPr bwMode="auto">
          <a:xfrm rot="5399977" flipH="0" flipV="0">
            <a:off x="3547602" y="2812967"/>
            <a:ext cx="608610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2006007462" idx="2"/>
            <a:endCxn id="342374674" idx="0"/>
          </p:cNvCxnSpPr>
          <p:nvPr/>
        </p:nvCxnSpPr>
        <p:spPr bwMode="auto">
          <a:xfrm rot="5399977" flipH="0" flipV="0">
            <a:off x="3437508" y="4261509"/>
            <a:ext cx="828798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935965" name=""/>
          <p:cNvSpPr/>
          <p:nvPr/>
        </p:nvSpPr>
        <p:spPr bwMode="auto">
          <a:xfrm flipH="0" flipV="0">
            <a:off x="6483214" y="1376795"/>
            <a:ext cx="3476005" cy="10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2800"/>
              <a:t>对象</a:t>
            </a:r>
            <a:endParaRPr sz="2800"/>
          </a:p>
          <a:p>
            <a:pPr algn="ctr">
              <a:defRPr/>
            </a:pPr>
            <a:r>
              <a:rPr sz="2800"/>
              <a:t>(属性/状态)</a:t>
            </a:r>
            <a:endParaRPr sz="2800"/>
          </a:p>
        </p:txBody>
      </p:sp>
      <p:sp>
        <p:nvSpPr>
          <p:cNvPr id="833319650" name=""/>
          <p:cNvSpPr/>
          <p:nvPr/>
        </p:nvSpPr>
        <p:spPr bwMode="auto">
          <a:xfrm flipH="0" flipV="0">
            <a:off x="6470844" y="4617769"/>
            <a:ext cx="3476005" cy="10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50000"/>
              </a:lnSpc>
              <a:defRPr/>
            </a:pPr>
            <a:r>
              <a:rPr sz="2800"/>
              <a:t>交互</a:t>
            </a:r>
            <a:endParaRPr sz="2800"/>
          </a:p>
        </p:txBody>
      </p:sp>
      <p:sp>
        <p:nvSpPr>
          <p:cNvPr id="368622401" name=""/>
          <p:cNvSpPr/>
          <p:nvPr/>
        </p:nvSpPr>
        <p:spPr bwMode="auto">
          <a:xfrm flipH="0" flipV="0">
            <a:off x="6470844" y="3117272"/>
            <a:ext cx="3476005" cy="10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2800"/>
              <a:t>方法</a:t>
            </a:r>
            <a:endParaRPr sz="2800"/>
          </a:p>
          <a:p>
            <a:pPr algn="ctr">
              <a:defRPr/>
            </a:pPr>
            <a:r>
              <a:rPr sz="2800"/>
              <a:t>(操作行为)</a:t>
            </a:r>
            <a:endParaRPr sz="2800"/>
          </a:p>
        </p:txBody>
      </p:sp>
      <p:cxnSp>
        <p:nvCxnSpPr>
          <p:cNvPr id="0" name=""/>
          <p:cNvCxnSpPr>
            <a:cxnSpLocks/>
            <a:stCxn id="305935965" idx="2"/>
            <a:endCxn id="368622401" idx="0"/>
          </p:cNvCxnSpPr>
          <p:nvPr/>
        </p:nvCxnSpPr>
        <p:spPr bwMode="auto">
          <a:xfrm rot="5399977" flipH="0" flipV="0">
            <a:off x="7880419" y="2782660"/>
            <a:ext cx="669223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368622401" idx="2"/>
            <a:endCxn id="833319650" idx="0"/>
          </p:cNvCxnSpPr>
          <p:nvPr/>
        </p:nvCxnSpPr>
        <p:spPr bwMode="auto">
          <a:xfrm rot="5399977" flipH="0" flipV="0">
            <a:off x="7994225" y="4403147"/>
            <a:ext cx="429243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29172421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3"/>
            <a:ext cx="4537064" cy="5854690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667194117" name="矩形 6"/>
          <p:cNvSpPr/>
          <p:nvPr/>
        </p:nvSpPr>
        <p:spPr bwMode="auto">
          <a:xfrm rot="2699971">
            <a:off x="1696498" y="4071163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647865888" name="矩形 7"/>
          <p:cNvSpPr/>
          <p:nvPr/>
        </p:nvSpPr>
        <p:spPr bwMode="auto">
          <a:xfrm rot="2699971">
            <a:off x="2368031" y="4027952"/>
            <a:ext cx="181544" cy="181544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26931345" name="文本框 8"/>
          <p:cNvSpPr txBox="1"/>
          <p:nvPr/>
        </p:nvSpPr>
        <p:spPr bwMode="auto">
          <a:xfrm>
            <a:off x="1731962" y="2809044"/>
            <a:ext cx="1963851" cy="118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/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02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527770437" name="文本框 13"/>
          <p:cNvSpPr txBox="1"/>
          <p:nvPr/>
        </p:nvSpPr>
        <p:spPr bwMode="auto">
          <a:xfrm flipH="0" flipV="0">
            <a:off x="4649776" y="2809044"/>
            <a:ext cx="3270532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定义C++类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grpSp>
        <p:nvGrpSpPr>
          <p:cNvPr id="852431511" name="组合 11"/>
          <p:cNvGrpSpPr/>
          <p:nvPr/>
        </p:nvGrpSpPr>
        <p:grpSpPr bwMode="auto">
          <a:xfrm>
            <a:off x="555171" y="2563317"/>
            <a:ext cx="5906925" cy="109451"/>
            <a:chOff x="538842" y="2563317"/>
            <a:chExt cx="5906925" cy="109451"/>
          </a:xfrm>
        </p:grpSpPr>
        <p:cxnSp>
          <p:nvCxnSpPr>
            <p:cNvPr id="1897936651" name="直接连接符 12"/>
            <p:cNvCxnSpPr>
              <a:cxnSpLocks/>
            </p:cNvCxnSpPr>
            <p:nvPr/>
          </p:nvCxnSpPr>
          <p:spPr bwMode="auto">
            <a:xfrm>
              <a:off x="538842" y="2672769"/>
              <a:ext cx="5891935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1899222" name="矩形 10"/>
            <p:cNvSpPr/>
            <p:nvPr/>
          </p:nvSpPr>
          <p:spPr bwMode="auto">
            <a:xfrm>
              <a:off x="5156614" y="2563317"/>
              <a:ext cx="1289152" cy="1094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grpSp>
        <p:nvGrpSpPr>
          <p:cNvPr id="1308132975" name="组合 16"/>
          <p:cNvGrpSpPr/>
          <p:nvPr/>
        </p:nvGrpSpPr>
        <p:grpSpPr bwMode="auto">
          <a:xfrm>
            <a:off x="4863801" y="3887521"/>
            <a:ext cx="1296422" cy="1658522"/>
            <a:chOff x="0" y="0"/>
            <a:chExt cx="1296422" cy="1658522"/>
          </a:xfrm>
        </p:grpSpPr>
        <p:sp>
          <p:nvSpPr>
            <p:cNvPr id="920018642" name="文本框 9"/>
            <p:cNvSpPr txBox="1"/>
            <p:nvPr/>
          </p:nvSpPr>
          <p:spPr bwMode="auto">
            <a:xfrm>
              <a:off x="0" y="0"/>
              <a:ext cx="1296422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1009007393" name="文本框 9"/>
            <p:cNvSpPr txBox="1"/>
            <p:nvPr/>
          </p:nvSpPr>
          <p:spPr bwMode="auto">
            <a:xfrm>
              <a:off x="0" y="369000"/>
              <a:ext cx="1290662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3" lvl="1" indent="-228593">
                <a:buSzPct val="70000"/>
                <a:buFont typeface="Wingdings"/>
                <a:buChar char="l"/>
                <a:defRPr/>
              </a:pPr>
              <a:endParaRPr/>
            </a:p>
          </p:txBody>
        </p:sp>
        <p:sp>
          <p:nvSpPr>
            <p:cNvPr id="1076758306" name="文本框 19"/>
            <p:cNvSpPr txBox="1"/>
            <p:nvPr/>
          </p:nvSpPr>
          <p:spPr bwMode="auto">
            <a:xfrm>
              <a:off x="2880" y="996813"/>
              <a:ext cx="1284903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3" lvl="1" indent="-228593">
                <a:buSzPct val="70000"/>
                <a:buFont typeface="Wingdings"/>
                <a:buChar char="l"/>
                <a:defRPr/>
              </a:pPr>
              <a:endParaRPr/>
            </a:p>
          </p:txBody>
        </p:sp>
        <p:sp>
          <p:nvSpPr>
            <p:cNvPr id="1575391759" name="文本框 9"/>
            <p:cNvSpPr txBox="1"/>
            <p:nvPr/>
          </p:nvSpPr>
          <p:spPr bwMode="auto">
            <a:xfrm flipH="0" flipV="0">
              <a:off x="4677" y="1383843"/>
              <a:ext cx="1285623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1297395185" name="文本框 9"/>
            <p:cNvSpPr txBox="1"/>
            <p:nvPr/>
          </p:nvSpPr>
          <p:spPr bwMode="auto">
            <a:xfrm>
              <a:off x="0" y="722808"/>
              <a:ext cx="1290662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2" lvl="1" indent="-228592">
                <a:buSzPct val="70000"/>
                <a:buFont typeface="Wingdings"/>
                <a:buChar char="l"/>
                <a:defRPr/>
              </a:pPr>
              <a:endParaRPr/>
            </a:p>
          </p:txBody>
        </p:sp>
      </p:grpSp>
      <p:grpSp>
        <p:nvGrpSpPr>
          <p:cNvPr id="590465954" name="组合 21"/>
          <p:cNvGrpSpPr/>
          <p:nvPr/>
        </p:nvGrpSpPr>
        <p:grpSpPr bwMode="auto">
          <a:xfrm>
            <a:off x="5978094" y="3579489"/>
            <a:ext cx="1579902" cy="1137701"/>
            <a:chOff x="0" y="0"/>
            <a:chExt cx="1579902" cy="1137701"/>
          </a:xfrm>
        </p:grpSpPr>
        <p:sp>
          <p:nvSpPr>
            <p:cNvPr id="1179044333" name="文本框 9"/>
            <p:cNvSpPr txBox="1"/>
            <p:nvPr/>
          </p:nvSpPr>
          <p:spPr bwMode="auto">
            <a:xfrm>
              <a:off x="0" y="0"/>
              <a:ext cx="1579902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3" lvl="1" indent="-228593">
                <a:buSzPct val="70000"/>
                <a:buFont typeface="Wingdings"/>
                <a:buChar char="l"/>
                <a:defRPr/>
              </a:pPr>
              <a:endParaRPr/>
            </a:p>
          </p:txBody>
        </p:sp>
        <p:sp>
          <p:nvSpPr>
            <p:cNvPr id="2086268795" name="文本框 9"/>
            <p:cNvSpPr txBox="1"/>
            <p:nvPr/>
          </p:nvSpPr>
          <p:spPr bwMode="auto">
            <a:xfrm>
              <a:off x="0" y="434517"/>
              <a:ext cx="1578463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1562900836" name="文本框 9"/>
            <p:cNvSpPr txBox="1"/>
            <p:nvPr/>
          </p:nvSpPr>
          <p:spPr bwMode="auto">
            <a:xfrm>
              <a:off x="0" y="863022"/>
              <a:ext cx="1578463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1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91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43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243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9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6719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86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4786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3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693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77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777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777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7770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7770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52777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13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30813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5904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194117" grpId="0" animBg="1"/>
      <p:bldP spid="647865888" grpId="0" animBg="1"/>
      <p:bldP spid="926931345" grpId="0"/>
      <p:bldP spid="5277704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4169755" name="文本框 13"/>
          <p:cNvSpPr txBox="1"/>
          <p:nvPr/>
        </p:nvSpPr>
        <p:spPr bwMode="auto">
          <a:xfrm>
            <a:off x="762811" y="667725"/>
            <a:ext cx="3231593" cy="853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定义C++类的语法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sp>
        <p:nvSpPr>
          <p:cNvPr id="1031471196" name=""/>
          <p:cNvSpPr txBox="1"/>
          <p:nvPr/>
        </p:nvSpPr>
        <p:spPr bwMode="auto">
          <a:xfrm flipH="0" flipV="0">
            <a:off x="1609381" y="1521524"/>
            <a:ext cx="6667598" cy="3667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class  类名</a:t>
            </a:r>
            <a:endParaRPr/>
          </a:p>
          <a:p>
            <a:pPr>
              <a:defRPr/>
            </a:pPr>
            <a:r>
              <a:rPr/>
              <a:t>{</a:t>
            </a:r>
            <a:endParaRPr/>
          </a:p>
          <a:p>
            <a:pPr>
              <a:defRPr/>
            </a:pPr>
            <a:r>
              <a:rPr/>
              <a:t>public:</a:t>
            </a:r>
            <a:endParaRPr/>
          </a:p>
          <a:p>
            <a:pPr>
              <a:defRPr/>
            </a:pPr>
            <a:r>
              <a:rPr/>
              <a:t>       成员属性</a:t>
            </a:r>
            <a:r>
              <a:rPr/>
              <a:t>或成员函数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protected:</a:t>
            </a:r>
            <a:endParaRPr/>
          </a:p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成员属性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或成员函数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private:</a:t>
            </a:r>
            <a:endParaRPr/>
          </a:p>
          <a:p>
            <a:pPr>
              <a:defRPr/>
            </a:pPr>
            <a:r>
              <a:rPr/>
              <a:t>      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成员属性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或成员函数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}</a:t>
            </a:r>
            <a:r>
              <a:rPr sz="3600">
                <a:solidFill>
                  <a:srgbClr val="FF0000"/>
                </a:solidFill>
              </a:rPr>
              <a:t>;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64629315" name=""/>
          <p:cNvSpPr txBox="1"/>
          <p:nvPr/>
        </p:nvSpPr>
        <p:spPr bwMode="auto">
          <a:xfrm flipH="0" flipV="0">
            <a:off x="7076980" y="1929740"/>
            <a:ext cx="3838414" cy="1502584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/>
              <a:t>struct  和class 可以相互替换</a:t>
            </a:r>
            <a:endParaRPr/>
          </a:p>
          <a:p>
            <a:pPr marL="283879" indent="-283879">
              <a:buAutoNum type="arabicPeriod"/>
              <a:defRPr/>
            </a:pPr>
            <a:r>
              <a:rPr/>
              <a:t>class 默认访问控制符(访问权限符)</a:t>
            </a:r>
            <a:endParaRPr/>
          </a:p>
          <a:p>
            <a:pPr>
              <a:defRPr/>
            </a:pPr>
            <a:r>
              <a:rPr/>
              <a:t>       是private</a:t>
            </a:r>
            <a:endParaRPr/>
          </a:p>
          <a:p>
            <a:pPr>
              <a:defRPr/>
            </a:pPr>
            <a:r>
              <a:rPr/>
              <a:t>3. struct 默认访问控制符是public</a:t>
            </a:r>
            <a:endParaRPr/>
          </a:p>
          <a:p>
            <a:pPr>
              <a:defRPr/>
            </a:pPr>
            <a:r>
              <a:rPr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/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第一PPT，www.1ppt.com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/>
  <cp:revision>230</cp:revision>
  <dcterms:created xsi:type="dcterms:W3CDTF">2017-02-19T15:11:46Z</dcterms:created>
  <dcterms:modified xsi:type="dcterms:W3CDTF">2025-03-10T23:23:03Z</dcterms:modified>
</cp:coreProperties>
</file>