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>2019/8/24</a:t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>1</a:t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3</a:t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</a:t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3A1C41-84FB-DC9A-0A47-3F4AFE614527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73010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622491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96345200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45E286-1D4B-5978-2A67-787807B02621}" type="slidenum">
              <a:rPr lang="zh-CN"/>
              <a:t/>
            </a:fld>
            <a:endParaRPr lang="zh-CN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6433F4-89CF-D8EE-0131-37A11375DE2D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>40</a:t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>2019/8/24</a:t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/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>2019/8/24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/>
          </a:p>
          <a:p>
            <a:pPr lvl="1">
              <a:defRPr/>
            </a:pPr>
            <a:r>
              <a:rPr lang="zh-CN"/>
              <a:t>第二级</a:t>
            </a:r>
            <a:endParaRPr/>
          </a:p>
          <a:p>
            <a:pPr lvl="2">
              <a:defRPr/>
            </a:pPr>
            <a:r>
              <a:rPr lang="zh-CN"/>
              <a:t>第三级</a:t>
            </a:r>
            <a:endParaRPr/>
          </a:p>
          <a:p>
            <a:pPr lvl="3">
              <a:defRPr/>
            </a:pPr>
            <a:r>
              <a:rPr lang="zh-CN"/>
              <a:t>第四级</a:t>
            </a:r>
            <a:endParaRPr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>2019/8/24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29918" y="3338365"/>
            <a:ext cx="4088993" cy="1554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sz="4800" b="1" i="0" u="none" strike="noStrike" cap="none" spc="299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C++编程基础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  <a:p>
            <a:pPr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/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67129" y="4220415"/>
            <a:ext cx="1555194" cy="1119267"/>
            <a:chOff x="0" y="0"/>
            <a:chExt cx="1555194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39292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5551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默认成员函数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 bwMode="auto">
          <a:xfrm>
            <a:off x="4342687" y="4220872"/>
            <a:ext cx="1328035" cy="1118809"/>
            <a:chOff x="0" y="0"/>
            <a:chExt cx="1328035" cy="1118809"/>
          </a:xfrm>
        </p:grpSpPr>
        <p:sp>
          <p:nvSpPr>
            <p:cNvPr id="17" name="文本框 16"/>
            <p:cNvSpPr txBox="1"/>
            <p:nvPr/>
          </p:nvSpPr>
          <p:spPr bwMode="auto">
            <a:xfrm>
              <a:off x="282048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02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8" name="文本框 17"/>
            <p:cNvSpPr txBox="1"/>
            <p:nvPr/>
          </p:nvSpPr>
          <p:spPr bwMode="auto">
            <a:xfrm flipH="0" flipV="0">
              <a:off x="0" y="752689"/>
              <a:ext cx="1328035" cy="3661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800" b="0" i="0" u="none" strike="noStrike" cap="none" spc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旧字形 ExtraLight"/>
                  <a:ea typeface="思源黑体旧字形 ExtraLight"/>
                  <a:cs typeface="思源黑体旧字形 ExtraLight"/>
                </a:rPr>
                <a:t>左值&amp; 右值</a:t>
              </a:r>
              <a:endParaRPr sz="1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Segoe UI Semi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 rot="0" flipH="0" flipV="0"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 rot="0" flipH="0" flipV="0">
            <a:off x="6379281" y="4881808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 flipH="0" flipV="0">
            <a:off x="3849409" y="2809044"/>
            <a:ext cx="5439529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类的各种默认成员函数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 flipH="0" flipV="0">
            <a:off x="756878" y="681381"/>
            <a:ext cx="4369939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类的各种默认成员函数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084526537" name=""/>
          <p:cNvSpPr txBox="1"/>
          <p:nvPr/>
        </p:nvSpPr>
        <p:spPr bwMode="auto">
          <a:xfrm flipH="0" flipV="0">
            <a:off x="1250649" y="1707077"/>
            <a:ext cx="4363740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默认构造函数（Default Constructor）</a:t>
            </a:r>
            <a:endParaRPr b="1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在没有显式定义任何构造函数时，编译器生成。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用于初始化类的成员变量。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若类包含其他类的对象，则调用这些对象的默认构造函数。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不带任何参数。</a:t>
            </a:r>
            <a:endParaRPr/>
          </a:p>
        </p:txBody>
      </p:sp>
      <p:sp>
        <p:nvSpPr>
          <p:cNvPr id="1035513838" name=""/>
          <p:cNvSpPr txBox="1"/>
          <p:nvPr/>
        </p:nvSpPr>
        <p:spPr bwMode="auto">
          <a:xfrm flipH="0" flipV="0">
            <a:off x="1250649" y="3278084"/>
            <a:ext cx="4058944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析构函数（Destructor）</a:t>
            </a:r>
            <a:endParaRPr b="1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在没有显式定义析构函数时，编译器生成。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负责在对象销毁时进行清理工作，如释放资源。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若类包含其他类的对象，则调用这些对象的析构函数。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/>
              <a:t>无参数 无返回值</a:t>
            </a:r>
            <a:endParaRPr/>
          </a:p>
        </p:txBody>
      </p:sp>
      <p:sp>
        <p:nvSpPr>
          <p:cNvPr id="2140138041" name=""/>
          <p:cNvSpPr txBox="1"/>
          <p:nvPr/>
        </p:nvSpPr>
        <p:spPr bwMode="auto">
          <a:xfrm flipH="0" flipV="0">
            <a:off x="1250649" y="4861460"/>
            <a:ext cx="3601750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b="1" i="0" u="none" strike="noStrike" cap="none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拷贝构造函数（Copy Constructor</a:t>
            </a:r>
            <a:r>
              <a:rPr sz="1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 b="1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在没有显式定义拷贝构造函数时，编译器生成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用于创建现有对象的副本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执行浅拷贝，即简单复制成员变量的值。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参数为同类型对象的常量引用。</a:t>
            </a:r>
            <a:endParaRPr/>
          </a:p>
        </p:txBody>
      </p:sp>
      <p:sp>
        <p:nvSpPr>
          <p:cNvPr id="1637929946" name=""/>
          <p:cNvSpPr txBox="1"/>
          <p:nvPr/>
        </p:nvSpPr>
        <p:spPr bwMode="auto">
          <a:xfrm flipH="0" flipV="0">
            <a:off x="5889447" y="1707077"/>
            <a:ext cx="3754148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b="1" i="0" u="none" strike="noStrike" cap="none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拷贝赋值运算符（Copy Assignment Operator</a:t>
            </a:r>
            <a:r>
              <a:rPr sz="12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 b="1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在没有显式定义拷贝赋值运算符时，编译器生成。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用于将一个对象赋值给另一个已存在的对象。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执行浅拷贝。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参数为同类型对象的常量引用。</a:t>
            </a:r>
            <a:endParaRPr/>
          </a:p>
        </p:txBody>
      </p:sp>
      <p:sp>
        <p:nvSpPr>
          <p:cNvPr id="1373762485" name=""/>
          <p:cNvSpPr txBox="1"/>
          <p:nvPr/>
        </p:nvSpPr>
        <p:spPr bwMode="auto">
          <a:xfrm flipH="0" flipV="0">
            <a:off x="5889447" y="3369524"/>
            <a:ext cx="4651419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1200" b="1" i="0" u="none" strike="noStrike" cap="none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移动构造函数（Move Constructor</a:t>
            </a:r>
            <a:r>
              <a:rPr lang="zh-CN" sz="1200" b="1" i="0" u="none" strike="noStrike" cap="none" spc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）（C++11 引入</a:t>
            </a: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 b="1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在特定条件下，编译器尝试生成。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将资源从一个对象“移动”到另一个对象，而非复制，提高效率。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参数为同类型对象的右值引用。</a:t>
            </a:r>
            <a:endParaRPr/>
          </a:p>
        </p:txBody>
      </p:sp>
      <p:sp>
        <p:nvSpPr>
          <p:cNvPr id="2014930237" name=""/>
          <p:cNvSpPr txBox="1"/>
          <p:nvPr/>
        </p:nvSpPr>
        <p:spPr bwMode="auto">
          <a:xfrm flipH="0" flipV="0">
            <a:off x="5839967" y="4861460"/>
            <a:ext cx="4450516" cy="1371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移动赋值运算符（Move Assignment Operator）（C++11 引入）</a:t>
            </a:r>
            <a:endParaRPr b="1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类似于移动构造函数，编译器在特定条件下尝试生成。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将资源从一个对象移动到另一个对象。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参数为同类型对象的右值引用。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4081443" name=""/>
          <p:cNvSpPr txBox="1"/>
          <p:nvPr/>
        </p:nvSpPr>
        <p:spPr bwMode="auto">
          <a:xfrm flipH="0" flipV="0">
            <a:off x="941395" y="1632857"/>
            <a:ext cx="299215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取地址运算符（operator&amp;)</a:t>
            </a:r>
            <a:endParaRPr sz="12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2" indent="-217792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允许获取对象的内存地址。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通常无需显式定义，编译器自动处理。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2" indent="-217792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返回对象的内存地址。</a:t>
            </a:r>
            <a:endParaRPr/>
          </a:p>
        </p:txBody>
      </p:sp>
      <p:sp>
        <p:nvSpPr>
          <p:cNvPr id="1088129819" name="文本框 13"/>
          <p:cNvSpPr txBox="1"/>
          <p:nvPr/>
        </p:nvSpPr>
        <p:spPr bwMode="auto">
          <a:xfrm flipH="0" flipV="0">
            <a:off x="756878" y="681381"/>
            <a:ext cx="4370299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类的各种默认成员函数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sp>
        <p:nvSpPr>
          <p:cNvPr id="1025751831" name=""/>
          <p:cNvSpPr txBox="1"/>
          <p:nvPr/>
        </p:nvSpPr>
        <p:spPr bwMode="auto">
          <a:xfrm flipH="0" flipV="0">
            <a:off x="879544" y="3129642"/>
            <a:ext cx="2992158" cy="1189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常量取地址运算符（const operator&amp;)</a:t>
            </a:r>
            <a:endParaRPr sz="12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功能：</a:t>
            </a:r>
            <a:endParaRPr b="1"/>
          </a:p>
          <a:p>
            <a:pPr marL="217792" indent="-217792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允许获取对象的内存地址。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通常无需显式定义，编译器自动处理。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特性：</a:t>
            </a:r>
            <a:endParaRPr/>
          </a:p>
          <a:p>
            <a:pPr marL="217792" indent="-217792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返回对象的内存地址。</a:t>
            </a:r>
            <a:endParaRPr/>
          </a:p>
        </p:txBody>
      </p:sp>
      <p:sp>
        <p:nvSpPr>
          <p:cNvPr id="574966994" name=""/>
          <p:cNvSpPr/>
          <p:nvPr/>
        </p:nvSpPr>
        <p:spPr bwMode="auto">
          <a:xfrm flipH="0" flipV="0">
            <a:off x="5369320" y="1535180"/>
            <a:ext cx="6028434" cy="2761552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浅拷贝与深拷贝：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默认的拷贝构造函数和拷贝赋值运算符执行浅拷贝。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若类包含指向动态内存的指针，需自定义深拷贝。</a:t>
            </a:r>
            <a:endParaRPr/>
          </a:p>
          <a:p>
            <a:pPr>
              <a:defRPr/>
            </a:pPr>
            <a:endParaRPr sz="1800"/>
          </a:p>
          <a:p>
            <a:pPr>
              <a:defRPr/>
            </a:pPr>
            <a:r>
              <a:rPr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移动语义：</a:t>
            </a:r>
            <a:endParaRPr sz="18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C++11 通过引入右值引用，实现了移动语义，减少了不必要的拷贝。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= default 和 = delete：</a:t>
            </a:r>
            <a:endParaRPr sz="1800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C++11 引入了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= default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和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= delete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关键字，允许程序员显式地控制默认函数的生成。 </a:t>
            </a:r>
            <a:endParaRPr/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= default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：显式地要求编译器生成默认版本。</a:t>
            </a:r>
            <a:endParaRPr/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= delete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：显式地阻止编译器生成特定函数。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3768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3"/>
            <a:ext cx="4537064" cy="5854690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693238905" name="矩形 6"/>
          <p:cNvSpPr/>
          <p:nvPr/>
        </p:nvSpPr>
        <p:spPr bwMode="auto">
          <a:xfrm rot="2699971">
            <a:off x="2740334" y="4071164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261919989" name="矩形 7"/>
          <p:cNvSpPr/>
          <p:nvPr/>
        </p:nvSpPr>
        <p:spPr bwMode="auto">
          <a:xfrm rot="2699971">
            <a:off x="3411867" y="4027953"/>
            <a:ext cx="181544" cy="181544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622137115" name="文本框 8"/>
          <p:cNvSpPr txBox="1"/>
          <p:nvPr/>
        </p:nvSpPr>
        <p:spPr bwMode="auto">
          <a:xfrm>
            <a:off x="2775798" y="2809045"/>
            <a:ext cx="1963851" cy="1189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/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02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369800827" name="文本框 13"/>
          <p:cNvSpPr txBox="1"/>
          <p:nvPr/>
        </p:nvSpPr>
        <p:spPr bwMode="auto">
          <a:xfrm flipH="0" flipV="0">
            <a:off x="3849409" y="2809044"/>
            <a:ext cx="5441329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左值&amp;右值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  <p:grpSp>
        <p:nvGrpSpPr>
          <p:cNvPr id="102105160" name="组合 11"/>
          <p:cNvGrpSpPr/>
          <p:nvPr/>
        </p:nvGrpSpPr>
        <p:grpSpPr bwMode="auto">
          <a:xfrm>
            <a:off x="555171" y="2563317"/>
            <a:ext cx="5906925" cy="109451"/>
            <a:chOff x="538842" y="2563317"/>
            <a:chExt cx="5906925" cy="109451"/>
          </a:xfrm>
        </p:grpSpPr>
        <p:cxnSp>
          <p:nvCxnSpPr>
            <p:cNvPr id="1271834275" name="直接连接符 12"/>
            <p:cNvCxnSpPr>
              <a:cxnSpLocks/>
            </p:cNvCxnSpPr>
            <p:nvPr/>
          </p:nvCxnSpPr>
          <p:spPr bwMode="auto">
            <a:xfrm>
              <a:off x="538842" y="2672769"/>
              <a:ext cx="5891935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2278635" name="矩形 10"/>
            <p:cNvSpPr/>
            <p:nvPr/>
          </p:nvSpPr>
          <p:spPr bwMode="auto">
            <a:xfrm>
              <a:off x="5156614" y="2563317"/>
              <a:ext cx="1289152" cy="109451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378483654" name=""/>
          <p:cNvSpPr/>
          <p:nvPr/>
        </p:nvSpPr>
        <p:spPr bwMode="auto">
          <a:xfrm>
            <a:off x="4739288" y="3662841"/>
            <a:ext cx="4112676" cy="366118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3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5723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105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3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9323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1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191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13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213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69800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3698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38905" grpId="0" animBg="1"/>
      <p:bldP spid="261919989" grpId="0" animBg="1"/>
      <p:bldP spid="622137115" grpId="0"/>
      <p:bldP spid="3698008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5182358" name=""/>
          <p:cNvSpPr/>
          <p:nvPr/>
        </p:nvSpPr>
        <p:spPr bwMode="auto">
          <a:xfrm>
            <a:off x="811807" y="1688521"/>
            <a:ext cx="5286172" cy="295642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左值（lvalue）</a:t>
            </a:r>
            <a:endParaRPr sz="1800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定义：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左值是一个指向内存位置的表达式，也就是说，它有一个确定的内存地址。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通俗地说，左值可以出现在赋值语句的左边（也可以出现在右边）。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左值表示一个可以被识别的内存位置。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特征：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具有持久性：左值通常在程序中存在较长时间。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可以取地址：可以使用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&amp;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运算符获取左值的地址。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可以被修改（如果不是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const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示例：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变量名（如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int x = 10; x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数组元素（如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int arr[5]; arr[0]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解引用指针（如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int *p = &amp;x; *p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函数返回的左值引用。</a:t>
            </a:r>
            <a:endParaRPr/>
          </a:p>
        </p:txBody>
      </p:sp>
      <p:sp>
        <p:nvSpPr>
          <p:cNvPr id="450929925" name=""/>
          <p:cNvSpPr/>
          <p:nvPr/>
        </p:nvSpPr>
        <p:spPr bwMode="auto">
          <a:xfrm flipH="0" flipV="0">
            <a:off x="6097979" y="1688521"/>
            <a:ext cx="5139864" cy="2761552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 右值（rvalue）</a:t>
            </a:r>
            <a:endParaRPr sz="1800">
              <a:solidFill>
                <a:srgbClr val="FF0000"/>
              </a:solidFill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定义：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右值是一个不指向内存位置的表达式。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通俗地说，右值通常只能出现在赋值语句的右边。</a:t>
            </a:r>
            <a:endParaRPr/>
          </a:p>
          <a:p>
            <a:pPr marL="217793" indent="-217793">
              <a:buFont typeface="Wingdings"/>
              <a:buChar char="Ø"/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右值是临时的，或者即将销毁的对象。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特征：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临时性：右值通常是临时的，生命周期较短。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不可取地址：通常不能使用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&amp;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运算符获取右值的地址。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可以被移动（C++11 引入的移动语义）。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示例：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字面量（如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10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3.14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"hello"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临时对象（如函数返回的非引用值）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表达式的结果（如 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x + y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）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函数返回的右值引用。</a:t>
            </a:r>
            <a:endParaRPr/>
          </a:p>
        </p:txBody>
      </p:sp>
      <p:sp>
        <p:nvSpPr>
          <p:cNvPr id="1344779801" name=""/>
          <p:cNvSpPr/>
          <p:nvPr/>
        </p:nvSpPr>
        <p:spPr bwMode="auto">
          <a:xfrm>
            <a:off x="740477" y="4894274"/>
            <a:ext cx="4675500" cy="1189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看表达式是否可以取地址。如果可以，则为左值；否则，为右值。</a:t>
            </a:r>
            <a:endParaRPr sz="1800">
              <a:solidFill>
                <a:srgbClr val="FF0000"/>
              </a:solidFill>
            </a:endParaRPr>
          </a:p>
          <a:p>
            <a:pPr>
              <a:defRPr/>
            </a:pPr>
            <a:r>
              <a:rPr sz="1800" b="0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是否可以放在赋值符号的左边，能放在左边的为左值。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16218588" name=""/>
          <p:cNvSpPr/>
          <p:nvPr/>
        </p:nvSpPr>
        <p:spPr bwMode="auto">
          <a:xfrm flipH="0" flipV="0">
            <a:off x="5708481" y="4844793"/>
            <a:ext cx="5414970" cy="951237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右值引用（rvalue reference）：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C++11 引入了右值引用 (</a:t>
            </a:r>
            <a:r>
              <a:rPr sz="1000" b="0" i="0" u="none">
                <a:solidFill>
                  <a:srgbClr val="000000"/>
                </a:solidFill>
                <a:latin typeface="Courier New"/>
                <a:ea typeface="Courier New"/>
                <a:cs typeface="Courier New"/>
              </a:rPr>
              <a:t>&amp;&amp;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)，用于绑定到右值，从而实现移动语义。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移动语义允许将资源从一个即将销毁的对象“移动”到另一个对象，而不是进行昂贵的拷贝操作。</a:t>
            </a:r>
            <a:endParaRPr/>
          </a:p>
        </p:txBody>
      </p:sp>
      <p:sp>
        <p:nvSpPr>
          <p:cNvPr id="829008791" name="文本框 13"/>
          <p:cNvSpPr txBox="1"/>
          <p:nvPr/>
        </p:nvSpPr>
        <p:spPr bwMode="auto">
          <a:xfrm flipH="0" flipV="0">
            <a:off x="734049" y="706121"/>
            <a:ext cx="5442048" cy="85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defRPr/>
            </a:pPr>
            <a:r>
              <a:rPr lang="en-US" sz="3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rPr>
              <a:t>左值&amp;右值</a:t>
            </a: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/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8</Slides>
  <Notes>8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232</cp:revision>
  <dcterms:created xsi:type="dcterms:W3CDTF">2017-02-19T15:11:46Z</dcterms:created>
  <dcterms:modified xsi:type="dcterms:W3CDTF">2025-03-11T15:06:52Z</dcterms:modified>
</cp:coreProperties>
</file>