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73010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900622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9634520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5E286-1D4B-5978-2A67-787807B02621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376617-CECE-95CD-4E22-B1C5D3CD4F6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ctr"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60055" y="4220413"/>
            <a:ext cx="747376" cy="1119267"/>
            <a:chOff x="0" y="0"/>
            <a:chExt cx="747376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5349" y="753147"/>
              <a:ext cx="640798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继承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82588" y="4204329"/>
            <a:ext cx="1798910" cy="1164807"/>
            <a:chOff x="0" y="0"/>
            <a:chExt cx="1798910" cy="1164807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27994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98687"/>
              <a:ext cx="1798910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继承访问控制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 panose="020B0402040204020203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49408" y="2809044"/>
            <a:ext cx="5441687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继承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6" y="681381"/>
            <a:ext cx="4372097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继承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pic>
        <p:nvPicPr>
          <p:cNvPr id="2086977257" name="Picture 2086977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560775" y="1087548"/>
            <a:ext cx="6727771" cy="450043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65530" y="15646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代码复用</a:t>
            </a:r>
            <a:endParaRPr lang="zh-CN" altLang="en-US">
              <a:solidFill>
                <a:srgbClr val="FF0000"/>
              </a:solidFill>
              <a:ea typeface="宋体" panose="02010600030101010101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charset="-122"/>
              </a:rPr>
              <a:t>2. 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封装变化</a:t>
            </a:r>
            <a:endParaRPr lang="zh-CN" altLang="en-US">
              <a:solidFill>
                <a:srgbClr val="FF0000"/>
              </a:solidFill>
              <a:ea typeface="宋体" panose="02010600030101010101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charset="-122"/>
              </a:rPr>
              <a:t>3. 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接口和实现分离</a:t>
            </a:r>
            <a:endParaRPr lang="zh-CN" altLang="en-US">
              <a:solidFill>
                <a:srgbClr val="FF0000"/>
              </a:solidFill>
              <a:ea typeface="宋体" panose="02010600030101010101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charset="-122"/>
              </a:rPr>
              <a:t>4.</a:t>
            </a:r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多态</a:t>
            </a:r>
            <a:endParaRPr lang="zh-CN" altLang="en-US">
              <a:solidFill>
                <a:srgbClr val="FF0000"/>
              </a:solidFill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5. </a:t>
            </a:r>
            <a:r>
              <a:rPr lang="zh-CN" altLang="en-US">
                <a:ea typeface="宋体" panose="02010600030101010101" charset="-122"/>
              </a:rPr>
              <a:t>其他：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代码可读性，层次性</a:t>
            </a:r>
            <a:r>
              <a:rPr lang="en-US" altLang="zh-CN">
                <a:ea typeface="宋体" panose="02010600030101010101" charset="-122"/>
              </a:rPr>
              <a:t>  </a:t>
            </a:r>
            <a:r>
              <a:rPr lang="zh-CN" altLang="en-US">
                <a:ea typeface="宋体" panose="02010600030101010101" charset="-122"/>
              </a:rPr>
              <a:t>扩展性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3768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93238905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6191998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2213711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69800827" name="文本框 13"/>
          <p:cNvSpPr txBox="1"/>
          <p:nvPr/>
        </p:nvSpPr>
        <p:spPr bwMode="auto">
          <a:xfrm>
            <a:off x="3849408" y="2809044"/>
            <a:ext cx="3712525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访问控制符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  <a:p>
            <a:pPr>
              <a:defRPr/>
            </a:pPr>
          </a:p>
        </p:txBody>
      </p:sp>
      <p:grpSp>
        <p:nvGrpSpPr>
          <p:cNvPr id="10210516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271834275" name="直接连接符 12"/>
            <p:cNvCxnSpPr/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278635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78483654" name="Rectangles 378483653"/>
          <p:cNvSpPr/>
          <p:nvPr/>
        </p:nvSpPr>
        <p:spPr bwMode="auto">
          <a:xfrm>
            <a:off x="4739288" y="3662841"/>
            <a:ext cx="4112676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7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1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3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323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19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213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69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38905" grpId="0" animBg="1"/>
      <p:bldP spid="261919989" grpId="0" animBg="1"/>
      <p:bldP spid="622137115" grpId="0"/>
      <p:bldP spid="369800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444647" name="Text Box 721444646"/>
          <p:cNvSpPr txBox="1"/>
          <p:nvPr/>
        </p:nvSpPr>
        <p:spPr bwMode="auto">
          <a:xfrm>
            <a:off x="6446103" y="4176119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</a:p>
        </p:txBody>
      </p:sp>
      <p:sp>
        <p:nvSpPr>
          <p:cNvPr id="2027565" name="Text Box 2027564"/>
          <p:cNvSpPr txBox="1"/>
          <p:nvPr/>
        </p:nvSpPr>
        <p:spPr bwMode="auto">
          <a:xfrm>
            <a:off x="7151201" y="4460632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51250179" name="Text Box 551250178"/>
          <p:cNvSpPr txBox="1"/>
          <p:nvPr/>
        </p:nvSpPr>
        <p:spPr bwMode="auto">
          <a:xfrm>
            <a:off x="10065151" y="4460631"/>
            <a:ext cx="5284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19063389" name="Text Box 319063388"/>
          <p:cNvSpPr txBox="1"/>
          <p:nvPr/>
        </p:nvSpPr>
        <p:spPr bwMode="auto">
          <a:xfrm>
            <a:off x="6255511" y="4277571"/>
            <a:ext cx="15354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MyClasB: B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187601240" name="Picture 11876012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145238" y="2800542"/>
            <a:ext cx="4305299" cy="2171700"/>
          </a:xfrm>
          <a:prstGeom prst="rect">
            <a:avLst/>
          </a:prstGeom>
        </p:spPr>
      </p:pic>
      <p:sp>
        <p:nvSpPr>
          <p:cNvPr id="2117233933" name="Text Box 2117233932"/>
          <p:cNvSpPr txBox="1"/>
          <p:nvPr/>
        </p:nvSpPr>
        <p:spPr bwMode="auto">
          <a:xfrm>
            <a:off x="902626" y="821574"/>
            <a:ext cx="457534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继承访问控制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1245817606" name="Rectangles 1245817605"/>
          <p:cNvSpPr/>
          <p:nvPr/>
        </p:nvSpPr>
        <p:spPr bwMode="auto">
          <a:xfrm>
            <a:off x="822466" y="1646494"/>
            <a:ext cx="4524135" cy="1310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r>
              <a:rPr sz="2000" b="1" i="0" u="none">
                <a:solidFill>
                  <a:srgbClr val="FF0000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公有继承</a:t>
            </a:r>
            <a:r>
              <a:rPr sz="2000" b="0" i="0" u="none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：当你想让派生类完全拥有基类的接口时使用。例如，当你希望创建一个新的类型，该类型是现有类型的一个特定形式或扩展时。</a:t>
            </a:r>
            <a:endParaRPr sz="2000" b="0" i="0" u="none">
              <a:solidFill>
                <a:srgbClr val="333333"/>
              </a:solidFill>
              <a:latin typeface="PingFang SC0" panose="020B0300000000000000" charset="-122"/>
              <a:ea typeface="PingFang SC0" panose="020B0300000000000000" charset="-122"/>
              <a:cs typeface="PingFang SC0" panose="020B0300000000000000" charset="-122"/>
            </a:endParaRPr>
          </a:p>
        </p:txBody>
      </p:sp>
      <p:sp>
        <p:nvSpPr>
          <p:cNvPr id="407744970" name="Rectangles 407744969"/>
          <p:cNvSpPr/>
          <p:nvPr/>
        </p:nvSpPr>
        <p:spPr bwMode="auto">
          <a:xfrm>
            <a:off x="743026" y="3089217"/>
            <a:ext cx="4338583" cy="1006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r>
              <a:rPr sz="2000" b="1" i="0" u="none">
                <a:solidFill>
                  <a:srgbClr val="FF0000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保护继承</a:t>
            </a:r>
            <a:r>
              <a:rPr sz="2000" b="0" i="0" u="none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：较少使用，通常用于多重继承的场景，以避免某些基类成员对所有派生类过于开放。</a:t>
            </a:r>
            <a:endParaRPr sz="2000"/>
          </a:p>
        </p:txBody>
      </p:sp>
      <p:sp>
        <p:nvSpPr>
          <p:cNvPr id="1459157001" name="Rectangles 1459157000"/>
          <p:cNvSpPr/>
          <p:nvPr/>
        </p:nvSpPr>
        <p:spPr bwMode="auto">
          <a:xfrm>
            <a:off x="782746" y="4359178"/>
            <a:ext cx="4259143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r>
              <a:rPr sz="2000" b="1" i="0" u="none">
                <a:solidFill>
                  <a:srgbClr val="FF0000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私有继承</a:t>
            </a:r>
            <a:r>
              <a:rPr sz="2000" b="0" i="0" u="none">
                <a:solidFill>
                  <a:srgbClr val="333333"/>
                </a:solidFill>
                <a:latin typeface="PingFang SC0" panose="020B0300000000000000" charset="-122"/>
                <a:ea typeface="PingFang SC0" panose="020B0300000000000000" charset="-122"/>
                <a:cs typeface="PingFang SC0" panose="020B0300000000000000" charset="-122"/>
              </a:rPr>
              <a:t>：当你想要隐藏基类的接口，只暴露部分功能给派生类使用时。例如，当你只需要使用基类的一些实现细节而不希望暴露整个接口时。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Presentation</Application>
  <PresentationFormat>On-screen Show (4:3)</PresentationFormat>
  <Paragraphs>59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PingFang SC0</vt:lpstr>
      <vt:lpstr>Calibri</vt:lpstr>
      <vt:lpstr>微软雅黑</vt:lpstr>
      <vt:lpstr>Arial Unicode MS</vt:lpstr>
      <vt:lpstr>宋体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236</cp:revision>
  <dcterms:created xsi:type="dcterms:W3CDTF">2025-03-24T00:03:40Z</dcterms:created>
  <dcterms:modified xsi:type="dcterms:W3CDTF">2025-03-24T00:03:40Z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