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7301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622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9634520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5E286-1D4B-5978-2A67-787807B02621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376617-CECE-95CD-4E22-B1C5D3CD4F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69285" y="4220412"/>
            <a:ext cx="1555194" cy="1119267"/>
            <a:chOff x="0" y="0"/>
            <a:chExt cx="1555194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39076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5551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模板函数概念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82587" y="4204328"/>
            <a:ext cx="1800349" cy="1164807"/>
            <a:chOff x="0" y="0"/>
            <a:chExt cx="1800349" cy="1164807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27994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98687"/>
              <a:ext cx="1800349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模板特化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49408" y="2809044"/>
            <a:ext cx="5442406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模板函数概念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615912" name="文本框 13"/>
          <p:cNvSpPr txBox="1"/>
          <p:nvPr/>
        </p:nvSpPr>
        <p:spPr bwMode="auto">
          <a:xfrm>
            <a:off x="534213" y="532940"/>
            <a:ext cx="5443125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模板函数概念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2051398186" name=""/>
          <p:cNvSpPr/>
          <p:nvPr/>
        </p:nvSpPr>
        <p:spPr bwMode="auto">
          <a:xfrm flipH="0" flipV="0">
            <a:off x="752822" y="1249399"/>
            <a:ext cx="21190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模板函数</a:t>
            </a:r>
            <a:endParaRPr sz="1800"/>
          </a:p>
        </p:txBody>
      </p:sp>
      <p:sp>
        <p:nvSpPr>
          <p:cNvPr id="1378861267" name=""/>
          <p:cNvSpPr txBox="1"/>
          <p:nvPr/>
        </p:nvSpPr>
        <p:spPr bwMode="auto">
          <a:xfrm flipH="0" flipV="0">
            <a:off x="681623" y="1459675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552675561" name=""/>
          <p:cNvSpPr txBox="1"/>
          <p:nvPr/>
        </p:nvSpPr>
        <p:spPr bwMode="auto">
          <a:xfrm flipH="0" flipV="0">
            <a:off x="2005227" y="1322335"/>
            <a:ext cx="2926762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允许我们编写不依赖具体类型的通用代码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2560936" name=""/>
          <p:cNvSpPr/>
          <p:nvPr/>
        </p:nvSpPr>
        <p:spPr bwMode="auto">
          <a:xfrm>
            <a:off x="2045736" y="1702723"/>
            <a:ext cx="1657639" cy="5947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目的：</a:t>
            </a:r>
            <a:endParaRPr sz="11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100" b="1" i="0" u="none">
                <a:solidFill>
                  <a:srgbClr val="00B050"/>
                </a:solidFill>
                <a:latin typeface="Arial"/>
                <a:ea typeface="Arial"/>
                <a:cs typeface="Arial"/>
              </a:rPr>
              <a:t>代码复用机制</a:t>
            </a:r>
            <a:endParaRPr sz="1100" b="1" i="0" u="none">
              <a:solidFill>
                <a:srgbClr val="00B05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100" b="1" i="0" u="none">
                <a:solidFill>
                  <a:srgbClr val="00B050"/>
                </a:solidFill>
                <a:latin typeface="Arial"/>
                <a:ea typeface="Arial"/>
                <a:cs typeface="Arial"/>
              </a:rPr>
              <a:t>编译时多态的实现方式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373050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863" y="2552576"/>
            <a:ext cx="6524624" cy="1381124"/>
          </a:xfrm>
          <a:prstGeom prst="rect">
            <a:avLst/>
          </a:prstGeom>
        </p:spPr>
      </p:pic>
      <p:sp>
        <p:nvSpPr>
          <p:cNvPr id="934970105" name=""/>
          <p:cNvSpPr/>
          <p:nvPr/>
        </p:nvSpPr>
        <p:spPr bwMode="auto">
          <a:xfrm flipH="0" flipV="0">
            <a:off x="915479" y="4493523"/>
            <a:ext cx="2553129" cy="762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函数模板实例化</a:t>
            </a:r>
            <a:endParaRPr/>
          </a:p>
          <a:p>
            <a:pPr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显式实例化</a:t>
            </a:r>
            <a:endParaRPr/>
          </a:p>
          <a:p>
            <a:pPr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隐式实例化</a:t>
            </a:r>
            <a:endParaRPr/>
          </a:p>
        </p:txBody>
      </p:sp>
      <p:pic>
        <p:nvPicPr>
          <p:cNvPr id="3162798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53246" y="3882551"/>
            <a:ext cx="4581524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3768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93238905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6191998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2213711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69800827" name="文本框 13"/>
          <p:cNvSpPr txBox="1"/>
          <p:nvPr/>
        </p:nvSpPr>
        <p:spPr bwMode="auto">
          <a:xfrm>
            <a:off x="3849408" y="2809044"/>
            <a:ext cx="3713244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模板特化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0210516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271834275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278635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78483654" name="Rectangles 378483653"/>
          <p:cNvSpPr/>
          <p:nvPr/>
        </p:nvSpPr>
        <p:spPr bwMode="auto">
          <a:xfrm>
            <a:off x="4739288" y="3662841"/>
            <a:ext cx="4112676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7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1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3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323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19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213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69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38905" grpId="0" animBg="1"/>
      <p:bldP spid="261919989" grpId="0" animBg="1"/>
      <p:bldP spid="622137115" grpId="0"/>
      <p:bldP spid="369800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444647" name="Text Box 721444646"/>
          <p:cNvSpPr txBox="1"/>
          <p:nvPr/>
        </p:nvSpPr>
        <p:spPr bwMode="auto">
          <a:xfrm>
            <a:off x="6446103" y="4176119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7565" name="Text Box 2027564"/>
          <p:cNvSpPr txBox="1"/>
          <p:nvPr/>
        </p:nvSpPr>
        <p:spPr bwMode="auto">
          <a:xfrm>
            <a:off x="7151201" y="4460632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51250179" name="Text Box 551250178"/>
          <p:cNvSpPr txBox="1"/>
          <p:nvPr/>
        </p:nvSpPr>
        <p:spPr bwMode="auto">
          <a:xfrm>
            <a:off x="10065151" y="4460631"/>
            <a:ext cx="5284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19063389" name="Text Box 319063388"/>
          <p:cNvSpPr txBox="1"/>
          <p:nvPr/>
        </p:nvSpPr>
        <p:spPr bwMode="auto">
          <a:xfrm>
            <a:off x="6255511" y="4277571"/>
            <a:ext cx="15354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MyClasB: 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17233933" name="Text Box 2117233932"/>
          <p:cNvSpPr txBox="1"/>
          <p:nvPr/>
        </p:nvSpPr>
        <p:spPr bwMode="auto">
          <a:xfrm>
            <a:off x="902625" y="821574"/>
            <a:ext cx="457894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模板函数特化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1203272192" name=""/>
          <p:cNvSpPr txBox="1"/>
          <p:nvPr/>
        </p:nvSpPr>
        <p:spPr bwMode="auto">
          <a:xfrm flipH="0" flipV="0">
            <a:off x="2141298" y="1472045"/>
            <a:ext cx="475558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函数模板在特定类型参数的情况下的具体实现</a:t>
            </a:r>
            <a:endParaRPr/>
          </a:p>
        </p:txBody>
      </p:sp>
      <p:pic>
        <p:nvPicPr>
          <p:cNvPr id="12234652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41298" y="2455025"/>
            <a:ext cx="4552949" cy="2371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237</cp:revision>
  <dcterms:created xsi:type="dcterms:W3CDTF">2025-03-24T00:03:40Z</dcterms:created>
  <dcterms:modified xsi:type="dcterms:W3CDTF">2025-04-01T12:46:30Z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