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78" r:id="rId2"/>
    <p:sldId id="257" r:id="rId3"/>
    <p:sldId id="262" r:id="rId4"/>
    <p:sldId id="370" r:id="rId5"/>
    <p:sldId id="371" r:id="rId6"/>
    <p:sldId id="263" r:id="rId7"/>
    <p:sldId id="380" r:id="rId8"/>
    <p:sldId id="381" r:id="rId9"/>
    <p:sldId id="314" r:id="rId10"/>
    <p:sldId id="379" r:id="rId11"/>
    <p:sldId id="276" r:id="rId12"/>
    <p:sldId id="281" r:id="rId13"/>
    <p:sldId id="280" r:id="rId14"/>
    <p:sldId id="279" r:id="rId15"/>
    <p:sldId id="372" r:id="rId16"/>
    <p:sldId id="332" r:id="rId17"/>
    <p:sldId id="333" r:id="rId18"/>
    <p:sldId id="319" r:id="rId19"/>
    <p:sldId id="297" r:id="rId20"/>
    <p:sldId id="290" r:id="rId21"/>
    <p:sldId id="374" r:id="rId22"/>
    <p:sldId id="373" r:id="rId23"/>
    <p:sldId id="369" r:id="rId24"/>
    <p:sldId id="382" r:id="rId25"/>
    <p:sldId id="375" r:id="rId26"/>
    <p:sldId id="383" r:id="rId27"/>
    <p:sldId id="311" r:id="rId28"/>
    <p:sldId id="376" r:id="rId29"/>
    <p:sldId id="384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6" autoAdjust="0"/>
    <p:restoredTop sz="81122" autoAdjust="0"/>
  </p:normalViewPr>
  <p:slideViewPr>
    <p:cSldViewPr>
      <p:cViewPr varScale="1">
        <p:scale>
          <a:sx n="107" d="100"/>
          <a:sy n="107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799E4-2D51-4949-8FEF-E4D49A60590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58CC0-54EC-41F9-9B5F-8F25741FD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Photo: Bob Watson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44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Map:</a:t>
            </a:r>
            <a:r>
              <a:rPr lang="en-US" baseline="0" dirty="0" smtClean="0"/>
              <a:t> Google Maps,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1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Photo: Bob Watson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8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Photo: Bob Watson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28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Photo: Bob Watson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65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9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7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Photo: Bob Watson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0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35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Photo: Bob Watson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71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Photo: Google Maps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1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follow the progress of the project at piClinic dot org, on my blog at docs-by-design dot com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on Twitter.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30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4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Photo: Bob Watson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Photo: Bob Watson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43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Photo: Bob Watson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1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Photo: Bob Watson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78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10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https://upload.wikimedia.org/wikipedia/commons/a/ac/Green_tick.svg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08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58CC0-54EC-41F9-9B5F-8F25741FD5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email">
                <a:alphaModFix amt="5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602E44-A9FF-41D4-84F8-E0F63AE3F87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BBA587-9D2B-43B4-B576-F957E6620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602E44-A9FF-41D4-84F8-E0F63AE3F87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BA587-9D2B-43B4-B576-F957E6620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602E44-A9FF-41D4-84F8-E0F63AE3F87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BA587-9D2B-43B4-B576-F957E6620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602E44-A9FF-41D4-84F8-E0F63AE3F87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BA587-9D2B-43B4-B576-F957E66201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602E44-A9FF-41D4-84F8-E0F63AE3F87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BA587-9D2B-43B4-B576-F957E66201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602E44-A9FF-41D4-84F8-E0F63AE3F87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BA587-9D2B-43B4-B576-F957E66201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602E44-A9FF-41D4-84F8-E0F63AE3F87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BA587-9D2B-43B4-B576-F957E66201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602E44-A9FF-41D4-84F8-E0F63AE3F87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BA587-9D2B-43B4-B576-F957E66201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602E44-A9FF-41D4-84F8-E0F63AE3F87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BA587-9D2B-43B4-B576-F957E6620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83602E44-A9FF-41D4-84F8-E0F63AE3F87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BA587-9D2B-43B4-B576-F957E66201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602E44-A9FF-41D4-84F8-E0F63AE3F87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BBA587-9D2B-43B4-B576-F957E66201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602E44-A9FF-41D4-84F8-E0F63AE3F87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BBA587-9D2B-43B4-B576-F957E66201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err="1" smtClean="0"/>
              <a:t>The</a:t>
            </a:r>
            <a:r>
              <a:rPr lang="es-HN" dirty="0" smtClean="0"/>
              <a:t> </a:t>
            </a:r>
            <a:r>
              <a:rPr lang="es-HN" i="1" dirty="0" err="1" smtClean="0"/>
              <a:t>piClinic</a:t>
            </a:r>
            <a:r>
              <a:rPr lang="es-HN" i="1" dirty="0" smtClean="0"/>
              <a:t> </a:t>
            </a:r>
            <a:r>
              <a:rPr lang="es-HN" i="1" dirty="0" err="1" smtClean="0"/>
              <a:t>Console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 err="1" smtClean="0"/>
              <a:t>Its</a:t>
            </a:r>
            <a:r>
              <a:rPr lang="es-HN" dirty="0" smtClean="0"/>
              <a:t> </a:t>
            </a:r>
            <a:r>
              <a:rPr lang="es-HN" dirty="0" err="1" smtClean="0"/>
              <a:t>past</a:t>
            </a:r>
            <a:r>
              <a:rPr lang="es-HN" dirty="0" smtClean="0"/>
              <a:t>, </a:t>
            </a:r>
            <a:r>
              <a:rPr lang="es-HN" dirty="0" err="1" smtClean="0"/>
              <a:t>present</a:t>
            </a:r>
            <a:r>
              <a:rPr lang="es-HN" dirty="0" smtClean="0"/>
              <a:t>, and </a:t>
            </a:r>
            <a:r>
              <a:rPr lang="es-HN" dirty="0" err="1" smtClean="0"/>
              <a:t>future</a:t>
            </a:r>
            <a:endParaRPr lang="en-US" dirty="0"/>
          </a:p>
        </p:txBody>
      </p:sp>
      <p:pic>
        <p:nvPicPr>
          <p:cNvPr id="4098" name="Picture 2" descr="C:\Users\BobW\OneDrive\Documents\Conferences-2018\IEEE ProComm 2018\PresentationNotes\TermFront-piclinic_lg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775" y="2709563"/>
            <a:ext cx="2362200" cy="20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6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BobW\OneDrive\Documents\Conferences-2018\SIGDOC 2018\Presentation\fulbright-logo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56400" y="4144432"/>
            <a:ext cx="2387600" cy="99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2" descr="C:\Users\BobW\OneDrive\Documents\Conferences-2018\IEEE ProComm 2018\PresentationNotes\HondurasMapHilight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943600" y="666750"/>
            <a:ext cx="1447800" cy="457200"/>
          </a:xfrm>
          <a:prstGeom prst="wedgeRoundRectCallout">
            <a:avLst>
              <a:gd name="adj1" fmla="val 38328"/>
              <a:gd name="adj2" fmla="val 22646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Rus</a:t>
            </a:r>
            <a:r>
              <a:rPr lang="en-US" b="1" dirty="0" smtClean="0"/>
              <a:t> </a:t>
            </a:r>
            <a:r>
              <a:rPr lang="en-US" b="1" dirty="0" err="1" smtClean="0"/>
              <a:t>Rus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64353"/>
            <a:ext cx="1742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4800" b="1" dirty="0" smtClean="0"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</a:rPr>
              <a:t>2017</a:t>
            </a:r>
            <a:endParaRPr lang="en-US" sz="4800" b="1" dirty="0"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95600" y="742950"/>
            <a:ext cx="1447800" cy="457200"/>
          </a:xfrm>
          <a:prstGeom prst="wedgeRoundRectCallout">
            <a:avLst>
              <a:gd name="adj1" fmla="val -1804"/>
              <a:gd name="adj2" fmla="val -20062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Roatán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21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E:\2017\05_HondurasClinicVisits\DSCF0850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18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E:\2017\05_HondurasClinicVisits\DSCF0927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2000250" y="-2000248"/>
            <a:ext cx="5143500" cy="91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4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E:\2017\05_HondurasClinicVisits\DSCF0930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2000250" y="-2000250"/>
            <a:ext cx="5143499" cy="91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3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err="1" smtClean="0"/>
              <a:t>One</a:t>
            </a:r>
            <a:r>
              <a:rPr lang="es-HN" dirty="0" smtClean="0"/>
              <a:t> </a:t>
            </a:r>
            <a:r>
              <a:rPr lang="es-HN" dirty="0" err="1" smtClean="0"/>
              <a:t>monthly</a:t>
            </a:r>
            <a:r>
              <a:rPr lang="es-HN" dirty="0" smtClean="0"/>
              <a:t> </a:t>
            </a:r>
            <a:r>
              <a:rPr lang="es-HN" dirty="0" err="1" smtClean="0"/>
              <a:t>report</a:t>
            </a:r>
            <a:r>
              <a:rPr lang="es-HN" dirty="0" smtClean="0"/>
              <a:t> </a:t>
            </a:r>
            <a:r>
              <a:rPr lang="es-HN" dirty="0" err="1" smtClean="0"/>
              <a:t>takes</a:t>
            </a:r>
            <a:r>
              <a:rPr lang="es-HN" dirty="0" smtClean="0"/>
              <a:t> 2-3 </a:t>
            </a:r>
            <a:r>
              <a:rPr lang="es-HN" dirty="0" err="1" smtClean="0"/>
              <a:t>days</a:t>
            </a:r>
            <a:r>
              <a:rPr lang="es-HN" dirty="0" smtClean="0"/>
              <a:t> to </a:t>
            </a:r>
            <a:r>
              <a:rPr lang="es-HN" dirty="0" err="1" smtClean="0"/>
              <a:t>fill</a:t>
            </a:r>
            <a:r>
              <a:rPr lang="es-HN" dirty="0" smtClean="0"/>
              <a:t> in </a:t>
            </a:r>
            <a:r>
              <a:rPr lang="es-HN" dirty="0" err="1" smtClean="0"/>
              <a:t>its</a:t>
            </a:r>
            <a:r>
              <a:rPr lang="es-HN" dirty="0" smtClean="0"/>
              <a:t> 1,664 </a:t>
            </a:r>
            <a:r>
              <a:rPr lang="es-HN" dirty="0" err="1" smtClean="0"/>
              <a:t>fields</a:t>
            </a:r>
            <a:endParaRPr lang="en-US" dirty="0"/>
          </a:p>
        </p:txBody>
      </p:sp>
      <p:pic>
        <p:nvPicPr>
          <p:cNvPr id="13314" name="Picture 2" descr="C:\Users\BobW\OneDrive\Documents\Conferences-2018\SIGDOC 2018\Presentation\AT2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514" y="1200150"/>
            <a:ext cx="9129486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6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 </a:t>
            </a:r>
            <a:r>
              <a:rPr lang="es-HN" dirty="0" err="1" smtClean="0"/>
              <a:t>Collaboration</a:t>
            </a:r>
            <a:endParaRPr lang="es-H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411" y="1882566"/>
            <a:ext cx="5619674" cy="1646000"/>
          </a:xfrm>
          <a:prstGeom prst="rect">
            <a:avLst/>
          </a:prstGeom>
        </p:spPr>
      </p:pic>
      <p:pic>
        <p:nvPicPr>
          <p:cNvPr id="5" name="Picture 4" descr="C:\Users\BobW\OneDrive\Documents\Fulbright-Honduras\Photos\UNAH-logo-texto_m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5713" y="1184917"/>
            <a:ext cx="2737098" cy="1371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BobW\OneDrive\Documents\Fulbright-Honduras\Photos\FCM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2689179"/>
            <a:ext cx="2219325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3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err="1" smtClean="0"/>
              <a:t>Reviewed</a:t>
            </a:r>
            <a:r>
              <a:rPr lang="es-HN" dirty="0" smtClean="0"/>
              <a:t> </a:t>
            </a:r>
            <a:r>
              <a:rPr lang="es-HN" dirty="0" err="1" smtClean="0"/>
              <a:t>existing</a:t>
            </a:r>
            <a:r>
              <a:rPr lang="es-HN" dirty="0" smtClean="0"/>
              <a:t> </a:t>
            </a:r>
            <a:r>
              <a:rPr lang="es-HN" dirty="0" err="1" smtClean="0"/>
              <a:t>options</a:t>
            </a:r>
            <a:endParaRPr lang="es-HN" dirty="0"/>
          </a:p>
        </p:txBody>
      </p:sp>
      <p:pic>
        <p:nvPicPr>
          <p:cNvPr id="1026" name="Picture 2" descr="C:\Users\BobW\OneDrive\Documents\Conferences-2018\SIGDOC 2018\Presentation\VistA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3413" y="3576638"/>
            <a:ext cx="20859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W\OneDrive\Documents\Conferences-2018\SIGDOC 2018\Presentation\Bahmni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625" y="2624138"/>
            <a:ext cx="24860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bW\OneDrive\Documents\Conferences-2018\SIGDOC 2018\Presentation\OpenEhr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2638" y="3729038"/>
            <a:ext cx="16097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obW\OneDrive\Documents\Conferences-2018\SIGDOC 2018\Presentation\OpenEmr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3725" y="1825625"/>
            <a:ext cx="204787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obW\OneDrive\Documents\Conferences-2018\SIGDOC 2018\Presentation\Vista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8000" y="2898776"/>
            <a:ext cx="2438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obW\OneDrive\Documents\Conferences-2018\SIGDOC 2018\Presentation\OpenMrs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7200" y="3557587"/>
            <a:ext cx="25431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err="1"/>
              <a:t>Reviewed</a:t>
            </a:r>
            <a:r>
              <a:rPr lang="es-HN" dirty="0"/>
              <a:t> </a:t>
            </a:r>
            <a:r>
              <a:rPr lang="es-HN" dirty="0" err="1"/>
              <a:t>existing</a:t>
            </a:r>
            <a:r>
              <a:rPr lang="es-HN" dirty="0"/>
              <a:t> </a:t>
            </a:r>
            <a:r>
              <a:rPr lang="es-HN" dirty="0" err="1"/>
              <a:t>options</a:t>
            </a:r>
            <a:endParaRPr lang="en-US" dirty="0"/>
          </a:p>
        </p:txBody>
      </p:sp>
      <p:pic>
        <p:nvPicPr>
          <p:cNvPr id="1026" name="Picture 2" descr="C:\Users\BobW\OneDrive\Documents\Conferences-2018\SIGDOC 2018\Presentation\VistA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3413" y="3576638"/>
            <a:ext cx="20859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W\OneDrive\Documents\Conferences-2018\SIGDOC 2018\Presentation\Bahmni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625" y="2624138"/>
            <a:ext cx="24860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bW\OneDrive\Documents\Conferences-2018\SIGDOC 2018\Presentation\OpenEhr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2638" y="3729038"/>
            <a:ext cx="16097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obW\OneDrive\Documents\Conferences-2018\SIGDOC 2018\Presentation\OpenEmr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3725" y="1825625"/>
            <a:ext cx="204787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obW\OneDrive\Documents\Conferences-2018\SIGDOC 2018\Presentation\Vista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8000" y="2898776"/>
            <a:ext cx="2438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obW\OneDrive\Documents\Conferences-2018\SIGDOC 2018\Presentation\OpenMrs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7200" y="3557587"/>
            <a:ext cx="25431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obW\OneDrive\Documents\Conferences-2018\SIGDOC 2018\Presentation\No Symbol_nobg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7300" y="1168500"/>
            <a:ext cx="3581400" cy="35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5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 descr="C:\Users\BobW\OneDrive\Documents\Conferences-2018\IEEE ProComm 2018\PresentationNotes\Alpha_06-ATA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123951"/>
            <a:ext cx="91186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err="1" smtClean="0"/>
              <a:t>Tested</a:t>
            </a:r>
            <a:r>
              <a:rPr lang="es-HN" dirty="0" smtClean="0"/>
              <a:t> </a:t>
            </a:r>
            <a:r>
              <a:rPr lang="es-HN" dirty="0" err="1" smtClean="0"/>
              <a:t>functions</a:t>
            </a:r>
            <a:r>
              <a:rPr lang="es-HN" dirty="0" smtClean="0"/>
              <a:t> </a:t>
            </a:r>
            <a:r>
              <a:rPr lang="es-HN" dirty="0" err="1" smtClean="0"/>
              <a:t>on</a:t>
            </a:r>
            <a:r>
              <a:rPr lang="es-HN" dirty="0" smtClean="0"/>
              <a:t> </a:t>
            </a:r>
            <a:r>
              <a:rPr lang="es-HN" dirty="0" err="1" smtClean="0"/>
              <a:t>Raspberry</a:t>
            </a:r>
            <a:r>
              <a:rPr lang="es-HN" dirty="0" smtClean="0"/>
              <a:t> Pi</a:t>
            </a:r>
            <a:endParaRPr lang="es-HN" dirty="0"/>
          </a:p>
        </p:txBody>
      </p:sp>
      <p:pic>
        <p:nvPicPr>
          <p:cNvPr id="5" name="Picture 4" descr="C:\Users\BobW\OneDrive\Documents\Conferences-2018\SIGDOC 2018\Presentation\GreenChec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2704385"/>
            <a:ext cx="2286000" cy="224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5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C:\Users\BobW\OneDrive\Documents\Conferences-2018\SIGDOC 2018\Presentation\UsabilityTestScreenGra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BobW\OneDrive\Documents\Conferences-2018\SIGDOC 2018\Presentation\fulbright-logo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56400" y="4144432"/>
            <a:ext cx="2387600" cy="99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2" descr="C:\Users\BobW\OneDrive\Documents\Conferences-2018\IEEE ProComm 2018\PresentationNotes\HondurasMapHilight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943600" y="666750"/>
            <a:ext cx="1447800" cy="457200"/>
          </a:xfrm>
          <a:prstGeom prst="wedgeRoundRectCallout">
            <a:avLst>
              <a:gd name="adj1" fmla="val 38328"/>
              <a:gd name="adj2" fmla="val 22646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Rus</a:t>
            </a:r>
            <a:r>
              <a:rPr lang="en-US" b="1" dirty="0" smtClean="0"/>
              <a:t> </a:t>
            </a:r>
            <a:r>
              <a:rPr lang="en-US" b="1" dirty="0" err="1" smtClean="0"/>
              <a:t>Rus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64353"/>
            <a:ext cx="1742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4800" b="1" dirty="0" smtClean="0"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</a:rPr>
              <a:t>2014</a:t>
            </a:r>
            <a:endParaRPr lang="en-US" sz="4800" b="1" dirty="0"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35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9050"/>
            <a:ext cx="914400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s-HN" dirty="0" err="1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50000"/>
                    </a:srgbClr>
                  </a:outerShdw>
                </a:effectLst>
              </a:rPr>
              <a:t>Reviewed</a:t>
            </a:r>
            <a:r>
              <a:rPr lang="es-HN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s-HN" dirty="0" err="1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50000"/>
                    </a:srgbClr>
                  </a:outerShdw>
                </a:effectLst>
              </a:rPr>
              <a:t>functions</a:t>
            </a:r>
            <a:r>
              <a:rPr lang="es-HN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s-HN" dirty="0" err="1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50000"/>
                    </a:srgbClr>
                  </a:outerShdw>
                </a:effectLst>
              </a:rPr>
              <a:t>with</a:t>
            </a:r>
            <a:r>
              <a:rPr lang="es-HN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s-HN" dirty="0" err="1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50000"/>
                    </a:srgbClr>
                  </a:outerShdw>
                </a:effectLst>
              </a:rPr>
              <a:t>SMEs</a:t>
            </a:r>
            <a:r>
              <a:rPr lang="es-HN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50000"/>
                    </a:srgbClr>
                  </a:outerShdw>
                </a:effectLst>
              </a:rPr>
              <a:t> in Honduras</a:t>
            </a:r>
            <a:endParaRPr lang="en-US" dirty="0"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08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BobW\OneDrive\Documents\Conferences-2018\IEEE ProComm 2018\PresentationNotes\Beta2_02-Dashboard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HN" dirty="0" err="1" smtClean="0"/>
              <a:t>Find</a:t>
            </a:r>
            <a:r>
              <a:rPr lang="es-HN" dirty="0" smtClean="0"/>
              <a:t> </a:t>
            </a:r>
            <a:r>
              <a:rPr lang="es-HN" dirty="0" err="1" smtClean="0"/>
              <a:t>clinics</a:t>
            </a:r>
            <a:r>
              <a:rPr lang="es-HN" dirty="0" smtClean="0"/>
              <a:t> to </a:t>
            </a:r>
            <a:r>
              <a:rPr lang="es-HN" dirty="0" err="1" smtClean="0"/>
              <a:t>field</a:t>
            </a:r>
            <a:r>
              <a:rPr lang="es-HN" dirty="0" smtClean="0"/>
              <a:t> test </a:t>
            </a:r>
            <a:r>
              <a:rPr lang="es-HN" dirty="0" err="1" smtClean="0"/>
              <a:t>the</a:t>
            </a:r>
            <a:r>
              <a:rPr lang="es-HN" dirty="0" smtClean="0"/>
              <a:t> </a:t>
            </a:r>
            <a:r>
              <a:rPr lang="es-HN" dirty="0" err="1" smtClean="0"/>
              <a:t>piClinic</a:t>
            </a:r>
            <a:r>
              <a:rPr lang="es-HN" dirty="0" smtClean="0"/>
              <a:t> </a:t>
            </a:r>
            <a:r>
              <a:rPr lang="es-HN" dirty="0" err="1" smtClean="0"/>
              <a:t>console</a:t>
            </a:r>
            <a:endParaRPr lang="es-HN" dirty="0" smtClean="0"/>
          </a:p>
          <a:p>
            <a:r>
              <a:rPr lang="es-HN" dirty="0" err="1" smtClean="0"/>
              <a:t>Review</a:t>
            </a:r>
            <a:r>
              <a:rPr lang="es-HN" dirty="0" smtClean="0"/>
              <a:t> and </a:t>
            </a:r>
            <a:r>
              <a:rPr lang="es-HN" dirty="0" err="1" smtClean="0"/>
              <a:t>update</a:t>
            </a:r>
            <a:r>
              <a:rPr lang="es-HN" dirty="0" smtClean="0"/>
              <a:t> </a:t>
            </a:r>
            <a:r>
              <a:rPr lang="es-HN" dirty="0" err="1" smtClean="0"/>
              <a:t>the</a:t>
            </a:r>
            <a:r>
              <a:rPr lang="es-HN" dirty="0" smtClean="0"/>
              <a:t> </a:t>
            </a:r>
            <a:r>
              <a:rPr lang="es-HN" dirty="0" err="1" smtClean="0"/>
              <a:t>console’s</a:t>
            </a:r>
            <a:r>
              <a:rPr lang="es-HN" dirty="0" smtClean="0"/>
              <a:t> </a:t>
            </a:r>
            <a:r>
              <a:rPr lang="es-HN" dirty="0" err="1" smtClean="0"/>
              <a:t>functions</a:t>
            </a:r>
            <a:endParaRPr lang="es-HN" dirty="0" smtClean="0"/>
          </a:p>
          <a:p>
            <a:r>
              <a:rPr lang="es-HN" dirty="0" smtClean="0"/>
              <a:t>Prepare for 2019 </a:t>
            </a:r>
            <a:r>
              <a:rPr lang="es-HN" dirty="0" err="1" smtClean="0"/>
              <a:t>field</a:t>
            </a:r>
            <a:r>
              <a:rPr lang="es-HN" dirty="0" smtClean="0"/>
              <a:t> test</a:t>
            </a:r>
          </a:p>
          <a:p>
            <a:endParaRPr lang="es-HN" dirty="0"/>
          </a:p>
          <a:p>
            <a:r>
              <a:rPr lang="es-HN" dirty="0" err="1" smtClean="0"/>
              <a:t>Review</a:t>
            </a:r>
            <a:r>
              <a:rPr lang="es-HN" dirty="0" smtClean="0"/>
              <a:t> and prepare </a:t>
            </a:r>
            <a:r>
              <a:rPr lang="es-HN" dirty="0" err="1" smtClean="0"/>
              <a:t>the</a:t>
            </a:r>
            <a:r>
              <a:rPr lang="es-HN" dirty="0" smtClean="0"/>
              <a:t> </a:t>
            </a:r>
            <a:r>
              <a:rPr lang="es-HN" dirty="0" err="1" smtClean="0"/>
              <a:t>console</a:t>
            </a:r>
            <a:r>
              <a:rPr lang="es-HN" dirty="0" smtClean="0"/>
              <a:t> for </a:t>
            </a:r>
            <a:r>
              <a:rPr lang="es-HN" dirty="0" err="1" smtClean="0"/>
              <a:t>field</a:t>
            </a:r>
            <a:r>
              <a:rPr lang="es-HN" dirty="0" smtClean="0"/>
              <a:t> test</a:t>
            </a:r>
          </a:p>
          <a:p>
            <a:r>
              <a:rPr lang="es-HN" dirty="0" err="1" smtClean="0"/>
              <a:t>Update</a:t>
            </a:r>
            <a:r>
              <a:rPr lang="es-HN" dirty="0" smtClean="0"/>
              <a:t> </a:t>
            </a:r>
            <a:r>
              <a:rPr lang="es-HN" dirty="0" err="1" smtClean="0"/>
              <a:t>the</a:t>
            </a:r>
            <a:r>
              <a:rPr lang="es-HN" dirty="0" smtClean="0"/>
              <a:t> </a:t>
            </a:r>
            <a:r>
              <a:rPr lang="es-HN" dirty="0" err="1" smtClean="0"/>
              <a:t>documentation</a:t>
            </a:r>
            <a:endParaRPr lang="es-HN" dirty="0" smtClean="0"/>
          </a:p>
          <a:p>
            <a:r>
              <a:rPr lang="es-HN" dirty="0" smtClean="0"/>
              <a:t>Test, Test, and Test!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</a:t>
            </a:r>
            <a:r>
              <a:rPr lang="en-US" dirty="0" smtClean="0"/>
              <a:t>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W\OneDrive\Documents\Conferences-2018\SIGDOC 2018\Presentation\fulbright-logo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34000" y="3401242"/>
            <a:ext cx="3824514" cy="174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Test </a:t>
            </a:r>
            <a:r>
              <a:rPr lang="es-HN" dirty="0" err="1" smtClean="0"/>
              <a:t>the</a:t>
            </a:r>
            <a:r>
              <a:rPr lang="es-HN" dirty="0" smtClean="0"/>
              <a:t> </a:t>
            </a:r>
            <a:r>
              <a:rPr lang="es-HN" dirty="0" err="1" smtClean="0"/>
              <a:t>console</a:t>
            </a:r>
            <a:r>
              <a:rPr lang="es-HN" dirty="0" smtClean="0"/>
              <a:t> in </a:t>
            </a:r>
            <a:r>
              <a:rPr lang="es-HN" dirty="0" err="1" smtClean="0"/>
              <a:t>three</a:t>
            </a:r>
            <a:r>
              <a:rPr lang="es-HN" dirty="0" smtClean="0"/>
              <a:t> </a:t>
            </a:r>
            <a:r>
              <a:rPr lang="es-HN" dirty="0" err="1" smtClean="0"/>
              <a:t>clinics</a:t>
            </a:r>
            <a:r>
              <a:rPr lang="es-HN" dirty="0"/>
              <a:t> </a:t>
            </a:r>
            <a:r>
              <a:rPr lang="es-HN" dirty="0" err="1" smtClean="0"/>
              <a:t>on</a:t>
            </a:r>
            <a:r>
              <a:rPr lang="es-HN" dirty="0" smtClean="0"/>
              <a:t> Roatán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Finish the study funded by the Fulbright grant</a:t>
            </a:r>
          </a:p>
          <a:p>
            <a:endParaRPr lang="en-US" dirty="0" smtClean="0"/>
          </a:p>
          <a:p>
            <a:r>
              <a:rPr lang="en-US" dirty="0" smtClean="0"/>
              <a:t>Prepare for broader deployment</a:t>
            </a:r>
          </a:p>
          <a:p>
            <a:r>
              <a:rPr lang="en-US" dirty="0" smtClean="0"/>
              <a:t>Develop additional configurations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2019 plans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8457" y="4271844"/>
            <a:ext cx="4343400" cy="7078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271844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B530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golian Baiti" panose="030005000000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Mercer On Mission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26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HN" dirty="0" smtClean="0"/>
              <a:t>Para las clínicas</a:t>
            </a:r>
          </a:p>
          <a:p>
            <a:pPr lvl="1"/>
            <a:r>
              <a:rPr lang="es-HN" dirty="0" smtClean="0"/>
              <a:t>Más información sobre los pacientes</a:t>
            </a:r>
          </a:p>
          <a:p>
            <a:pPr lvl="1"/>
            <a:r>
              <a:rPr lang="es-HN" dirty="0" smtClean="0"/>
              <a:t>Menos tiempo coleccionándola</a:t>
            </a:r>
          </a:p>
          <a:p>
            <a:endParaRPr lang="es-HN" dirty="0" smtClean="0"/>
          </a:p>
          <a:p>
            <a:r>
              <a:rPr lang="es-HN" dirty="0" smtClean="0"/>
              <a:t>Para la Secretaría de Salud</a:t>
            </a:r>
          </a:p>
          <a:p>
            <a:pPr lvl="1"/>
            <a:r>
              <a:rPr lang="es-HN" dirty="0" smtClean="0"/>
              <a:t>Mejores datos</a:t>
            </a:r>
          </a:p>
          <a:p>
            <a:pPr lvl="1"/>
            <a:r>
              <a:rPr lang="es-HN" dirty="0" smtClean="0"/>
              <a:t>Menos errores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Los beneficios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7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development</a:t>
            </a:r>
          </a:p>
          <a:p>
            <a:pPr lvl="1"/>
            <a:r>
              <a:rPr lang="en-US" dirty="0" smtClean="0"/>
              <a:t>Secure data storage</a:t>
            </a:r>
          </a:p>
          <a:p>
            <a:pPr lvl="1"/>
            <a:r>
              <a:rPr lang="en-US" dirty="0" smtClean="0"/>
              <a:t>Secure LAN, &amp; WAN access</a:t>
            </a:r>
          </a:p>
          <a:p>
            <a:pPr lvl="1"/>
            <a:r>
              <a:rPr lang="en-US" dirty="0" smtClean="0"/>
              <a:t>Integration of peripherals </a:t>
            </a:r>
          </a:p>
          <a:p>
            <a:pPr lvl="2"/>
            <a:r>
              <a:rPr lang="en-US" dirty="0" smtClean="0"/>
              <a:t>printer, barcode scanner, camera, etc.</a:t>
            </a:r>
          </a:p>
          <a:p>
            <a:pPr lvl="2"/>
            <a:r>
              <a:rPr lang="en-US" dirty="0" smtClean="0"/>
              <a:t>Cell-phone interface (text/email).</a:t>
            </a:r>
          </a:p>
          <a:p>
            <a:pPr lvl="1"/>
            <a:r>
              <a:rPr lang="en-US" dirty="0" smtClean="0"/>
              <a:t>Alternative hardware platforms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err="1" smtClean="0"/>
              <a:t>How</a:t>
            </a:r>
            <a:r>
              <a:rPr lang="es-HN" dirty="0" smtClean="0"/>
              <a:t> can </a:t>
            </a:r>
            <a:r>
              <a:rPr lang="es-HN" dirty="0" err="1" smtClean="0"/>
              <a:t>you</a:t>
            </a:r>
            <a:r>
              <a:rPr lang="es-HN" dirty="0" smtClean="0"/>
              <a:t> </a:t>
            </a:r>
            <a:r>
              <a:rPr lang="es-HN" dirty="0" err="1" smtClean="0"/>
              <a:t>contribute</a:t>
            </a:r>
            <a:r>
              <a:rPr lang="es-HN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development</a:t>
            </a:r>
          </a:p>
          <a:p>
            <a:pPr lvl="1"/>
            <a:r>
              <a:rPr lang="en-US" dirty="0" smtClean="0"/>
              <a:t>New features</a:t>
            </a:r>
          </a:p>
          <a:p>
            <a:pPr lvl="2"/>
            <a:r>
              <a:rPr lang="en-US" dirty="0" smtClean="0"/>
              <a:t>Front-end/UI</a:t>
            </a:r>
          </a:p>
          <a:p>
            <a:pPr lvl="2"/>
            <a:r>
              <a:rPr lang="en-US" dirty="0" smtClean="0"/>
              <a:t>Back-end</a:t>
            </a:r>
          </a:p>
          <a:p>
            <a:pPr lvl="1"/>
            <a:r>
              <a:rPr lang="en-US" dirty="0" smtClean="0"/>
              <a:t>Image processing and storage</a:t>
            </a:r>
          </a:p>
          <a:p>
            <a:pPr lvl="1"/>
            <a:r>
              <a:rPr lang="en-US" dirty="0" smtClean="0"/>
              <a:t>Paper-form integration</a:t>
            </a:r>
          </a:p>
          <a:p>
            <a:pPr lvl="1"/>
            <a:r>
              <a:rPr lang="en-US" dirty="0" smtClean="0"/>
              <a:t>Automated testing of app software</a:t>
            </a:r>
          </a:p>
          <a:p>
            <a:pPr lvl="1"/>
            <a:r>
              <a:rPr lang="en-US" dirty="0" smtClean="0"/>
              <a:t>Development tool support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err="1" smtClean="0"/>
              <a:t>How</a:t>
            </a:r>
            <a:r>
              <a:rPr lang="es-HN" dirty="0" smtClean="0"/>
              <a:t> can </a:t>
            </a:r>
            <a:r>
              <a:rPr lang="es-HN" dirty="0" err="1" smtClean="0"/>
              <a:t>you</a:t>
            </a:r>
            <a:r>
              <a:rPr lang="es-HN" dirty="0" smtClean="0"/>
              <a:t> </a:t>
            </a:r>
            <a:r>
              <a:rPr lang="es-HN" dirty="0" err="1" smtClean="0"/>
              <a:t>contribute</a:t>
            </a:r>
            <a:r>
              <a:rPr lang="es-HN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3369617"/>
            <a:ext cx="7772401" cy="1773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26"/>
          <a:stretch/>
        </p:blipFill>
        <p:spPr bwMode="auto">
          <a:xfrm>
            <a:off x="-1" y="-95250"/>
            <a:ext cx="9144001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1420594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piclinic.org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2066925"/>
            <a:ext cx="91440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91200" y="3138785"/>
            <a:ext cx="332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docsbydesign.com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3600452"/>
            <a:ext cx="1543048" cy="154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3051" y="3894922"/>
            <a:ext cx="27764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Bob Watson, PhD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bobwatsonphd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857250"/>
          </a:xfrm>
        </p:spPr>
        <p:txBody>
          <a:bodyPr/>
          <a:lstStyle/>
          <a:p>
            <a:pPr algn="ctr"/>
            <a:r>
              <a:rPr lang="es-HN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95800" y="2343150"/>
            <a:ext cx="41148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 interface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028950"/>
            <a:ext cx="7924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service &amp; </a:t>
            </a:r>
            <a:r>
              <a:rPr lang="en-US" dirty="0"/>
              <a:t>d</a:t>
            </a:r>
            <a:r>
              <a:rPr lang="en-US" dirty="0" smtClean="0"/>
              <a:t>atabase access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343150"/>
            <a:ext cx="38100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UI/Form interface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1657350"/>
            <a:ext cx="3810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9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2014\HondurasTrip2014\bob\JPEG\DSC_8065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0767">
            <a:off x="-359240" y="-806171"/>
            <a:ext cx="10251020" cy="678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2014\HondurasTrip2014\bob\JPEG\DSC_8076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2017\05_HondurasClinicVisits\DSCF0840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3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E:\2017\05_HondurasClinicVisits\DSCF0816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7257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4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2016: Raspberry Pi 3 introduced</a:t>
            </a:r>
            <a:br>
              <a:rPr lang="en-US" dirty="0" smtClean="0"/>
            </a:br>
            <a:r>
              <a:rPr lang="en-US" sz="2700" dirty="0" smtClean="0"/>
              <a:t>Small, economical, and powerful.</a:t>
            </a:r>
            <a:endParaRPr lang="en-US" sz="2700" dirty="0"/>
          </a:p>
        </p:txBody>
      </p:sp>
      <p:pic>
        <p:nvPicPr>
          <p:cNvPr id="9218" name="Picture 2" descr="C:\Users\BobW\OneDrive\Documents\Conferences-2018\SIGDOC 2018\Presentation\RPi-3-labeled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1047750"/>
            <a:ext cx="577151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64795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 smtClean="0"/>
              <a:t>Desde</a:t>
            </a:r>
            <a:br>
              <a:rPr lang="es-HN" dirty="0" smtClean="0"/>
            </a:br>
            <a:r>
              <a:rPr lang="es-HN" dirty="0" smtClean="0"/>
              <a:t>arriba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264795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 smtClean="0"/>
              <a:t>Desde</a:t>
            </a:r>
            <a:br>
              <a:rPr lang="es-HN" dirty="0" smtClean="0"/>
            </a:br>
            <a:r>
              <a:rPr lang="es-HN" dirty="0" smtClean="0"/>
              <a:t>abajo</a:t>
            </a:r>
            <a:endParaRPr lang="es-HN" dirty="0"/>
          </a:p>
        </p:txBody>
      </p:sp>
      <p:sp>
        <p:nvSpPr>
          <p:cNvPr id="6" name="Rectangle 5"/>
          <p:cNvSpPr/>
          <p:nvPr/>
        </p:nvSpPr>
        <p:spPr>
          <a:xfrm>
            <a:off x="1053415" y="4793218"/>
            <a:ext cx="8090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https://randomnerdtutorials.com/getting-started-with-raspberry-pi/</a:t>
            </a:r>
          </a:p>
        </p:txBody>
      </p:sp>
    </p:spTree>
    <p:extLst>
      <p:ext uri="{BB962C8B-B14F-4D97-AF65-F5344CB8AC3E}">
        <p14:creationId xmlns:p14="http://schemas.microsoft.com/office/powerpoint/2010/main" val="20937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2017</a:t>
            </a:r>
            <a:endParaRPr lang="en-US" dirty="0"/>
          </a:p>
        </p:txBody>
      </p:sp>
      <p:pic>
        <p:nvPicPr>
          <p:cNvPr id="10242" name="Picture 2" descr="C:\Users\BobW\OneDrive\Documents\Conferences-2018\SIGDOC 2018\Presentation\QEPlogo-png_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1" y="125889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BobW\OneDrive\Documents\Conferences-2018\SIGDOC 2018\Presentation\TermFront_lg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8190" y="1258890"/>
            <a:ext cx="382241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BobW\OneDrive\Documents\Conferences-2018\SIGDOC 2018\Presentation\GreenCheck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7400" y="1885950"/>
            <a:ext cx="2963560" cy="291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BobW\OneDrive\Documents\Conferences-2018\SIGDOC 2018\Presentation\TermFront_lg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24726"/>
            <a:ext cx="3869466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87821"/>
          </a:xfrm>
        </p:spPr>
        <p:txBody>
          <a:bodyPr>
            <a:normAutofit fontScale="90000"/>
          </a:bodyPr>
          <a:lstStyle/>
          <a:p>
            <a:r>
              <a:rPr lang="es-HN" dirty="0" err="1" smtClean="0"/>
              <a:t>The</a:t>
            </a:r>
            <a:r>
              <a:rPr lang="es-HN" dirty="0" smtClean="0"/>
              <a:t> </a:t>
            </a:r>
            <a:r>
              <a:rPr lang="es-HN" i="1" dirty="0" err="1" smtClean="0"/>
              <a:t>piClinic</a:t>
            </a:r>
            <a:r>
              <a:rPr lang="es-HN" i="1" dirty="0" smtClean="0"/>
              <a:t> </a:t>
            </a:r>
            <a:r>
              <a:rPr lang="es-HN" i="1" dirty="0" err="1" smtClean="0"/>
              <a:t>Console</a:t>
            </a:r>
            <a:r>
              <a:rPr lang="es-HN" i="1" dirty="0" smtClean="0"/>
              <a:t> </a:t>
            </a:r>
            <a:r>
              <a:rPr lang="es-HN" dirty="0" err="1" smtClean="0"/>
              <a:t>was</a:t>
            </a:r>
            <a:r>
              <a:rPr lang="es-HN" dirty="0" smtClean="0"/>
              <a:t> </a:t>
            </a:r>
            <a:r>
              <a:rPr lang="es-HN" dirty="0" err="1" smtClean="0"/>
              <a:t>born</a:t>
            </a:r>
            <a:r>
              <a:rPr lang="es-HN" b="1" i="1" dirty="0" smtClean="0"/>
              <a:t/>
            </a:r>
            <a:br>
              <a:rPr lang="es-HN" b="1" i="1" dirty="0" smtClean="0"/>
            </a:br>
            <a:r>
              <a:rPr lang="es-HN" sz="2700" i="1" dirty="0" err="1" smtClean="0"/>
              <a:t>piClinic</a:t>
            </a:r>
            <a:r>
              <a:rPr lang="es-HN" sz="2700" i="1" dirty="0" smtClean="0"/>
              <a:t> </a:t>
            </a:r>
            <a:r>
              <a:rPr lang="es-HN" sz="2700" i="1" dirty="0" err="1" smtClean="0"/>
              <a:t>Console</a:t>
            </a:r>
            <a:r>
              <a:rPr lang="es-HN" sz="2700" i="1" dirty="0" smtClean="0"/>
              <a:t> </a:t>
            </a:r>
            <a:endParaRPr lang="es-HN" dirty="0"/>
          </a:p>
        </p:txBody>
      </p:sp>
      <p:pic>
        <p:nvPicPr>
          <p:cNvPr id="11266" name="Picture 2" descr="C:\Users\BobW\Documents\GitHub\merceru-tco\CTS\docs\images\TermRear_lg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1352550"/>
            <a:ext cx="3703637" cy="329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BobW\Documents\GitHub\merceru-tco\CTS\docs\images\TermRear_lg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29200" y="1193800"/>
            <a:ext cx="3703637" cy="345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5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1393</TotalTime>
  <Words>340</Words>
  <Application>Microsoft Office PowerPoint</Application>
  <PresentationFormat>On-screen Show (16:9)</PresentationFormat>
  <Paragraphs>105</Paragraphs>
  <Slides>29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Lucida Sans Unicode</vt:lpstr>
      <vt:lpstr>Mongolian Baiti</vt:lpstr>
      <vt:lpstr>Times New Roman</vt:lpstr>
      <vt:lpstr>Verdana</vt:lpstr>
      <vt:lpstr>Wingdings 2</vt:lpstr>
      <vt:lpstr>Wingdings 3</vt:lpstr>
      <vt:lpstr>Concourse</vt:lpstr>
      <vt:lpstr>The piClinic Console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2016: Raspberry Pi 3 introduced Small, economical, and powerful.</vt:lpstr>
      <vt:lpstr>Spring 2017</vt:lpstr>
      <vt:lpstr>The piClinic Console was born piClinic Console </vt:lpstr>
      <vt:lpstr>PowerPoint Presentation</vt:lpstr>
      <vt:lpstr>PowerPoint Presentation</vt:lpstr>
      <vt:lpstr>PowerPoint Presentation</vt:lpstr>
      <vt:lpstr>PowerPoint Presentation</vt:lpstr>
      <vt:lpstr>One monthly report takes 2-3 days to fill in its 1,664 fields</vt:lpstr>
      <vt:lpstr>2017 Collaboration</vt:lpstr>
      <vt:lpstr>Reviewed existing options</vt:lpstr>
      <vt:lpstr>Reviewed existing options</vt:lpstr>
      <vt:lpstr>Tested functions on Raspberry Pi</vt:lpstr>
      <vt:lpstr>PowerPoint Presentation</vt:lpstr>
      <vt:lpstr>Reviewed functions with SMEs in Honduras</vt:lpstr>
      <vt:lpstr>PowerPoint Presentation</vt:lpstr>
      <vt:lpstr>2018 plans</vt:lpstr>
      <vt:lpstr>2019 plans</vt:lpstr>
      <vt:lpstr>Los beneficios </vt:lpstr>
      <vt:lpstr>How can you contribute?</vt:lpstr>
      <vt:lpstr>How can you contribute?</vt:lpstr>
      <vt:lpstr>PowerPoint Presentation</vt:lpstr>
      <vt:lpstr>Demo</vt:lpstr>
      <vt:lpstr>Software architecture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rbwatson</dc:creator>
  <cp:lastModifiedBy>Robert B. Watson</cp:lastModifiedBy>
  <cp:revision>114</cp:revision>
  <dcterms:created xsi:type="dcterms:W3CDTF">2018-06-25T14:01:08Z</dcterms:created>
  <dcterms:modified xsi:type="dcterms:W3CDTF">2018-10-26T13:48:33Z</dcterms:modified>
</cp:coreProperties>
</file>