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B31BF42-AF5E-436A-B504-28C674AD9247}">
  <a:tblStyle styleId="{FB31BF42-AF5E-436A-B504-28C674AD92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9a01605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9a01605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Soni</a:t>
            </a:r>
            <a:endParaRPr/>
          </a:p>
          <a:p>
            <a:pPr indent="-298450" lvl="0" marL="457200" rtl="0" algn="l">
              <a:spcBef>
                <a:spcPts val="0"/>
              </a:spcBef>
              <a:spcAft>
                <a:spcPts val="0"/>
              </a:spcAft>
              <a:buSzPts val="1100"/>
              <a:buChar char="-"/>
            </a:pPr>
            <a:r>
              <a:rPr lang="en"/>
              <a:t>Even though the online course is self guided, there should be more guidance in order to help the user achieve their goals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9769ec85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9769ec85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Soni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9769ec85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9769ec85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9769ec85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9769ec85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97afaa8d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97afaa8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a:p>
            <a:pPr indent="-298450" lvl="0" marL="457200" rtl="0" algn="l">
              <a:spcBef>
                <a:spcPts val="0"/>
              </a:spcBef>
              <a:spcAft>
                <a:spcPts val="0"/>
              </a:spcAft>
              <a:buSzPts val="1100"/>
              <a:buChar char="-"/>
            </a:pPr>
            <a:r>
              <a:rPr lang="en"/>
              <a:t>Condition: After completion</a:t>
            </a:r>
            <a:endParaRPr/>
          </a:p>
          <a:p>
            <a:pPr indent="-298450" lvl="0" marL="457200" rtl="0" algn="l">
              <a:spcBef>
                <a:spcPts val="0"/>
              </a:spcBef>
              <a:spcAft>
                <a:spcPts val="0"/>
              </a:spcAft>
              <a:buSzPts val="1100"/>
              <a:buChar char="-"/>
            </a:pPr>
            <a:r>
              <a:rPr lang="en"/>
              <a:t>The “who”: Students</a:t>
            </a:r>
            <a:endParaRPr/>
          </a:p>
          <a:p>
            <a:pPr indent="-298450" lvl="0" marL="457200" rtl="0" algn="l">
              <a:spcBef>
                <a:spcPts val="0"/>
              </a:spcBef>
              <a:spcAft>
                <a:spcPts val="0"/>
              </a:spcAft>
              <a:buSzPts val="1100"/>
              <a:buChar char="-"/>
            </a:pPr>
            <a:r>
              <a:rPr lang="en"/>
              <a:t>Action: Determine</a:t>
            </a:r>
            <a:endParaRPr/>
          </a:p>
          <a:p>
            <a:pPr indent="-298450" lvl="0" marL="457200" rtl="0" algn="l">
              <a:spcBef>
                <a:spcPts val="0"/>
              </a:spcBef>
              <a:spcAft>
                <a:spcPts val="0"/>
              </a:spcAft>
              <a:buSzPts val="1100"/>
              <a:buChar char="-"/>
            </a:pPr>
            <a:r>
              <a:rPr lang="en"/>
              <a:t>Criterion: “is suitable”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98fd6337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98fd633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9769ec85b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9769ec85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Based on prior data, we wanted to look at the instructional strategies in use, and what might be best for each piece of content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Motivational : attitudinal stuff</a:t>
            </a:r>
            <a:endParaRPr/>
          </a:p>
          <a:p>
            <a:pPr indent="-298450" lvl="0" marL="457200" rtl="0" algn="l">
              <a:spcBef>
                <a:spcPts val="0"/>
              </a:spcBef>
              <a:spcAft>
                <a:spcPts val="0"/>
              </a:spcAft>
              <a:buSzPts val="1100"/>
              <a:buChar char="-"/>
            </a:pPr>
            <a:r>
              <a:rPr lang="en"/>
              <a:t>Presentation: policy / memorization stuff</a:t>
            </a:r>
            <a:endParaRPr/>
          </a:p>
          <a:p>
            <a:pPr indent="-298450" lvl="0" marL="457200" rtl="0" algn="l">
              <a:spcBef>
                <a:spcPts val="0"/>
              </a:spcBef>
              <a:spcAft>
                <a:spcPts val="0"/>
              </a:spcAft>
              <a:buSzPts val="1100"/>
              <a:buChar char="-"/>
            </a:pPr>
            <a:r>
              <a:rPr lang="en"/>
              <a:t>Generative: Writing / creating stuff</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9769ec85b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9769ec85b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Next comes all of the materials creation. </a:t>
            </a:r>
            <a:endParaRPr/>
          </a:p>
          <a:p>
            <a:pPr indent="-298450" lvl="0" marL="457200" rtl="0" algn="l">
              <a:spcBef>
                <a:spcPts val="0"/>
              </a:spcBef>
              <a:spcAft>
                <a:spcPts val="0"/>
              </a:spcAft>
              <a:buSzPts val="1100"/>
              <a:buChar char="-"/>
            </a:pPr>
            <a:r>
              <a:rPr lang="en"/>
              <a:t>In a new course, this would mean generation of content</a:t>
            </a:r>
            <a:endParaRPr/>
          </a:p>
          <a:p>
            <a:pPr indent="-298450" lvl="0" marL="457200" rtl="0" algn="l">
              <a:spcBef>
                <a:spcPts val="0"/>
              </a:spcBef>
              <a:spcAft>
                <a:spcPts val="0"/>
              </a:spcAft>
              <a:buSzPts val="1100"/>
              <a:buChar char="-"/>
            </a:pPr>
            <a:r>
              <a:rPr lang="en"/>
              <a:t>In our case, it involved largely organization of existing content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9769ec8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9769ec8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97afaa8d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97afaa8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9769ec8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9769ec8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Analysis follows steps of our work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9769ec85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9769ec85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Soni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9769ec85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9769ec85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One feature of Canvas that would help users: scheduling and a directed path through the track</a:t>
            </a:r>
            <a:endParaRPr/>
          </a:p>
          <a:p>
            <a:pPr indent="-298450" lvl="0" marL="457200" rtl="0" algn="l">
              <a:spcBef>
                <a:spcPts val="0"/>
              </a:spcBef>
              <a:spcAft>
                <a:spcPts val="0"/>
              </a:spcAft>
              <a:buSzPts val="1100"/>
              <a:buChar char="-"/>
            </a:pPr>
            <a:r>
              <a:rPr lang="en"/>
              <a:t>Could have due before advising to be able to discuss better</a:t>
            </a:r>
            <a:endParaRPr/>
          </a:p>
          <a:p>
            <a:pPr indent="-298450" lvl="0" marL="457200" rtl="0" algn="l">
              <a:spcBef>
                <a:spcPts val="0"/>
              </a:spcBef>
              <a:spcAft>
                <a:spcPts val="0"/>
              </a:spcAft>
              <a:buSzPts val="1100"/>
              <a:buChar char="-"/>
            </a:pPr>
            <a:r>
              <a:rPr lang="en"/>
              <a:t>Consistent scheduling great for helping </a:t>
            </a:r>
            <a:r>
              <a:rPr lang="en"/>
              <a:t>students keep </a:t>
            </a:r>
            <a:r>
              <a:rPr lang="en"/>
              <a:t>up with track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98fd6337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98fd633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After implementation, how can we tell how effective the course is? (For further </a:t>
            </a:r>
            <a:endParaRPr/>
          </a:p>
          <a:p>
            <a:pPr indent="-298450" lvl="0" marL="457200" rtl="0" algn="l">
              <a:spcBef>
                <a:spcPts val="0"/>
              </a:spcBef>
              <a:spcAft>
                <a:spcPts val="0"/>
              </a:spcAft>
              <a:buSzPts val="1100"/>
              <a:buChar char="-"/>
            </a:pPr>
            <a:r>
              <a:rPr lang="en"/>
              <a:t>Need to create evaluation plan.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 recommend using student performance on the module quizzes as well as surveys to determine student reaction</a:t>
            </a:r>
            <a:endParaRPr/>
          </a:p>
          <a:p>
            <a:pPr indent="-298450" lvl="0" marL="457200" rtl="0" algn="l">
              <a:spcBef>
                <a:spcPts val="0"/>
              </a:spcBef>
              <a:spcAft>
                <a:spcPts val="0"/>
              </a:spcAft>
              <a:buSzPts val="1100"/>
              <a:buChar char="-"/>
            </a:pPr>
            <a:r>
              <a:rPr lang="en"/>
              <a:t>See: academic year surveys, exit surveys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98fd633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98fd633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99afeb8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99afeb8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9769ec85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769ec85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Pre-med students need guidance, resources</a:t>
            </a:r>
            <a:endParaRPr/>
          </a:p>
          <a:p>
            <a:pPr indent="-298450" lvl="0" marL="457200" rtl="0" algn="l">
              <a:spcBef>
                <a:spcPts val="0"/>
              </a:spcBef>
              <a:spcAft>
                <a:spcPts val="0"/>
              </a:spcAft>
              <a:buSzPts val="1100"/>
              <a:buChar char="-"/>
            </a:pPr>
            <a:r>
              <a:rPr lang="en"/>
              <a:t>Online recently</a:t>
            </a:r>
            <a:endParaRPr/>
          </a:p>
          <a:p>
            <a:pPr indent="-298450" lvl="0" marL="457200" rtl="0" algn="l">
              <a:spcBef>
                <a:spcPts val="0"/>
              </a:spcBef>
              <a:spcAft>
                <a:spcPts val="0"/>
              </a:spcAft>
              <a:buSzPts val="1100"/>
              <a:buChar char="-"/>
            </a:pPr>
            <a:r>
              <a:rPr lang="en"/>
              <a:t>Can be changed to be more effective, useful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9769ec8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769ec8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Soni</a:t>
            </a:r>
            <a:endParaRPr/>
          </a:p>
          <a:p>
            <a:pPr indent="0" lvl="0" marL="0" rtl="0" algn="l">
              <a:spcBef>
                <a:spcPts val="0"/>
              </a:spcBef>
              <a:spcAft>
                <a:spcPts val="0"/>
              </a:spcAft>
              <a:buNone/>
            </a:pPr>
            <a:r>
              <a:rPr lang="en"/>
              <a:t>The course is a great tool for students, but from what we learned from interviews these tools aren’t utilized from to their full potential</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9769ec85b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9769ec85b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What are the needs of the students?</a:t>
            </a:r>
            <a:endParaRPr/>
          </a:p>
          <a:p>
            <a:pPr indent="-298450" lvl="0" marL="457200" rtl="0" algn="l">
              <a:spcBef>
                <a:spcPts val="0"/>
              </a:spcBef>
              <a:spcAft>
                <a:spcPts val="0"/>
              </a:spcAft>
              <a:buSzPts val="1100"/>
              <a:buChar char="-"/>
            </a:pPr>
            <a:r>
              <a:rPr lang="en"/>
              <a:t>Describe “states” -- current &amp; ideal of the learners</a:t>
            </a:r>
            <a:endParaRPr/>
          </a:p>
          <a:p>
            <a:pPr indent="-298450" lvl="0" marL="457200" rtl="0" algn="l">
              <a:spcBef>
                <a:spcPts val="0"/>
              </a:spcBef>
              <a:spcAft>
                <a:spcPts val="0"/>
              </a:spcAft>
              <a:buSzPts val="1100"/>
              <a:buChar char="-"/>
            </a:pPr>
            <a:r>
              <a:rPr lang="en"/>
              <a:t>How to find needs? Interviews, student experience,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9769ec8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9769ec8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Our current vs ideal state chart</a:t>
            </a:r>
            <a:endParaRPr/>
          </a:p>
          <a:p>
            <a:pPr indent="-298450" lvl="0" marL="457200" rtl="0" algn="l">
              <a:spcBef>
                <a:spcPts val="0"/>
              </a:spcBef>
              <a:spcAft>
                <a:spcPts val="0"/>
              </a:spcAft>
              <a:buSzPts val="1100"/>
              <a:buChar char="-"/>
            </a:pPr>
            <a:r>
              <a:rPr lang="en"/>
              <a:t>Reference materials: Unsure how to use currently</a:t>
            </a:r>
            <a:endParaRPr/>
          </a:p>
          <a:p>
            <a:pPr indent="-298450" lvl="0" marL="457200" rtl="0" algn="l">
              <a:spcBef>
                <a:spcPts val="0"/>
              </a:spcBef>
              <a:spcAft>
                <a:spcPts val="0"/>
              </a:spcAft>
              <a:buSzPts val="1100"/>
              <a:buChar char="-"/>
            </a:pPr>
            <a:r>
              <a:rPr lang="en"/>
              <a:t>Goals and motivations: Students unsure about their own motivations etc</a:t>
            </a:r>
            <a:endParaRPr/>
          </a:p>
          <a:p>
            <a:pPr indent="-298450" lvl="0" marL="457200" rtl="0" algn="l">
              <a:spcBef>
                <a:spcPts val="0"/>
              </a:spcBef>
              <a:spcAft>
                <a:spcPts val="0"/>
              </a:spcAft>
              <a:buSzPts val="1100"/>
              <a:buChar char="-"/>
            </a:pPr>
            <a:r>
              <a:rPr lang="en"/>
              <a:t>Progression: Difficulty in progression through course -- often feel unguided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97afaa8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97afaa8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3 areas for recommendations from the Needs Assessment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9769ec85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9769ec85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First step in the design process</a:t>
            </a:r>
            <a:endParaRPr/>
          </a:p>
          <a:p>
            <a:pPr indent="-298450" lvl="0" marL="457200" rtl="0" algn="l">
              <a:spcBef>
                <a:spcPts val="0"/>
              </a:spcBef>
              <a:spcAft>
                <a:spcPts val="0"/>
              </a:spcAft>
              <a:buSzPts val="1100"/>
              <a:buChar char="-"/>
            </a:pPr>
            <a:r>
              <a:rPr lang="en"/>
              <a:t>Leads into Context Analysis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9769ec85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9769ec85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Soni</a:t>
            </a:r>
            <a:endParaRPr/>
          </a:p>
          <a:p>
            <a:pPr indent="-298450" lvl="0" marL="457200" rtl="0" algn="l">
              <a:spcBef>
                <a:spcPts val="0"/>
              </a:spcBef>
              <a:spcAft>
                <a:spcPts val="0"/>
              </a:spcAft>
              <a:buSzPts val="1100"/>
              <a:buChar char="-"/>
            </a:pPr>
            <a:r>
              <a:rPr lang="en"/>
              <a:t>Even though the online course is self guided, there should be more guidance in order to help the user achieve their goals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25" y="469675"/>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424275"/>
            <a:ext cx="7505700" cy="33204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8" y="862600"/>
            <a:ext cx="8520600" cy="243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Mercer University Pre-Medical Track Canvas Course</a:t>
            </a:r>
            <a:endParaRPr/>
          </a:p>
        </p:txBody>
      </p:sp>
      <p:sp>
        <p:nvSpPr>
          <p:cNvPr id="129" name="Google Shape;129;p13"/>
          <p:cNvSpPr txBox="1"/>
          <p:nvPr>
            <p:ph idx="1" type="subTitle"/>
          </p:nvPr>
        </p:nvSpPr>
        <p:spPr>
          <a:xfrm>
            <a:off x="311700" y="3340994"/>
            <a:ext cx="8520600" cy="93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Soni Allen, Evan Gambill, &amp; Davis Perkins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Analysis Findings</a:t>
            </a:r>
            <a:endParaRPr/>
          </a:p>
        </p:txBody>
      </p:sp>
      <p:sp>
        <p:nvSpPr>
          <p:cNvPr id="184" name="Google Shape;184;p22"/>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sz="1800"/>
              <a:t>O</a:t>
            </a:r>
            <a:r>
              <a:rPr i="1" lang="en" sz="1800"/>
              <a:t>rienting Context: </a:t>
            </a:r>
            <a:r>
              <a:rPr lang="en" sz="1800"/>
              <a:t>Relates to the learners’ background. Each learner is expected to have completed high school (or similar) and have interest in a health or medical field.</a:t>
            </a:r>
            <a:endParaRPr sz="1800"/>
          </a:p>
          <a:p>
            <a:pPr indent="-342900" lvl="0" marL="457200" rtl="0" algn="l">
              <a:spcBef>
                <a:spcPts val="0"/>
              </a:spcBef>
              <a:spcAft>
                <a:spcPts val="0"/>
              </a:spcAft>
              <a:buSzPts val="1800"/>
              <a:buChar char="●"/>
            </a:pPr>
            <a:r>
              <a:rPr i="1" lang="en" sz="1800"/>
              <a:t>I</a:t>
            </a:r>
            <a:r>
              <a:rPr i="1" lang="en" sz="1800"/>
              <a:t>nstructional Contex</a:t>
            </a:r>
            <a:r>
              <a:rPr i="1" lang="en" sz="1800"/>
              <a:t>t: </a:t>
            </a:r>
            <a:r>
              <a:rPr lang="en" sz="1800"/>
              <a:t>The environment. Due to being online, </a:t>
            </a:r>
            <a:r>
              <a:rPr lang="en" sz="1800"/>
              <a:t>partially dependent on the learner. </a:t>
            </a:r>
            <a:endParaRPr sz="1800"/>
          </a:p>
          <a:p>
            <a:pPr indent="-342900" lvl="0" marL="457200" rtl="0" algn="l">
              <a:spcBef>
                <a:spcPts val="0"/>
              </a:spcBef>
              <a:spcAft>
                <a:spcPts val="0"/>
              </a:spcAft>
              <a:buSzPts val="1800"/>
              <a:buChar char="●"/>
            </a:pPr>
            <a:r>
              <a:rPr i="1" lang="en" sz="1800"/>
              <a:t>T</a:t>
            </a:r>
            <a:r>
              <a:rPr i="1" lang="en" sz="1800"/>
              <a:t>ransfer Contexts</a:t>
            </a:r>
            <a:r>
              <a:rPr lang="en" sz="1800"/>
              <a:t>: Has to do with how the information and training will be applied.</a:t>
            </a:r>
            <a:endParaRPr sz="1800"/>
          </a:p>
          <a:p>
            <a:pPr indent="-342900" lvl="1" marL="914400" rtl="0" algn="l">
              <a:spcBef>
                <a:spcPts val="0"/>
              </a:spcBef>
              <a:spcAft>
                <a:spcPts val="0"/>
              </a:spcAft>
              <a:buSzPts val="1800"/>
              <a:buChar char="○"/>
            </a:pPr>
            <a:r>
              <a:rPr lang="en" sz="1800"/>
              <a:t>registration for classes </a:t>
            </a:r>
            <a:endParaRPr sz="1800"/>
          </a:p>
          <a:p>
            <a:pPr indent="-342900" lvl="1" marL="914400" rtl="0" algn="l">
              <a:spcBef>
                <a:spcPts val="0"/>
              </a:spcBef>
              <a:spcAft>
                <a:spcPts val="0"/>
              </a:spcAft>
              <a:buSzPts val="1800"/>
              <a:buChar char="○"/>
            </a:pPr>
            <a:r>
              <a:rPr lang="en" sz="1800"/>
              <a:t>applications for med-school </a:t>
            </a:r>
            <a:endParaRPr sz="1800"/>
          </a:p>
          <a:p>
            <a:pPr indent="-342900" lvl="1" marL="914400" rtl="0" algn="l">
              <a:spcBef>
                <a:spcPts val="0"/>
              </a:spcBef>
              <a:spcAft>
                <a:spcPts val="0"/>
              </a:spcAft>
              <a:buSzPts val="1800"/>
              <a:buChar char="○"/>
            </a:pPr>
            <a:r>
              <a:rPr lang="en" sz="1800"/>
              <a:t>in class work</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Analysis</a:t>
            </a:r>
            <a:endParaRPr/>
          </a:p>
        </p:txBody>
      </p:sp>
      <p:sp>
        <p:nvSpPr>
          <p:cNvPr id="190" name="Google Shape;190;p23"/>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Content Analysis is a high-level overview at all of the content provided on the course. Within the analysis, we:</a:t>
            </a:r>
            <a:endParaRPr sz="1800"/>
          </a:p>
          <a:p>
            <a:pPr indent="-342900" lvl="0" marL="457200" rtl="0" algn="l">
              <a:spcBef>
                <a:spcPts val="1600"/>
              </a:spcBef>
              <a:spcAft>
                <a:spcPts val="0"/>
              </a:spcAft>
              <a:buSzPts val="1800"/>
              <a:buChar char="●"/>
            </a:pPr>
            <a:r>
              <a:rPr lang="en" sz="1800"/>
              <a:t>L</a:t>
            </a:r>
            <a:r>
              <a:rPr lang="en" sz="1800"/>
              <a:t>ooked at the structure of the course in order to analyze what things that were needed and potentially could be rearranged for the course</a:t>
            </a:r>
            <a:endParaRPr sz="1800"/>
          </a:p>
          <a:p>
            <a:pPr indent="-342900" lvl="0" marL="457200" rtl="0" algn="l">
              <a:spcBef>
                <a:spcPts val="0"/>
              </a:spcBef>
              <a:spcAft>
                <a:spcPts val="0"/>
              </a:spcAft>
              <a:buSzPts val="1800"/>
              <a:buChar char="●"/>
            </a:pPr>
            <a:r>
              <a:rPr lang="en" sz="1800"/>
              <a:t>Made a general outline of the course and all of the materials that are on each page.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from Content Analysis</a:t>
            </a:r>
            <a:endParaRPr/>
          </a:p>
        </p:txBody>
      </p:sp>
      <p:sp>
        <p:nvSpPr>
          <p:cNvPr id="196" name="Google Shape;196;p24"/>
          <p:cNvSpPr txBox="1"/>
          <p:nvPr>
            <p:ph idx="1" type="body"/>
          </p:nvPr>
        </p:nvSpPr>
        <p:spPr>
          <a:xfrm>
            <a:off x="819150" y="13480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 an extensive amount of content considered, we noted the following:</a:t>
            </a:r>
            <a:endParaRPr sz="1800"/>
          </a:p>
          <a:p>
            <a:pPr indent="-342900" lvl="0" marL="457200" rtl="0" algn="l">
              <a:spcBef>
                <a:spcPts val="1600"/>
              </a:spcBef>
              <a:spcAft>
                <a:spcPts val="0"/>
              </a:spcAft>
              <a:buSzPts val="1800"/>
              <a:buChar char="●"/>
            </a:pPr>
            <a:r>
              <a:rPr lang="en" sz="1800"/>
              <a:t>Information on the home page could be reorganized to increase the digestion of information</a:t>
            </a:r>
            <a:endParaRPr sz="1800"/>
          </a:p>
          <a:p>
            <a:pPr indent="-342900" lvl="0" marL="457200" rtl="0" algn="l">
              <a:spcBef>
                <a:spcPts val="0"/>
              </a:spcBef>
              <a:spcAft>
                <a:spcPts val="0"/>
              </a:spcAft>
              <a:buSzPts val="1800"/>
              <a:buChar char="●"/>
            </a:pPr>
            <a:r>
              <a:rPr lang="en" sz="1800"/>
              <a:t>No way for students to measure their own progress </a:t>
            </a:r>
            <a:endParaRPr sz="1800"/>
          </a:p>
          <a:p>
            <a:pPr indent="0" lvl="0" marL="0" rtl="0" algn="l">
              <a:spcBef>
                <a:spcPts val="1600"/>
              </a:spcBef>
              <a:spcAft>
                <a:spcPts val="1600"/>
              </a:spcAft>
              <a:buNone/>
            </a:pPr>
            <a:r>
              <a:t/>
            </a:r>
            <a:endParaRPr sz="1800"/>
          </a:p>
        </p:txBody>
      </p:sp>
      <p:pic>
        <p:nvPicPr>
          <p:cNvPr id="197" name="Google Shape;197;p24"/>
          <p:cNvPicPr preferRelativeResize="0"/>
          <p:nvPr/>
        </p:nvPicPr>
        <p:blipFill>
          <a:blip r:embed="rId3">
            <a:alphaModFix/>
          </a:blip>
          <a:stretch>
            <a:fillRect/>
          </a:stretch>
        </p:blipFill>
        <p:spPr>
          <a:xfrm>
            <a:off x="6058875" y="2908550"/>
            <a:ext cx="2735050" cy="190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Instructional Objective Description</a:t>
            </a:r>
            <a:endParaRPr/>
          </a:p>
        </p:txBody>
      </p:sp>
      <p:sp>
        <p:nvSpPr>
          <p:cNvPr id="203" name="Google Shape;203;p25"/>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Instructional Objectives are the specific goals of the learner over the course of the instruction.</a:t>
            </a:r>
            <a:endParaRPr sz="1800"/>
          </a:p>
          <a:p>
            <a:pPr indent="-342900" lvl="0" marL="457200" rtl="0" algn="l">
              <a:spcBef>
                <a:spcPts val="1600"/>
              </a:spcBef>
              <a:spcAft>
                <a:spcPts val="0"/>
              </a:spcAft>
              <a:buSzPts val="1800"/>
              <a:buChar char="●"/>
            </a:pPr>
            <a:r>
              <a:rPr lang="en" sz="1800"/>
              <a:t>These help with content creation, organization, and evaluation.</a:t>
            </a:r>
            <a:endParaRPr sz="1800"/>
          </a:p>
          <a:p>
            <a:pPr indent="-342900" lvl="0" marL="457200" rtl="0" algn="l">
              <a:spcBef>
                <a:spcPts val="0"/>
              </a:spcBef>
              <a:spcAft>
                <a:spcPts val="0"/>
              </a:spcAft>
              <a:buSzPts val="1800"/>
              <a:buChar char="●"/>
            </a:pPr>
            <a:r>
              <a:rPr lang="en" sz="1800"/>
              <a:t>There are four parts to every objective: the condition, the “who,” the action, and the criterion.</a:t>
            </a:r>
            <a:endParaRPr sz="1800"/>
          </a:p>
          <a:p>
            <a:pPr indent="-342900" lvl="0" marL="457200" rtl="0" algn="l">
              <a:spcBef>
                <a:spcPts val="0"/>
              </a:spcBef>
              <a:spcAft>
                <a:spcPts val="0"/>
              </a:spcAft>
              <a:buSzPts val="1800"/>
              <a:buChar char="●"/>
            </a:pPr>
            <a:r>
              <a:rPr lang="en" sz="1800"/>
              <a:t>In the case of the Canvas course, our objectives include objectives for the course overall, along with those for each specific module.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Instructional Objective Examples</a:t>
            </a:r>
            <a:endParaRPr/>
          </a:p>
        </p:txBody>
      </p:sp>
      <p:sp>
        <p:nvSpPr>
          <p:cNvPr id="209" name="Google Shape;209;p26"/>
          <p:cNvSpPr txBox="1"/>
          <p:nvPr>
            <p:ph idx="1" type="body"/>
          </p:nvPr>
        </p:nvSpPr>
        <p:spPr>
          <a:xfrm>
            <a:off x="819150" y="1424275"/>
            <a:ext cx="7505700" cy="33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For the course overall:</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After completing the Pre-Health Canvas course, s</a:t>
            </a:r>
            <a:r>
              <a:rPr lang="en" sz="1800">
                <a:solidFill>
                  <a:srgbClr val="000000"/>
                </a:solidFill>
              </a:rPr>
              <a:t>tudents will be able to determine whether or not a career in a Pre-Health profession is suitable for them.</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For specific modules: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After completing a specific module, students will be able to </a:t>
            </a:r>
            <a:r>
              <a:rPr lang="en" sz="1800">
                <a:solidFill>
                  <a:srgbClr val="000000"/>
                </a:solidFill>
              </a:rPr>
              <a:t>adequately </a:t>
            </a:r>
            <a:r>
              <a:rPr lang="en" sz="1800">
                <a:solidFill>
                  <a:srgbClr val="000000"/>
                </a:solidFill>
              </a:rPr>
              <a:t>express</a:t>
            </a:r>
            <a:r>
              <a:rPr lang="en" sz="1800">
                <a:solidFill>
                  <a:srgbClr val="000000"/>
                </a:solidFill>
              </a:rPr>
              <a:t> their motivations to further their learning and career path.</a:t>
            </a:r>
            <a:endParaRPr sz="18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Checkpoint</a:t>
            </a:r>
            <a:endParaRPr/>
          </a:p>
        </p:txBody>
      </p:sp>
      <p:sp>
        <p:nvSpPr>
          <p:cNvPr id="215" name="Google Shape;215;p27"/>
          <p:cNvSpPr txBox="1"/>
          <p:nvPr>
            <p:ph idx="1" type="body"/>
          </p:nvPr>
        </p:nvSpPr>
        <p:spPr>
          <a:xfrm>
            <a:off x="819150" y="1119475"/>
            <a:ext cx="7505700" cy="33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Summary</a:t>
            </a:r>
            <a:endParaRPr sz="1800"/>
          </a:p>
          <a:p>
            <a:pPr indent="-342900" lvl="0" marL="457200" rtl="0" algn="l">
              <a:spcBef>
                <a:spcPts val="0"/>
              </a:spcBef>
              <a:spcAft>
                <a:spcPts val="0"/>
              </a:spcAft>
              <a:buSzPts val="1800"/>
              <a:buChar char="●"/>
            </a:pPr>
            <a:r>
              <a:rPr lang="en" sz="1800"/>
              <a:t>Background</a:t>
            </a:r>
            <a:endParaRPr sz="1800"/>
          </a:p>
          <a:p>
            <a:pPr indent="-342900" lvl="0" marL="457200" rtl="0" algn="l">
              <a:spcBef>
                <a:spcPts val="0"/>
              </a:spcBef>
              <a:spcAft>
                <a:spcPts val="0"/>
              </a:spcAft>
              <a:buSzPts val="1800"/>
              <a:buChar char="●"/>
            </a:pPr>
            <a:r>
              <a:rPr lang="en" sz="1800"/>
              <a:t>Report Analysis:</a:t>
            </a:r>
            <a:endParaRPr sz="1800"/>
          </a:p>
          <a:p>
            <a:pPr indent="-317500" lvl="1" marL="914400" rtl="0" algn="l">
              <a:spcBef>
                <a:spcPts val="0"/>
              </a:spcBef>
              <a:spcAft>
                <a:spcPts val="0"/>
              </a:spcAft>
              <a:buSzPts val="1400"/>
              <a:buChar char="○"/>
            </a:pPr>
            <a:r>
              <a:rPr lang="en" sz="1400"/>
              <a:t>Needs Assessment</a:t>
            </a:r>
            <a:endParaRPr sz="1400"/>
          </a:p>
          <a:p>
            <a:pPr indent="-317500" lvl="1" marL="914400" rtl="0" algn="l">
              <a:spcBef>
                <a:spcPts val="0"/>
              </a:spcBef>
              <a:spcAft>
                <a:spcPts val="0"/>
              </a:spcAft>
              <a:buSzPts val="1400"/>
              <a:buChar char="○"/>
            </a:pPr>
            <a:r>
              <a:rPr lang="en" sz="1400"/>
              <a:t>Learner Analysis</a:t>
            </a:r>
            <a:endParaRPr sz="1400"/>
          </a:p>
          <a:p>
            <a:pPr indent="-317500" lvl="1" marL="914400" rtl="0" algn="l">
              <a:spcBef>
                <a:spcPts val="0"/>
              </a:spcBef>
              <a:spcAft>
                <a:spcPts val="0"/>
              </a:spcAft>
              <a:buSzPts val="1400"/>
              <a:buChar char="○"/>
            </a:pPr>
            <a:r>
              <a:rPr lang="en" sz="1400"/>
              <a:t>Context Analysis</a:t>
            </a:r>
            <a:endParaRPr sz="1400"/>
          </a:p>
          <a:p>
            <a:pPr indent="-317500" lvl="1" marL="914400" rtl="0" algn="l">
              <a:spcBef>
                <a:spcPts val="0"/>
              </a:spcBef>
              <a:spcAft>
                <a:spcPts val="0"/>
              </a:spcAft>
              <a:buSzPts val="1400"/>
              <a:buChar char="○"/>
            </a:pPr>
            <a:r>
              <a:rPr lang="en" sz="1400"/>
              <a:t>Content Analysis</a:t>
            </a:r>
            <a:endParaRPr sz="1400"/>
          </a:p>
          <a:p>
            <a:pPr indent="-317500" lvl="1" marL="914400" rtl="0" algn="l">
              <a:spcBef>
                <a:spcPts val="0"/>
              </a:spcBef>
              <a:spcAft>
                <a:spcPts val="0"/>
              </a:spcAft>
              <a:buSzPts val="1400"/>
              <a:buChar char="○"/>
            </a:pPr>
            <a:r>
              <a:rPr lang="en" sz="1400"/>
              <a:t>Instructional Objectives </a:t>
            </a:r>
            <a:endParaRPr sz="1400"/>
          </a:p>
          <a:p>
            <a:pPr indent="-317500" lvl="1" marL="914400" rtl="0" algn="l">
              <a:spcBef>
                <a:spcPts val="0"/>
              </a:spcBef>
              <a:spcAft>
                <a:spcPts val="0"/>
              </a:spcAft>
              <a:buSzPts val="1400"/>
              <a:buChar char="○"/>
            </a:pPr>
            <a:r>
              <a:rPr b="1" i="1" lang="en" sz="1400">
                <a:solidFill>
                  <a:schemeClr val="accent3"/>
                </a:solidFill>
              </a:rPr>
              <a:t>Checkpoint</a:t>
            </a:r>
            <a:r>
              <a:rPr lang="en" sz="1400"/>
              <a:t> </a:t>
            </a:r>
            <a:r>
              <a:rPr lang="en" sz="1400"/>
              <a:t>← </a:t>
            </a:r>
            <a:r>
              <a:rPr b="1" i="1" lang="en" sz="1400">
                <a:solidFill>
                  <a:srgbClr val="000000"/>
                </a:solidFill>
              </a:rPr>
              <a:t>You are here</a:t>
            </a:r>
            <a:r>
              <a:rPr b="1" i="1" lang="en" sz="1400"/>
              <a:t>.</a:t>
            </a:r>
            <a:endParaRPr sz="1400"/>
          </a:p>
          <a:p>
            <a:pPr indent="-317500" lvl="1" marL="914400" rtl="0" algn="l">
              <a:spcBef>
                <a:spcPts val="0"/>
              </a:spcBef>
              <a:spcAft>
                <a:spcPts val="0"/>
              </a:spcAft>
              <a:buSzPts val="1400"/>
              <a:buChar char="○"/>
            </a:pPr>
            <a:r>
              <a:rPr lang="en" sz="1400"/>
              <a:t>Instructional Strategies</a:t>
            </a:r>
            <a:endParaRPr sz="1400"/>
          </a:p>
          <a:p>
            <a:pPr indent="-317500" lvl="1" marL="914400" rtl="0" algn="l">
              <a:spcBef>
                <a:spcPts val="0"/>
              </a:spcBef>
              <a:spcAft>
                <a:spcPts val="0"/>
              </a:spcAft>
              <a:buSzPts val="1400"/>
              <a:buChar char="○"/>
            </a:pPr>
            <a:r>
              <a:rPr lang="en" sz="1400"/>
              <a:t>Instructional Materials</a:t>
            </a:r>
            <a:endParaRPr sz="1400"/>
          </a:p>
          <a:p>
            <a:pPr indent="-317500" lvl="2" marL="1371600" rtl="0" algn="l">
              <a:spcBef>
                <a:spcPts val="0"/>
              </a:spcBef>
              <a:spcAft>
                <a:spcPts val="0"/>
              </a:spcAft>
              <a:buSzPts val="1400"/>
              <a:buChar char="■"/>
            </a:pPr>
            <a:r>
              <a:rPr lang="en" sz="1400"/>
              <a:t>Our Recommendations</a:t>
            </a:r>
            <a:endParaRPr sz="1400"/>
          </a:p>
          <a:p>
            <a:pPr indent="-317500" lvl="1" marL="914400" rtl="0" algn="l">
              <a:spcBef>
                <a:spcPts val="0"/>
              </a:spcBef>
              <a:spcAft>
                <a:spcPts val="0"/>
              </a:spcAft>
              <a:buSzPts val="1400"/>
              <a:buChar char="○"/>
            </a:pPr>
            <a:r>
              <a:rPr lang="en" sz="1400"/>
              <a:t>Instructional Evaluation Plan</a:t>
            </a:r>
            <a:endParaRPr sz="1400"/>
          </a:p>
          <a:p>
            <a:pPr indent="-342900" lvl="0" marL="457200" rtl="0" algn="l">
              <a:spcBef>
                <a:spcPts val="0"/>
              </a:spcBef>
              <a:spcAft>
                <a:spcPts val="0"/>
              </a:spcAft>
              <a:buSzPts val="1800"/>
              <a:buChar char="●"/>
            </a:pPr>
            <a:r>
              <a:rPr lang="en" sz="1800"/>
              <a:t>Conclusion</a:t>
            </a:r>
            <a:endParaRPr sz="1800"/>
          </a:p>
        </p:txBody>
      </p:sp>
      <p:pic>
        <p:nvPicPr>
          <p:cNvPr id="216" name="Google Shape;216;p27"/>
          <p:cNvPicPr preferRelativeResize="0"/>
          <p:nvPr/>
        </p:nvPicPr>
        <p:blipFill>
          <a:blip r:embed="rId3">
            <a:alphaModFix/>
          </a:blip>
          <a:stretch>
            <a:fillRect/>
          </a:stretch>
        </p:blipFill>
        <p:spPr>
          <a:xfrm>
            <a:off x="5637913" y="1238250"/>
            <a:ext cx="2619375" cy="2667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Instructional Strategies</a:t>
            </a:r>
            <a:endParaRPr/>
          </a:p>
        </p:txBody>
      </p:sp>
      <p:sp>
        <p:nvSpPr>
          <p:cNvPr id="222" name="Google Shape;222;p28"/>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Determining how best </a:t>
            </a:r>
            <a:r>
              <a:rPr lang="en" sz="1800"/>
              <a:t>to present information based on the organization’s background and  learner’s needs, to create the materials needed to deliver the training.</a:t>
            </a:r>
            <a:endParaRPr sz="1800"/>
          </a:p>
          <a:p>
            <a:pPr indent="0" lvl="0" marL="0" rtl="0" algn="l">
              <a:spcBef>
                <a:spcPts val="1600"/>
              </a:spcBef>
              <a:spcAft>
                <a:spcPts val="0"/>
              </a:spcAft>
              <a:buNone/>
            </a:pPr>
            <a:r>
              <a:rPr lang="en" sz="1800"/>
              <a:t>3 Different strategies to present what the learners need:</a:t>
            </a:r>
            <a:endParaRPr sz="1800"/>
          </a:p>
          <a:p>
            <a:pPr indent="-342900" lvl="0" marL="457200" rtl="0" algn="l">
              <a:spcBef>
                <a:spcPts val="1600"/>
              </a:spcBef>
              <a:spcAft>
                <a:spcPts val="0"/>
              </a:spcAft>
              <a:buSzPts val="1800"/>
              <a:buChar char="●"/>
            </a:pPr>
            <a:r>
              <a:rPr lang="en" sz="1800"/>
              <a:t>Motivational</a:t>
            </a:r>
            <a:endParaRPr sz="1800"/>
          </a:p>
          <a:p>
            <a:pPr indent="-342900" lvl="0" marL="457200" rtl="0" algn="l">
              <a:spcBef>
                <a:spcPts val="0"/>
              </a:spcBef>
              <a:spcAft>
                <a:spcPts val="0"/>
              </a:spcAft>
              <a:buSzPts val="1800"/>
              <a:buChar char="●"/>
            </a:pPr>
            <a:r>
              <a:rPr lang="en" sz="1800"/>
              <a:t>Presentation</a:t>
            </a:r>
            <a:endParaRPr sz="1800"/>
          </a:p>
          <a:p>
            <a:pPr indent="-342900" lvl="0" marL="457200" rtl="0" algn="l">
              <a:spcBef>
                <a:spcPts val="0"/>
              </a:spcBef>
              <a:spcAft>
                <a:spcPts val="0"/>
              </a:spcAft>
              <a:buSzPts val="1800"/>
              <a:buChar char="●"/>
            </a:pPr>
            <a:r>
              <a:rPr lang="en" sz="1800"/>
              <a:t>Generative</a:t>
            </a:r>
            <a:endParaRPr sz="1800">
              <a:solidFill>
                <a:schemeClr val="dk1"/>
              </a:solidFill>
              <a:latin typeface="Calibri"/>
              <a:ea typeface="Calibri"/>
              <a:cs typeface="Calibri"/>
              <a:sym typeface="Calibri"/>
            </a:endParaRPr>
          </a:p>
          <a:p>
            <a:pPr indent="0" lvl="0" marL="0" rtl="0" algn="l">
              <a:spcBef>
                <a:spcPts val="1600"/>
              </a:spcBef>
              <a:spcAft>
                <a:spcPts val="160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Instructional Materials Description</a:t>
            </a:r>
            <a:endParaRPr/>
          </a:p>
        </p:txBody>
      </p:sp>
      <p:sp>
        <p:nvSpPr>
          <p:cNvPr id="228" name="Google Shape;228;p29"/>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Instructional Materials are a catch-all term for all of the content needed for the instruction.</a:t>
            </a:r>
            <a:endParaRPr sz="1800"/>
          </a:p>
          <a:p>
            <a:pPr indent="-342900" lvl="0" marL="457200" rtl="0" algn="l">
              <a:spcBef>
                <a:spcPts val="1600"/>
              </a:spcBef>
              <a:spcAft>
                <a:spcPts val="0"/>
              </a:spcAft>
              <a:buSzPts val="1800"/>
              <a:buChar char="●"/>
            </a:pPr>
            <a:r>
              <a:rPr lang="en" sz="1800"/>
              <a:t>This includes content used by instructors as well as that used by learners.</a:t>
            </a:r>
            <a:endParaRPr sz="1800"/>
          </a:p>
          <a:p>
            <a:pPr indent="-342900" lvl="0" marL="457200" rtl="0" algn="l">
              <a:spcBef>
                <a:spcPts val="0"/>
              </a:spcBef>
              <a:spcAft>
                <a:spcPts val="0"/>
              </a:spcAft>
              <a:buSzPts val="1800"/>
              <a:buChar char="●"/>
            </a:pPr>
            <a:r>
              <a:rPr lang="en" sz="1800"/>
              <a:t>In the case of the Canvas, this is mostly composed of the home page content and the content in the modules</a:t>
            </a:r>
            <a:endParaRPr sz="1800"/>
          </a:p>
        </p:txBody>
      </p:sp>
      <p:pic>
        <p:nvPicPr>
          <p:cNvPr id="229" name="Google Shape;229;p29"/>
          <p:cNvPicPr preferRelativeResize="0"/>
          <p:nvPr/>
        </p:nvPicPr>
        <p:blipFill>
          <a:blip r:embed="rId3">
            <a:alphaModFix/>
          </a:blip>
          <a:stretch>
            <a:fillRect/>
          </a:stretch>
        </p:blipFill>
        <p:spPr>
          <a:xfrm>
            <a:off x="3607000" y="3075450"/>
            <a:ext cx="5188301" cy="1722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page improvement</a:t>
            </a:r>
            <a:endParaRPr/>
          </a:p>
        </p:txBody>
      </p:sp>
      <p:sp>
        <p:nvSpPr>
          <p:cNvPr id="235" name="Google Shape;235;p30"/>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believe the home page is the most important part of the website. Because it is the first page that students will see, we think there are some slight alterations that could be made in order to improve the experience of the users:</a:t>
            </a:r>
            <a:endParaRPr sz="1800"/>
          </a:p>
          <a:p>
            <a:pPr indent="-342900" lvl="0" marL="457200" rtl="0" algn="l">
              <a:spcBef>
                <a:spcPts val="1600"/>
              </a:spcBef>
              <a:spcAft>
                <a:spcPts val="0"/>
              </a:spcAft>
              <a:buSzPts val="1800"/>
              <a:buChar char="●"/>
            </a:pPr>
            <a:r>
              <a:rPr lang="en" sz="1800"/>
              <a:t>Showing upcoming modules on the home page.</a:t>
            </a:r>
            <a:endParaRPr sz="1800"/>
          </a:p>
          <a:p>
            <a:pPr indent="-342900" lvl="0" marL="457200" rtl="0" algn="l">
              <a:spcBef>
                <a:spcPts val="0"/>
              </a:spcBef>
              <a:spcAft>
                <a:spcPts val="0"/>
              </a:spcAft>
              <a:buSzPts val="1800"/>
              <a:buChar char="●"/>
            </a:pPr>
            <a:r>
              <a:rPr lang="en" sz="1800"/>
              <a:t>Creating a “schedule” that shows a rough flow of what modules students should complete and when to </a:t>
            </a:r>
            <a:r>
              <a:rPr lang="en" sz="1800"/>
              <a:t>complete</a:t>
            </a:r>
            <a:r>
              <a:rPr lang="en" sz="1800"/>
              <a:t> them.</a:t>
            </a:r>
            <a:endParaRPr sz="1800"/>
          </a:p>
          <a:p>
            <a:pPr indent="-342900" lvl="0" marL="457200" rtl="0" algn="l">
              <a:spcBef>
                <a:spcPts val="0"/>
              </a:spcBef>
              <a:spcAft>
                <a:spcPts val="0"/>
              </a:spcAft>
              <a:buSzPts val="1800"/>
              <a:buChar char="●"/>
            </a:pPr>
            <a:r>
              <a:rPr lang="en" sz="1800"/>
              <a:t>Moving the “General Information” table to a page dedicated to resources.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page improvement (cont’d)</a:t>
            </a:r>
            <a:endParaRPr/>
          </a:p>
        </p:txBody>
      </p:sp>
      <p:graphicFrame>
        <p:nvGraphicFramePr>
          <p:cNvPr id="241" name="Google Shape;241;p31"/>
          <p:cNvGraphicFramePr/>
          <p:nvPr/>
        </p:nvGraphicFramePr>
        <p:xfrm>
          <a:off x="311700" y="1846375"/>
          <a:ext cx="3000000" cy="3000000"/>
        </p:xfrm>
        <a:graphic>
          <a:graphicData uri="http://schemas.openxmlformats.org/drawingml/2006/table">
            <a:tbl>
              <a:tblPr>
                <a:noFill/>
                <a:tableStyleId>{FB31BF42-AF5E-436A-B504-28C674AD9247}</a:tableStyleId>
              </a:tblPr>
              <a:tblGrid>
                <a:gridCol w="2840200"/>
                <a:gridCol w="2840200"/>
                <a:gridCol w="2840200"/>
              </a:tblGrid>
              <a:tr h="641575">
                <a:tc>
                  <a:txBody>
                    <a:bodyPr>
                      <a:noAutofit/>
                    </a:bodyPr>
                    <a:lstStyle/>
                    <a:p>
                      <a:pPr indent="0" lvl="0" marL="0" rtl="0" algn="ctr">
                        <a:spcBef>
                          <a:spcPts val="0"/>
                        </a:spcBef>
                        <a:spcAft>
                          <a:spcPts val="0"/>
                        </a:spcAft>
                        <a:buNone/>
                      </a:pPr>
                      <a:r>
                        <a:rPr i="1" lang="en"/>
                        <a:t>Module Name</a:t>
                      </a:r>
                      <a:endParaRPr i="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
                        <a:t>Begin Period</a:t>
                      </a:r>
                      <a:endParaRPr i="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noAutofit/>
                    </a:bodyPr>
                    <a:lstStyle/>
                    <a:p>
                      <a:pPr indent="0" lvl="0" marL="0" rtl="0" algn="ctr">
                        <a:spcBef>
                          <a:spcPts val="0"/>
                        </a:spcBef>
                        <a:spcAft>
                          <a:spcPts val="0"/>
                        </a:spcAft>
                        <a:buNone/>
                      </a:pPr>
                      <a:r>
                        <a:rPr i="1" lang="en"/>
                        <a:t>End Period</a:t>
                      </a:r>
                      <a:endParaRPr i="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r h="622925">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Module 1: Getting Started</a:t>
                      </a:r>
                      <a:endParaRPr sz="1200">
                        <a:latin typeface="Times New Roman"/>
                        <a:ea typeface="Times New Roman"/>
                        <a:cs typeface="Times New Roman"/>
                        <a:sym typeface="Times New Roman"/>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1st Semester</a:t>
                      </a:r>
                      <a:endParaRPr sz="1200">
                        <a:latin typeface="Times New Roman"/>
                        <a:ea typeface="Times New Roman"/>
                        <a:cs typeface="Times New Roman"/>
                        <a:sym typeface="Times New Roman"/>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1st Semester</a:t>
                      </a:r>
                      <a:endParaRPr sz="1200">
                        <a:latin typeface="Times New Roman"/>
                        <a:ea typeface="Times New Roman"/>
                        <a:cs typeface="Times New Roman"/>
                        <a:sym typeface="Times New Roman"/>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r h="799425">
                <a:tc>
                  <a:txBody>
                    <a:bodyPr>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Module 2: Understand your Motivations</a:t>
                      </a:r>
                      <a:endParaRPr sz="1200">
                        <a:latin typeface="Times New Roman"/>
                        <a:ea typeface="Times New Roman"/>
                        <a:cs typeface="Times New Roman"/>
                        <a:sym typeface="Times New Roman"/>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1st Semester</a:t>
                      </a:r>
                      <a:endParaRPr sz="1200">
                        <a:latin typeface="Times New Roman"/>
                        <a:ea typeface="Times New Roman"/>
                        <a:cs typeface="Times New Roman"/>
                        <a:sym typeface="Times New Roman"/>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3rd Semester</a:t>
                      </a:r>
                      <a:endParaRPr sz="1200">
                        <a:latin typeface="Times New Roman"/>
                        <a:ea typeface="Times New Roman"/>
                        <a:cs typeface="Times New Roman"/>
                        <a:sym typeface="Times New Roman"/>
                      </a:endParaRPr>
                    </a:p>
                  </a:txBody>
                  <a:tcPr marT="63500" marB="63500" marR="63500" marL="63500">
                    <a:lnL cap="flat" cmpd="sng" w="12700">
                      <a:solidFill>
                        <a:srgbClr val="666666"/>
                      </a:solidFill>
                      <a:prstDash val="solid"/>
                      <a:round/>
                      <a:headEnd len="sm" w="sm" type="none"/>
                      <a:tailEnd len="sm" w="sm" type="none"/>
                    </a:lnL>
                    <a:lnR cap="flat" cmpd="sng" w="12700">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35" name="Google Shape;135;p14"/>
          <p:cNvSpPr txBox="1"/>
          <p:nvPr>
            <p:ph idx="1" type="body"/>
          </p:nvPr>
        </p:nvSpPr>
        <p:spPr>
          <a:xfrm>
            <a:off x="819150" y="1119475"/>
            <a:ext cx="7505700" cy="33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Summary</a:t>
            </a:r>
            <a:endParaRPr sz="1800"/>
          </a:p>
          <a:p>
            <a:pPr indent="-342900" lvl="0" marL="457200" rtl="0" algn="l">
              <a:spcBef>
                <a:spcPts val="0"/>
              </a:spcBef>
              <a:spcAft>
                <a:spcPts val="0"/>
              </a:spcAft>
              <a:buSzPts val="1800"/>
              <a:buChar char="●"/>
            </a:pPr>
            <a:r>
              <a:rPr lang="en" sz="1800"/>
              <a:t>Background</a:t>
            </a:r>
            <a:endParaRPr sz="1800"/>
          </a:p>
          <a:p>
            <a:pPr indent="-342900" lvl="0" marL="457200" rtl="0" algn="l">
              <a:spcBef>
                <a:spcPts val="0"/>
              </a:spcBef>
              <a:spcAft>
                <a:spcPts val="0"/>
              </a:spcAft>
              <a:buSzPts val="1800"/>
              <a:buChar char="●"/>
            </a:pPr>
            <a:r>
              <a:rPr lang="en" sz="1800"/>
              <a:t>Report Analysis:</a:t>
            </a:r>
            <a:endParaRPr sz="1800"/>
          </a:p>
          <a:p>
            <a:pPr indent="-317500" lvl="1" marL="914400" rtl="0" algn="l">
              <a:spcBef>
                <a:spcPts val="0"/>
              </a:spcBef>
              <a:spcAft>
                <a:spcPts val="0"/>
              </a:spcAft>
              <a:buSzPts val="1400"/>
              <a:buChar char="○"/>
            </a:pPr>
            <a:r>
              <a:rPr lang="en" sz="1400"/>
              <a:t>Needs Assessment</a:t>
            </a:r>
            <a:endParaRPr sz="1400"/>
          </a:p>
          <a:p>
            <a:pPr indent="-317500" lvl="1" marL="914400" rtl="0" algn="l">
              <a:spcBef>
                <a:spcPts val="0"/>
              </a:spcBef>
              <a:spcAft>
                <a:spcPts val="0"/>
              </a:spcAft>
              <a:buSzPts val="1400"/>
              <a:buChar char="○"/>
            </a:pPr>
            <a:r>
              <a:rPr lang="en" sz="1400"/>
              <a:t>Learner Analysis</a:t>
            </a:r>
            <a:endParaRPr sz="1400"/>
          </a:p>
          <a:p>
            <a:pPr indent="-317500" lvl="1" marL="914400" rtl="0" algn="l">
              <a:spcBef>
                <a:spcPts val="0"/>
              </a:spcBef>
              <a:spcAft>
                <a:spcPts val="0"/>
              </a:spcAft>
              <a:buSzPts val="1400"/>
              <a:buChar char="○"/>
            </a:pPr>
            <a:r>
              <a:rPr lang="en" sz="1400"/>
              <a:t>Context Analysis</a:t>
            </a:r>
            <a:endParaRPr sz="1400"/>
          </a:p>
          <a:p>
            <a:pPr indent="-317500" lvl="1" marL="914400" rtl="0" algn="l">
              <a:spcBef>
                <a:spcPts val="0"/>
              </a:spcBef>
              <a:spcAft>
                <a:spcPts val="0"/>
              </a:spcAft>
              <a:buSzPts val="1400"/>
              <a:buChar char="○"/>
            </a:pPr>
            <a:r>
              <a:rPr lang="en" sz="1400"/>
              <a:t>Content Analysis</a:t>
            </a:r>
            <a:endParaRPr sz="1400"/>
          </a:p>
          <a:p>
            <a:pPr indent="-317500" lvl="1" marL="914400" rtl="0" algn="l">
              <a:spcBef>
                <a:spcPts val="0"/>
              </a:spcBef>
              <a:spcAft>
                <a:spcPts val="0"/>
              </a:spcAft>
              <a:buSzPts val="1400"/>
              <a:buChar char="○"/>
            </a:pPr>
            <a:r>
              <a:rPr lang="en" sz="1400"/>
              <a:t>Instructional Objectives</a:t>
            </a:r>
            <a:endParaRPr sz="1400"/>
          </a:p>
          <a:p>
            <a:pPr indent="-317500" lvl="1" marL="914400" rtl="0" algn="l">
              <a:spcBef>
                <a:spcPts val="0"/>
              </a:spcBef>
              <a:spcAft>
                <a:spcPts val="0"/>
              </a:spcAft>
              <a:buSzPts val="1400"/>
              <a:buChar char="○"/>
            </a:pPr>
            <a:r>
              <a:rPr lang="en" sz="1400"/>
              <a:t>Checkpoint</a:t>
            </a:r>
            <a:endParaRPr sz="1400"/>
          </a:p>
          <a:p>
            <a:pPr indent="-317500" lvl="1" marL="914400" rtl="0" algn="l">
              <a:spcBef>
                <a:spcPts val="0"/>
              </a:spcBef>
              <a:spcAft>
                <a:spcPts val="0"/>
              </a:spcAft>
              <a:buSzPts val="1400"/>
              <a:buChar char="○"/>
            </a:pPr>
            <a:r>
              <a:rPr lang="en" sz="1400"/>
              <a:t>Instructional Strategies</a:t>
            </a:r>
            <a:endParaRPr sz="1400"/>
          </a:p>
          <a:p>
            <a:pPr indent="-317500" lvl="1" marL="914400" rtl="0" algn="l">
              <a:spcBef>
                <a:spcPts val="0"/>
              </a:spcBef>
              <a:spcAft>
                <a:spcPts val="0"/>
              </a:spcAft>
              <a:buSzPts val="1400"/>
              <a:buChar char="○"/>
            </a:pPr>
            <a:r>
              <a:rPr lang="en" sz="1400"/>
              <a:t>Instructional Materials</a:t>
            </a:r>
            <a:endParaRPr sz="1400"/>
          </a:p>
          <a:p>
            <a:pPr indent="-317500" lvl="2" marL="1371600" rtl="0" algn="l">
              <a:spcBef>
                <a:spcPts val="0"/>
              </a:spcBef>
              <a:spcAft>
                <a:spcPts val="0"/>
              </a:spcAft>
              <a:buSzPts val="1400"/>
              <a:buChar char="■"/>
            </a:pPr>
            <a:r>
              <a:rPr lang="en" sz="1400"/>
              <a:t>Our Recommendations</a:t>
            </a:r>
            <a:endParaRPr sz="1400"/>
          </a:p>
          <a:p>
            <a:pPr indent="-317500" lvl="1" marL="914400" rtl="0" algn="l">
              <a:spcBef>
                <a:spcPts val="0"/>
              </a:spcBef>
              <a:spcAft>
                <a:spcPts val="0"/>
              </a:spcAft>
              <a:buSzPts val="1400"/>
              <a:buChar char="○"/>
            </a:pPr>
            <a:r>
              <a:rPr lang="en" sz="1400"/>
              <a:t>Instructional Evaluation Plan</a:t>
            </a:r>
            <a:endParaRPr sz="1400"/>
          </a:p>
          <a:p>
            <a:pPr indent="-342900" lvl="0" marL="457200" rtl="0" algn="l">
              <a:spcBef>
                <a:spcPts val="0"/>
              </a:spcBef>
              <a:spcAft>
                <a:spcPts val="0"/>
              </a:spcAft>
              <a:buSzPts val="1800"/>
              <a:buChar char="●"/>
            </a:pPr>
            <a:r>
              <a:rPr lang="en" sz="1800"/>
              <a:t>Conclusion</a:t>
            </a:r>
            <a:endParaRPr sz="1800"/>
          </a:p>
        </p:txBody>
      </p:sp>
      <p:pic>
        <p:nvPicPr>
          <p:cNvPr id="136" name="Google Shape;136;p14"/>
          <p:cNvPicPr preferRelativeResize="0"/>
          <p:nvPr/>
        </p:nvPicPr>
        <p:blipFill>
          <a:blip r:embed="rId3">
            <a:alphaModFix/>
          </a:blip>
          <a:stretch>
            <a:fillRect/>
          </a:stretch>
        </p:blipFill>
        <p:spPr>
          <a:xfrm>
            <a:off x="5637913" y="1238250"/>
            <a:ext cx="2619375" cy="2667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changes</a:t>
            </a:r>
            <a:endParaRPr/>
          </a:p>
        </p:txBody>
      </p:sp>
      <p:sp>
        <p:nvSpPr>
          <p:cNvPr id="247" name="Google Shape;247;p32"/>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 they are, the modules are a great tool with organized information for the learners. However, we believe that some shuffling could be done to maximize effectiveness:</a:t>
            </a:r>
            <a:endParaRPr sz="1800"/>
          </a:p>
          <a:p>
            <a:pPr indent="-342900" lvl="0" marL="457200" rtl="0" algn="l">
              <a:spcBef>
                <a:spcPts val="1600"/>
              </a:spcBef>
              <a:spcAft>
                <a:spcPts val="0"/>
              </a:spcAft>
              <a:buSzPts val="1800"/>
              <a:buChar char="●"/>
            </a:pPr>
            <a:r>
              <a:rPr lang="en" sz="1800"/>
              <a:t>Moving the last two modules, the ARC and and CCPD modules, to an accompanying “Resource” page.</a:t>
            </a:r>
            <a:endParaRPr sz="1800"/>
          </a:p>
          <a:p>
            <a:pPr indent="-342900" lvl="0" marL="457200" rtl="0" algn="l">
              <a:spcBef>
                <a:spcPts val="0"/>
              </a:spcBef>
              <a:spcAft>
                <a:spcPts val="0"/>
              </a:spcAft>
              <a:buSzPts val="1800"/>
              <a:buChar char="●"/>
            </a:pPr>
            <a:r>
              <a:rPr lang="en" sz="1800"/>
              <a:t>Creating and scheduling an HVAC evaluation / letter request to be due shortly before students are recommended to complete these tasks. (Similar to currently numbered pre-health modules)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Canvas Course Scheduling</a:t>
            </a:r>
            <a:endParaRPr/>
          </a:p>
        </p:txBody>
      </p:sp>
      <p:sp>
        <p:nvSpPr>
          <p:cNvPr id="253" name="Google Shape;253;p33"/>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 better encourage students to use their time wisely, we recommend a clearer and more concrete scheduling of module due dates.</a:t>
            </a:r>
            <a:endParaRPr sz="1800"/>
          </a:p>
          <a:p>
            <a:pPr indent="-342900" lvl="0" marL="457200" rtl="0" algn="l">
              <a:spcBef>
                <a:spcPts val="1600"/>
              </a:spcBef>
              <a:spcAft>
                <a:spcPts val="0"/>
              </a:spcAft>
              <a:buSzPts val="1800"/>
              <a:buChar char="●"/>
            </a:pPr>
            <a:r>
              <a:rPr lang="en" sz="1800"/>
              <a:t>For example, a module or modules due shortly before advising ensures the student is ready to discuss that module’s topic during advising.</a:t>
            </a:r>
            <a:endParaRPr sz="1800"/>
          </a:p>
          <a:p>
            <a:pPr indent="-342900" lvl="0" marL="457200" rtl="0" algn="l">
              <a:spcBef>
                <a:spcPts val="0"/>
              </a:spcBef>
              <a:spcAft>
                <a:spcPts val="0"/>
              </a:spcAft>
              <a:buSzPts val="1800"/>
              <a:buChar char="●"/>
            </a:pPr>
            <a:r>
              <a:rPr lang="en" sz="1800"/>
              <a:t>Consistent scheduling also helps students to be aware of and work towards short-term goals on the track.</a:t>
            </a:r>
            <a:endParaRPr sz="1800"/>
          </a:p>
        </p:txBody>
      </p:sp>
      <p:pic>
        <p:nvPicPr>
          <p:cNvPr id="254" name="Google Shape;254;p33"/>
          <p:cNvPicPr preferRelativeResize="0"/>
          <p:nvPr/>
        </p:nvPicPr>
        <p:blipFill>
          <a:blip r:embed="rId3">
            <a:alphaModFix/>
          </a:blip>
          <a:stretch>
            <a:fillRect/>
          </a:stretch>
        </p:blipFill>
        <p:spPr>
          <a:xfrm>
            <a:off x="5045425" y="3114175"/>
            <a:ext cx="3785800" cy="1700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Instructional Evaluation Plan</a:t>
            </a:r>
            <a:endParaRPr/>
          </a:p>
        </p:txBody>
      </p:sp>
      <p:sp>
        <p:nvSpPr>
          <p:cNvPr id="260" name="Google Shape;260;p34"/>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 evaluation plan is vital to gaining useful feedback from the student’s reaction to the course. This feedback can be used to further improve the course and offer a better reference to the design of future courses.</a:t>
            </a:r>
            <a:endParaRPr sz="1800"/>
          </a:p>
          <a:p>
            <a:pPr indent="-342900" lvl="0" marL="457200" rtl="0" algn="l">
              <a:spcBef>
                <a:spcPts val="1600"/>
              </a:spcBef>
              <a:spcAft>
                <a:spcPts val="0"/>
              </a:spcAft>
              <a:buSzPts val="1800"/>
              <a:buChar char="●"/>
            </a:pPr>
            <a:r>
              <a:rPr lang="en" sz="1800"/>
              <a:t>There isn't currently a way to evaluate the Canvas course based on the course objectives.</a:t>
            </a:r>
            <a:endParaRPr sz="1800"/>
          </a:p>
          <a:p>
            <a:pPr indent="-342900" lvl="0" marL="457200" rtl="0" algn="l">
              <a:spcBef>
                <a:spcPts val="0"/>
              </a:spcBef>
              <a:spcAft>
                <a:spcPts val="0"/>
              </a:spcAft>
              <a:buSzPts val="1800"/>
              <a:buChar char="●"/>
            </a:pPr>
            <a:r>
              <a:rPr lang="en" sz="1800"/>
              <a:t>With these recommendations, the evaluation of the course becomes easier to measure with quantitative and qualitative data:</a:t>
            </a:r>
            <a:endParaRPr sz="1800"/>
          </a:p>
          <a:p>
            <a:pPr indent="-317500" lvl="1" marL="914400" rtl="0" algn="l">
              <a:spcBef>
                <a:spcPts val="0"/>
              </a:spcBef>
              <a:spcAft>
                <a:spcPts val="0"/>
              </a:spcAft>
              <a:buSzPts val="1400"/>
              <a:buChar char="○"/>
            </a:pPr>
            <a:r>
              <a:rPr lang="en" sz="1400"/>
              <a:t>Module quizzes: Are the modules effective, if so, how much?</a:t>
            </a:r>
            <a:endParaRPr sz="1400"/>
          </a:p>
          <a:p>
            <a:pPr indent="-317500" lvl="1" marL="914400" rtl="0" algn="l">
              <a:spcBef>
                <a:spcPts val="0"/>
              </a:spcBef>
              <a:spcAft>
                <a:spcPts val="0"/>
              </a:spcAft>
              <a:buSzPts val="1400"/>
              <a:buChar char="○"/>
            </a:pPr>
            <a:r>
              <a:rPr lang="en" sz="1400"/>
              <a:t>End of academic year online surveys: What are the students’ reactions to the course?</a:t>
            </a:r>
            <a:endParaRPr sz="1400"/>
          </a:p>
          <a:p>
            <a:pPr indent="-317500" lvl="1" marL="914400" rtl="0" algn="l">
              <a:spcBef>
                <a:spcPts val="0"/>
              </a:spcBef>
              <a:spcAft>
                <a:spcPts val="0"/>
              </a:spcAft>
              <a:buSzPts val="1400"/>
              <a:buChar char="○"/>
            </a:pPr>
            <a:r>
              <a:rPr lang="en" sz="1400"/>
              <a:t>Exit survey: If a student leaves, why? (graduation, major switch, etc.) What are their final thoughts on the course?</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66" name="Google Shape;266;p35"/>
          <p:cNvSpPr txBox="1"/>
          <p:nvPr>
            <p:ph idx="1" type="body"/>
          </p:nvPr>
        </p:nvSpPr>
        <p:spPr>
          <a:xfrm>
            <a:off x="819150" y="16299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Thank you again for this opportunity to work with this website.</a:t>
            </a:r>
            <a:endParaRPr sz="1800"/>
          </a:p>
          <a:p>
            <a:pPr indent="0" lvl="0" marL="0" rtl="0" algn="l">
              <a:spcBef>
                <a:spcPts val="1600"/>
              </a:spcBef>
              <a:spcAft>
                <a:spcPts val="1600"/>
              </a:spcAft>
              <a:buNone/>
            </a:pPr>
            <a:r>
              <a:rPr lang="en" sz="1800"/>
              <a:t>We believe that with our </a:t>
            </a:r>
            <a:r>
              <a:rPr lang="en" sz="1800"/>
              <a:t>recommended</a:t>
            </a:r>
            <a:r>
              <a:rPr lang="en" sz="1800"/>
              <a:t> changes, the Canvas course will be easier to use and students will have a clearer understanding as to what is expected of them to progress in their college careers and beyond.</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72" name="Google Shape;272;p36"/>
          <p:cNvSpPr txBox="1"/>
          <p:nvPr>
            <p:ph idx="1" type="body"/>
          </p:nvPr>
        </p:nvSpPr>
        <p:spPr>
          <a:xfrm>
            <a:off x="819150" y="16299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Thank you again for this opportunity to work with this website.</a:t>
            </a:r>
            <a:endParaRPr sz="1800"/>
          </a:p>
          <a:p>
            <a:pPr indent="0" lvl="0" marL="0" rtl="0" algn="l">
              <a:spcBef>
                <a:spcPts val="1600"/>
              </a:spcBef>
              <a:spcAft>
                <a:spcPts val="0"/>
              </a:spcAft>
              <a:buNone/>
            </a:pPr>
            <a:r>
              <a:rPr lang="en" sz="1800"/>
              <a:t>We believe that with our recommended changes, the Canvas course will be easier to use and students will have a clearer understanding as to what is expected of them to progress in their college careers and beyond.</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Questions?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Purpose</a:t>
            </a:r>
            <a:endParaRPr/>
          </a:p>
        </p:txBody>
      </p:sp>
      <p:sp>
        <p:nvSpPr>
          <p:cNvPr id="142" name="Google Shape;142;p15"/>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Pre-Medical students need guidance and resources for their time at Mercer for a variety of reasons</a:t>
            </a:r>
            <a:endParaRPr sz="1800"/>
          </a:p>
          <a:p>
            <a:pPr indent="-342900" lvl="0" marL="457200" rtl="0" algn="l">
              <a:lnSpc>
                <a:spcPct val="150000"/>
              </a:lnSpc>
              <a:spcBef>
                <a:spcPts val="0"/>
              </a:spcBef>
              <a:spcAft>
                <a:spcPts val="0"/>
              </a:spcAft>
              <a:buSzPts val="1800"/>
              <a:buChar char="●"/>
            </a:pPr>
            <a:r>
              <a:rPr lang="en" sz="1800"/>
              <a:t>In the past, this has taken the form of a print book and advisor meetings</a:t>
            </a:r>
            <a:endParaRPr sz="1800"/>
          </a:p>
          <a:p>
            <a:pPr indent="-342900" lvl="0" marL="457200" rtl="0" algn="l">
              <a:lnSpc>
                <a:spcPct val="150000"/>
              </a:lnSpc>
              <a:spcBef>
                <a:spcPts val="0"/>
              </a:spcBef>
              <a:spcAft>
                <a:spcPts val="0"/>
              </a:spcAft>
              <a:buSzPts val="1800"/>
              <a:buChar char="●"/>
            </a:pPr>
            <a:r>
              <a:rPr lang="en" sz="1800"/>
              <a:t>Recently changed to an online format on Canvas</a:t>
            </a:r>
            <a:endParaRPr sz="1800"/>
          </a:p>
          <a:p>
            <a:pPr indent="-342900" lvl="0" marL="457200" rtl="0" algn="l">
              <a:lnSpc>
                <a:spcPct val="150000"/>
              </a:lnSpc>
              <a:spcBef>
                <a:spcPts val="0"/>
              </a:spcBef>
              <a:spcAft>
                <a:spcPts val="0"/>
              </a:spcAft>
              <a:buSzPts val="1800"/>
              <a:buChar char="●"/>
            </a:pPr>
            <a:r>
              <a:rPr lang="en" sz="1800"/>
              <a:t>However, the material can be modified in order to be more effective and useful for the students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48" name="Google Shape;148;p16"/>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Using the research and data we have collected, we have come to these general findings throughout the semester:</a:t>
            </a:r>
            <a:endParaRPr sz="1800"/>
          </a:p>
          <a:p>
            <a:pPr indent="-342900" lvl="0" marL="457200" rtl="0" algn="l">
              <a:spcBef>
                <a:spcPts val="1600"/>
              </a:spcBef>
              <a:spcAft>
                <a:spcPts val="0"/>
              </a:spcAft>
              <a:buSzPts val="1800"/>
              <a:buChar char="●"/>
            </a:pPr>
            <a:r>
              <a:rPr lang="en" sz="1800"/>
              <a:t>Canvas provides a variety of options for the pre-medical track that can greatly help students.</a:t>
            </a:r>
            <a:endParaRPr sz="1800"/>
          </a:p>
          <a:p>
            <a:pPr indent="-342900" lvl="0" marL="457200" rtl="0" algn="l">
              <a:spcBef>
                <a:spcPts val="0"/>
              </a:spcBef>
              <a:spcAft>
                <a:spcPts val="0"/>
              </a:spcAft>
              <a:buSzPts val="1800"/>
              <a:buChar char="●"/>
            </a:pPr>
            <a:r>
              <a:rPr lang="en" sz="1800"/>
              <a:t>However, at the moment, some of these are not yet fully utilized.</a:t>
            </a:r>
            <a:endParaRPr sz="1800"/>
          </a:p>
          <a:p>
            <a:pPr indent="-342900" lvl="0" marL="457200" rtl="0" algn="l">
              <a:spcBef>
                <a:spcPts val="0"/>
              </a:spcBef>
              <a:spcAft>
                <a:spcPts val="0"/>
              </a:spcAft>
              <a:buSzPts val="1800"/>
              <a:buChar char="●"/>
            </a:pPr>
            <a:r>
              <a:rPr lang="en" sz="1800"/>
              <a:t>With re-structuring of content, and a redesign of the home page, the Canvas course can help students achieve their goals even better than before.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Assessment Description</a:t>
            </a:r>
            <a:endParaRPr/>
          </a:p>
        </p:txBody>
      </p:sp>
      <p:sp>
        <p:nvSpPr>
          <p:cNvPr id="154" name="Google Shape;154;p17"/>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Goal of Needs Assessment: Find what specifically the learners need to succeed</a:t>
            </a:r>
            <a:endParaRPr sz="1800"/>
          </a:p>
          <a:p>
            <a:pPr indent="-342900" lvl="0" marL="457200" rtl="0" algn="l">
              <a:spcBef>
                <a:spcPts val="0"/>
              </a:spcBef>
              <a:spcAft>
                <a:spcPts val="0"/>
              </a:spcAft>
              <a:buSzPts val="1800"/>
              <a:buChar char="●"/>
            </a:pPr>
            <a:r>
              <a:rPr lang="en" sz="1800"/>
              <a:t>Often works to find what the current and ideal states are, and then what is needed to reach the ideal state.</a:t>
            </a:r>
            <a:endParaRPr sz="1800"/>
          </a:p>
          <a:p>
            <a:pPr indent="-342900" lvl="0" marL="457200" rtl="0" algn="l">
              <a:spcBef>
                <a:spcPts val="0"/>
              </a:spcBef>
              <a:spcAft>
                <a:spcPts val="0"/>
              </a:spcAft>
              <a:buSzPts val="1800"/>
              <a:buChar char="●"/>
            </a:pPr>
            <a:r>
              <a:rPr lang="en" sz="1800"/>
              <a:t>Methods of uncovering needs (Carliner):</a:t>
            </a:r>
            <a:endParaRPr sz="1800"/>
          </a:p>
          <a:p>
            <a:pPr indent="-342900" lvl="1" marL="914400" rtl="0" algn="l">
              <a:spcBef>
                <a:spcPts val="0"/>
              </a:spcBef>
              <a:spcAft>
                <a:spcPts val="0"/>
              </a:spcAft>
              <a:buSzPts val="1800"/>
              <a:buChar char="○"/>
            </a:pPr>
            <a:r>
              <a:rPr lang="en" sz="1800"/>
              <a:t>Interviews</a:t>
            </a:r>
            <a:endParaRPr sz="1800"/>
          </a:p>
          <a:p>
            <a:pPr indent="-342900" lvl="1" marL="914400" rtl="0" algn="l">
              <a:spcBef>
                <a:spcPts val="0"/>
              </a:spcBef>
              <a:spcAft>
                <a:spcPts val="0"/>
              </a:spcAft>
              <a:buSzPts val="1800"/>
              <a:buChar char="○"/>
            </a:pPr>
            <a:r>
              <a:rPr lang="en" sz="1800"/>
              <a:t>Focus Groups</a:t>
            </a:r>
            <a:endParaRPr sz="1800"/>
          </a:p>
          <a:p>
            <a:pPr indent="-342900" lvl="1" marL="914400" rtl="0" algn="l">
              <a:spcBef>
                <a:spcPts val="0"/>
              </a:spcBef>
              <a:spcAft>
                <a:spcPts val="0"/>
              </a:spcAft>
              <a:buSzPts val="1800"/>
              <a:buChar char="○"/>
            </a:pPr>
            <a:r>
              <a:rPr lang="en" sz="1800"/>
              <a:t>Student Experience</a:t>
            </a:r>
            <a:endParaRPr sz="1800"/>
          </a:p>
          <a:p>
            <a:pPr indent="-342900" lvl="1" marL="914400" rtl="0" algn="l">
              <a:spcBef>
                <a:spcPts val="0"/>
              </a:spcBef>
              <a:spcAft>
                <a:spcPts val="0"/>
              </a:spcAft>
              <a:buSzPts val="1800"/>
              <a:buChar char="○"/>
            </a:pPr>
            <a:r>
              <a:rPr lang="en" sz="1800"/>
              <a:t>Read literature about similar situations and experiences</a:t>
            </a:r>
            <a:endParaRPr sz="1800"/>
          </a:p>
          <a:p>
            <a:pPr indent="-342900" lvl="0" marL="457200" rtl="0" algn="l">
              <a:spcBef>
                <a:spcPts val="0"/>
              </a:spcBef>
              <a:spcAft>
                <a:spcPts val="0"/>
              </a:spcAft>
              <a:buSzPts val="1800"/>
              <a:buChar char="●"/>
            </a:pPr>
            <a:r>
              <a:rPr lang="en" sz="1800"/>
              <a:t>Our needs assessment focused largely on interviews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25" y="393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Assessment Results</a:t>
            </a:r>
            <a:endParaRPr/>
          </a:p>
        </p:txBody>
      </p:sp>
      <p:graphicFrame>
        <p:nvGraphicFramePr>
          <p:cNvPr id="160" name="Google Shape;160;p18"/>
          <p:cNvGraphicFramePr/>
          <p:nvPr/>
        </p:nvGraphicFramePr>
        <p:xfrm>
          <a:off x="875625" y="965530"/>
          <a:ext cx="3000000" cy="3000000"/>
        </p:xfrm>
        <a:graphic>
          <a:graphicData uri="http://schemas.openxmlformats.org/drawingml/2006/table">
            <a:tbl>
              <a:tblPr>
                <a:noFill/>
                <a:tableStyleId>{FB31BF42-AF5E-436A-B504-28C674AD9247}</a:tableStyleId>
              </a:tblPr>
              <a:tblGrid>
                <a:gridCol w="2397575"/>
                <a:gridCol w="2397575"/>
                <a:gridCol w="2597575"/>
              </a:tblGrid>
              <a:tr h="561250">
                <a:tc>
                  <a:txBody>
                    <a:bodyPr>
                      <a:noAutofit/>
                    </a:bodyPr>
                    <a:lstStyle/>
                    <a:p>
                      <a:pPr indent="0" lvl="0" marL="0" rtl="0" algn="l">
                        <a:spcBef>
                          <a:spcPts val="0"/>
                        </a:spcBef>
                        <a:spcAft>
                          <a:spcPts val="0"/>
                        </a:spcAft>
                        <a:buNone/>
                      </a:pPr>
                      <a:r>
                        <a:rPr b="1" lang="en" sz="1200"/>
                        <a:t>Students’ Current State</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200"/>
                        <a:t>Students’ Ideal State</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200"/>
                        <a:t>Type of Gap</a:t>
                      </a:r>
                      <a:endParaRPr b="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063050">
                <a:tc>
                  <a:txBody>
                    <a:bodyPr>
                      <a:noAutofit/>
                    </a:bodyPr>
                    <a:lstStyle/>
                    <a:p>
                      <a:pPr indent="0" lvl="0" marL="0" rtl="0" algn="l">
                        <a:spcBef>
                          <a:spcPts val="0"/>
                        </a:spcBef>
                        <a:spcAft>
                          <a:spcPts val="0"/>
                        </a:spcAft>
                        <a:buNone/>
                      </a:pPr>
                      <a:r>
                        <a:rPr i="1" lang="en" sz="1200"/>
                        <a:t>Students unsure about reference materials</a:t>
                      </a:r>
                      <a:endParaRPr i="1" sz="1200"/>
                    </a:p>
                  </a:txBody>
                  <a:tcPr marT="63500" marB="63500" marR="63500" marL="635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Students able to easily reference materials in order to assess their progress and advance in their career</a:t>
                      </a:r>
                      <a:endParaRPr sz="1200"/>
                    </a:p>
                  </a:txBody>
                  <a:tcPr marT="63500" marB="63500" marR="63500" marL="635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Knowledge</a:t>
                      </a:r>
                      <a:endParaRPr sz="1200"/>
                    </a:p>
                  </a:txBody>
                  <a:tcPr marT="63500" marB="63500" marR="63500" marL="6350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38650">
                <a:tc>
                  <a:txBody>
                    <a:bodyPr>
                      <a:noAutofit/>
                    </a:bodyPr>
                    <a:lstStyle/>
                    <a:p>
                      <a:pPr indent="0" lvl="0" marL="0" rtl="0" algn="l">
                        <a:spcBef>
                          <a:spcPts val="0"/>
                        </a:spcBef>
                        <a:spcAft>
                          <a:spcPts val="0"/>
                        </a:spcAft>
                        <a:buNone/>
                      </a:pPr>
                      <a:r>
                        <a:rPr i="1" lang="en" sz="1200"/>
                        <a:t>Students unclear about their goals and motivations</a:t>
                      </a:r>
                      <a:endParaRPr i="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Students will be able to better evaluate their goals and motivations</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Attitudinal</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120600">
                <a:tc>
                  <a:txBody>
                    <a:bodyPr>
                      <a:noAutofit/>
                    </a:bodyPr>
                    <a:lstStyle/>
                    <a:p>
                      <a:pPr indent="0" lvl="0" marL="0" rtl="0" algn="l">
                        <a:spcBef>
                          <a:spcPts val="0"/>
                        </a:spcBef>
                        <a:spcAft>
                          <a:spcPts val="0"/>
                        </a:spcAft>
                        <a:buNone/>
                      </a:pPr>
                      <a:r>
                        <a:rPr i="1" lang="en" sz="1200"/>
                        <a:t>Students have difficulty progressing through the track and their time at Mercer</a:t>
                      </a:r>
                      <a:endParaRPr i="1"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Students are able to progress through the course and know what to do during their college career</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Skill</a:t>
                      </a:r>
                      <a:endParaRPr sz="12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25" y="469675"/>
            <a:ext cx="10296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from Needs Assessment</a:t>
            </a:r>
            <a:endParaRPr/>
          </a:p>
        </p:txBody>
      </p:sp>
      <p:sp>
        <p:nvSpPr>
          <p:cNvPr id="166" name="Google Shape;166;p19"/>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For reference materials: </a:t>
            </a:r>
            <a:endParaRPr sz="1800"/>
          </a:p>
          <a:p>
            <a:pPr indent="-317500" lvl="1" marL="914400" rtl="0" algn="l">
              <a:spcBef>
                <a:spcPts val="0"/>
              </a:spcBef>
              <a:spcAft>
                <a:spcPts val="0"/>
              </a:spcAft>
              <a:buSzPts val="1400"/>
              <a:buChar char="○"/>
            </a:pPr>
            <a:r>
              <a:rPr lang="en" sz="1400"/>
              <a:t>Clearer organization</a:t>
            </a:r>
            <a:endParaRPr sz="1400"/>
          </a:p>
          <a:p>
            <a:pPr indent="-317500" lvl="1" marL="914400" rtl="0" algn="l">
              <a:spcBef>
                <a:spcPts val="0"/>
              </a:spcBef>
              <a:spcAft>
                <a:spcPts val="0"/>
              </a:spcAft>
              <a:buSzPts val="1400"/>
              <a:buChar char="○"/>
            </a:pPr>
            <a:r>
              <a:rPr lang="en" sz="1400"/>
              <a:t>Explanation of purpose / reason for providing each</a:t>
            </a:r>
            <a:endParaRPr sz="1400"/>
          </a:p>
          <a:p>
            <a:pPr indent="-342900" lvl="0" marL="457200" rtl="0" algn="l">
              <a:spcBef>
                <a:spcPts val="0"/>
              </a:spcBef>
              <a:spcAft>
                <a:spcPts val="0"/>
              </a:spcAft>
              <a:buSzPts val="1800"/>
              <a:buChar char="●"/>
            </a:pPr>
            <a:r>
              <a:rPr lang="en" sz="1800"/>
              <a:t>For motivation-seeking activities: </a:t>
            </a:r>
            <a:endParaRPr sz="1800"/>
          </a:p>
          <a:p>
            <a:pPr indent="-317500" lvl="1" marL="914400" rtl="0" algn="l">
              <a:spcBef>
                <a:spcPts val="0"/>
              </a:spcBef>
              <a:spcAft>
                <a:spcPts val="0"/>
              </a:spcAft>
              <a:buSzPts val="1400"/>
              <a:buChar char="○"/>
            </a:pPr>
            <a:r>
              <a:rPr lang="en" sz="1400"/>
              <a:t>Engaging and thought-provoking materials</a:t>
            </a:r>
            <a:endParaRPr sz="1400"/>
          </a:p>
          <a:p>
            <a:pPr indent="-317500" lvl="1" marL="914400" rtl="0" algn="l">
              <a:spcBef>
                <a:spcPts val="0"/>
              </a:spcBef>
              <a:spcAft>
                <a:spcPts val="0"/>
              </a:spcAft>
              <a:buSzPts val="1400"/>
              <a:buChar char="○"/>
            </a:pPr>
            <a:r>
              <a:rPr lang="en" sz="1400"/>
              <a:t>Explanation of purpose and benefits of materials</a:t>
            </a:r>
            <a:endParaRPr sz="1400"/>
          </a:p>
          <a:p>
            <a:pPr indent="-342900" lvl="0" marL="457200" rtl="0" algn="l">
              <a:spcBef>
                <a:spcPts val="0"/>
              </a:spcBef>
              <a:spcAft>
                <a:spcPts val="0"/>
              </a:spcAft>
              <a:buSzPts val="1800"/>
              <a:buChar char="●"/>
            </a:pPr>
            <a:r>
              <a:rPr lang="en" sz="1800"/>
              <a:t>For course and college career progression:</a:t>
            </a:r>
            <a:endParaRPr sz="1800"/>
          </a:p>
          <a:p>
            <a:pPr indent="-317500" lvl="1" marL="914400" rtl="0" algn="l">
              <a:spcBef>
                <a:spcPts val="0"/>
              </a:spcBef>
              <a:spcAft>
                <a:spcPts val="0"/>
              </a:spcAft>
              <a:buSzPts val="1400"/>
              <a:buChar char="○"/>
            </a:pPr>
            <a:r>
              <a:rPr lang="en" sz="1400"/>
              <a:t>Set due dates for modules with a focus on end-of-academic year checkpoints and advising meetings</a:t>
            </a:r>
            <a:endParaRPr sz="1400"/>
          </a:p>
          <a:p>
            <a:pPr indent="-317500" lvl="1" marL="914400" rtl="0" algn="l">
              <a:spcBef>
                <a:spcPts val="0"/>
              </a:spcBef>
              <a:spcAft>
                <a:spcPts val="0"/>
              </a:spcAft>
              <a:buSzPts val="1400"/>
              <a:buChar char="○"/>
            </a:pPr>
            <a:r>
              <a:rPr lang="en" sz="1400"/>
              <a:t>Highly visible “What’s next” section on home page, highlighting upcoming due dates, events, etc</a:t>
            </a:r>
            <a:endParaRPr sz="14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Learner Analysis</a:t>
            </a:r>
            <a:endParaRPr/>
          </a:p>
        </p:txBody>
      </p:sp>
      <p:sp>
        <p:nvSpPr>
          <p:cNvPr id="172" name="Google Shape;172;p20"/>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A Learner Analysis is an overview of the course’s potential learners. Different details like age, gender, year-in-college, and more, are looked at in order to see commonalities between the learners.</a:t>
            </a:r>
            <a:endParaRPr sz="1800"/>
          </a:p>
          <a:p>
            <a:pPr indent="-342900" lvl="0" marL="457200" rtl="0" algn="l">
              <a:spcBef>
                <a:spcPts val="1600"/>
              </a:spcBef>
              <a:spcAft>
                <a:spcPts val="0"/>
              </a:spcAft>
              <a:buSzPts val="1800"/>
              <a:buChar char="●"/>
            </a:pPr>
            <a:r>
              <a:rPr lang="en" sz="1800"/>
              <a:t> In using this data, designers can personalize their content for that audience.</a:t>
            </a:r>
            <a:endParaRPr sz="1800"/>
          </a:p>
          <a:p>
            <a:pPr indent="-342900" lvl="0" marL="457200" rtl="0" algn="l">
              <a:spcBef>
                <a:spcPts val="0"/>
              </a:spcBef>
              <a:spcAft>
                <a:spcPts val="0"/>
              </a:spcAft>
              <a:buSzPts val="1800"/>
              <a:buChar char="●"/>
            </a:pPr>
            <a:r>
              <a:rPr lang="en" sz="1800"/>
              <a:t>Conducted interviews with students to learn more about the motivational levels and all-around knowledge of students.</a:t>
            </a:r>
            <a:endParaRPr sz="1800"/>
          </a:p>
          <a:p>
            <a:pPr indent="-342900" lvl="0" marL="457200" rtl="0" algn="l">
              <a:spcBef>
                <a:spcPts val="0"/>
              </a:spcBef>
              <a:spcAft>
                <a:spcPts val="0"/>
              </a:spcAft>
              <a:buSzPts val="1800"/>
              <a:buChar char="●"/>
            </a:pPr>
            <a:r>
              <a:rPr lang="en" sz="1800"/>
              <a:t>Majority of students we interviewed felt good about the overall experience of the program, however we found that some felt unprepared and confused on how to proceed within the track.</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25" y="469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Analysis</a:t>
            </a:r>
            <a:endParaRPr/>
          </a:p>
        </p:txBody>
      </p:sp>
      <p:sp>
        <p:nvSpPr>
          <p:cNvPr id="178" name="Google Shape;178;p21"/>
          <p:cNvSpPr txBox="1"/>
          <p:nvPr>
            <p:ph idx="1" type="body"/>
          </p:nvPr>
        </p:nvSpPr>
        <p:spPr>
          <a:xfrm>
            <a:off x="819150" y="1195675"/>
            <a:ext cx="7505700" cy="3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Context Analysis is a detailed look at different contexts involved with a site. There are three different contexts we considered while looking through the course: the orienting, transfer, and instructional contexts.</a:t>
            </a:r>
            <a:endParaRPr sz="1800"/>
          </a:p>
          <a:p>
            <a:pPr indent="-317500" lvl="0" marL="457200" rtl="0" algn="l">
              <a:spcBef>
                <a:spcPts val="1600"/>
              </a:spcBef>
              <a:spcAft>
                <a:spcPts val="0"/>
              </a:spcAft>
              <a:buSzPts val="1400"/>
              <a:buChar char="●"/>
            </a:pPr>
            <a:r>
              <a:rPr lang="en" sz="1400"/>
              <a:t>Orienting: What the conditions the learners bring to the course already, like prior knowledge or previous experiences.</a:t>
            </a:r>
            <a:endParaRPr sz="1400"/>
          </a:p>
          <a:p>
            <a:pPr indent="-317500" lvl="0" marL="457200" rtl="0" algn="l">
              <a:spcBef>
                <a:spcPts val="0"/>
              </a:spcBef>
              <a:spcAft>
                <a:spcPts val="0"/>
              </a:spcAft>
              <a:buSzPts val="1400"/>
              <a:buChar char="●"/>
            </a:pPr>
            <a:r>
              <a:rPr lang="en" sz="1400"/>
              <a:t>Transfer: The environment where what is learned from the course is applied in real life.</a:t>
            </a:r>
            <a:endParaRPr sz="1400"/>
          </a:p>
          <a:p>
            <a:pPr indent="-317500" lvl="0" marL="457200" rtl="0" algn="l">
              <a:spcBef>
                <a:spcPts val="0"/>
              </a:spcBef>
              <a:spcAft>
                <a:spcPts val="0"/>
              </a:spcAft>
              <a:buSzPts val="1400"/>
              <a:buChar char="●"/>
            </a:pPr>
            <a:r>
              <a:rPr lang="en" sz="1400"/>
              <a:t>Instructional</a:t>
            </a:r>
            <a:r>
              <a:rPr lang="en" sz="1400"/>
              <a:t>: The environment in which the learner gains the information.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