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185149-5877-B844-608F-422B0E275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7D2C23-553F-EC24-E474-3EF2B2DC9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35A6E3-6EF4-2DE6-D35B-42E9C85D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D99-A805-4CE7-A5EE-300FD0C5759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53BBB8-51FD-3350-5387-FDB3BFEA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1A5767-19ED-CFE9-C96F-4F74D4AF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9AAA-5DB5-4C5E-894C-2399923A4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7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4744C2-226E-04DE-B11B-77D4988B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B8AFAA-B4B1-77DF-DFEE-58D348D83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6F5A2E-3D1E-75A1-1813-2982DE30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D99-A805-4CE7-A5EE-300FD0C5759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231109-A581-C8B8-9A32-8C7C5B4C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B39ED1-547E-080D-CABA-4161021D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9AAA-5DB5-4C5E-894C-2399923A4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1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8B8AF9A-1EC9-7B6C-AD29-2510FFCE2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38AA4D7-65C6-AE57-1B43-7D17C8311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7AD73A-49E7-C5E6-5336-165334CC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D99-A805-4CE7-A5EE-300FD0C5759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0F3378-800A-3921-862A-652048C5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5D42EC-7E08-F2D2-EEA4-254F1144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9AAA-5DB5-4C5E-894C-2399923A4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9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DC27EC-BADC-4A25-2E88-EBBE807B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4536D1-4455-C1F7-CF3A-73B5218B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28D10F-9649-F26E-6F09-A5113FDA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D99-A805-4CE7-A5EE-300FD0C5759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DFA596-C432-228F-6618-0390A8E5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6F747A-3596-E3B6-0642-97905B94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9AAA-5DB5-4C5E-894C-2399923A4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0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306059-AB6E-0C6D-2517-C7D7F4B3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BCD31A-3AD4-5C0B-A915-797A62169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2759A3-5019-BD03-303C-263809E3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D99-A805-4CE7-A5EE-300FD0C5759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E9B8C2-5F36-39B5-89CD-A4179B59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139DCE-BCA8-9B63-8B48-05B1BE8A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9AAA-5DB5-4C5E-894C-2399923A4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4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BF4E24-450F-833A-1493-440D80A3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5CB9E3-086C-287A-58CD-F6ABC3B3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CB2155-31DC-E6BC-DF00-871BFBCBA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DB79B0-F0E1-02EE-3D56-7C5937CF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D99-A805-4CE7-A5EE-300FD0C5759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671E4A-8B24-8F04-F8CF-65AC574D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C1D182-FABD-CAFF-FB10-AFE7953E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9AAA-5DB5-4C5E-894C-2399923A4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6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9981D-CED3-5AB2-A4F5-473D0157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48CE8C-46B4-C4BB-0598-6ACEDBAF6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EFBB9FD-7CE0-3AD2-283C-7FA2C133A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9558D64-A8C6-2B31-2046-330307CC1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2F77A3-5E35-C00B-703C-58CB196A2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667D6DA-AEEE-A3DB-2C95-DB781DE5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D99-A805-4CE7-A5EE-300FD0C5759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7112412-2BBA-19DA-9002-5173CDC9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F46CA8F-EA72-90C0-C149-EFBDA49C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9AAA-5DB5-4C5E-894C-2399923A4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5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A6D6D9-8241-D6AD-A4DF-22218862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7674100-C933-0311-29ED-328C4D23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D99-A805-4CE7-A5EE-300FD0C5759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101673-6AEE-2F86-3F0F-2A6A29A5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63D4FA-72F8-95CA-03E6-77A48CE9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9AAA-5DB5-4C5E-894C-2399923A4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6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A6FC0F7-75FD-CC71-1A0D-F5F0F31A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D99-A805-4CE7-A5EE-300FD0C5759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3AAE071-799D-5A03-DC0D-C4F952FE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AB14BD-6A29-6CE0-EBFA-4D45FD9E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9AAA-5DB5-4C5E-894C-2399923A4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3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14A3D1-780A-4973-2562-A7461E1F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FA113B-1120-356B-9040-95C5D5B73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F62B16-8F1C-1506-C0FC-93D18DF25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C84C37-DDA1-ACC6-5785-E14ACA18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D99-A805-4CE7-A5EE-300FD0C5759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4B17FC-665C-9E8A-281B-2FC71E9D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49897A-D8D2-79EE-EF20-395B6377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9AAA-5DB5-4C5E-894C-2399923A4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0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523441-0A38-E2BB-7A20-4A249CB4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1843638-690E-29DF-DC08-123020E73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309090-76A3-2486-1AD7-D1BD060F3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E804DF-E2AA-5E1A-7B04-F5ACAC89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D99-A805-4CE7-A5EE-300FD0C5759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08EC773-D532-40D7-A3DA-BE8448ED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351D0C-E84B-7769-5558-2764A2A6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9AAA-5DB5-4C5E-894C-2399923A4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7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A25C3C0-D054-90B1-4916-DC5B9221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0767E7-FEC5-F119-B32F-97CA7EE23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BD5CD3-5F6A-0A2B-5E94-1F78E461F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C2CD99-A805-4CE7-A5EE-300FD0C5759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E8D285-93B0-922A-FF91-BDFC16D37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EEFC89-96D4-93FD-712B-33E9393BC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F79AAA-5DB5-4C5E-894C-2399923A4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E78BF0-8B1D-317F-EA87-A8D3D07AB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Introduction to programming for </a:t>
            </a:r>
            <a:r>
              <a:rPr lang="it-IT" dirty="0" err="1"/>
              <a:t>humanists</a:t>
            </a:r>
            <a:r>
              <a:rPr lang="it-IT" dirty="0"/>
              <a:t> – the final </a:t>
            </a:r>
            <a:r>
              <a:rPr lang="it-IT" dirty="0" err="1"/>
              <a:t>exam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8A61FB6-1821-3E0A-8E04-03AE65829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Dr. Bruno </a:t>
            </a:r>
            <a:r>
              <a:rPr lang="it-IT" dirty="0">
                <a:latin typeface="Abadi" panose="020F0502020204030204" pitchFamily="34" charset="0"/>
              </a:rPr>
              <a:t>S</a:t>
            </a:r>
            <a:r>
              <a:rPr lang="it-IT" dirty="0"/>
              <a:t>artini (he/</a:t>
            </a:r>
            <a:r>
              <a:rPr lang="it-IT" dirty="0" err="1"/>
              <a:t>him</a:t>
            </a:r>
            <a:r>
              <a:rPr lang="it-IT" dirty="0"/>
              <a:t>)</a:t>
            </a:r>
          </a:p>
          <a:p>
            <a:r>
              <a:rPr lang="it-IT" dirty="0"/>
              <a:t>b.sartini@lmu.de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3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2639BA-2A69-930D-2E2F-7E17CC1C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: </a:t>
            </a:r>
            <a:r>
              <a:rPr lang="it-IT" dirty="0" err="1"/>
              <a:t>materials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D68275-9229-8133-C163-015D6AA0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From week 1 to week 8</a:t>
            </a:r>
          </a:p>
          <a:p>
            <a:r>
              <a:rPr lang="it-IT" b="1" dirty="0"/>
              <a:t>**No </a:t>
            </a:r>
            <a:r>
              <a:rPr lang="it-IT" b="1" dirty="0" err="1"/>
              <a:t>pandas</a:t>
            </a:r>
            <a:r>
              <a:rPr lang="it-IT" b="1" dirty="0"/>
              <a:t>** </a:t>
            </a:r>
            <a:endParaRPr lang="it-IT" dirty="0"/>
          </a:p>
          <a:p>
            <a:r>
              <a:rPr lang="it-IT" b="1" dirty="0"/>
              <a:t>Yes FILES </a:t>
            </a:r>
            <a:r>
              <a:rPr lang="it-IT" b="1" dirty="0" err="1"/>
              <a:t>handling</a:t>
            </a:r>
            <a:r>
              <a:rPr lang="it-IT" b="1" dirty="0"/>
              <a:t> (csv, </a:t>
            </a:r>
            <a:r>
              <a:rPr lang="it-IT" b="1" dirty="0" err="1"/>
              <a:t>json</a:t>
            </a:r>
            <a:r>
              <a:rPr lang="it-IT" b="1" dirty="0"/>
              <a:t>, </a:t>
            </a:r>
            <a:r>
              <a:rPr lang="it-IT" b="1" dirty="0" err="1"/>
              <a:t>txt</a:t>
            </a:r>
            <a:r>
              <a:rPr lang="it-IT" b="1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665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567B45-FF29-362D-CB9A-44798053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: structure (1)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AAD5F1-EEF9-D0DD-8ED7-1BFA32C2D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4000" dirty="0"/>
              <a:t>2 </a:t>
            </a:r>
            <a:r>
              <a:rPr lang="it-IT" sz="4000" dirty="0" err="1"/>
              <a:t>algorithm</a:t>
            </a:r>
            <a:r>
              <a:rPr lang="it-IT" sz="4000" dirty="0"/>
              <a:t> </a:t>
            </a:r>
            <a:r>
              <a:rPr lang="it-IT" sz="4000" dirty="0" err="1"/>
              <a:t>corrections</a:t>
            </a:r>
            <a:r>
              <a:rPr lang="it-IT" sz="4000" dirty="0"/>
              <a:t>/debugging (25 points)</a:t>
            </a:r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two </a:t>
            </a:r>
            <a:r>
              <a:rPr lang="it-IT" dirty="0" err="1"/>
              <a:t>screenshots</a:t>
            </a:r>
            <a:r>
              <a:rPr lang="it-IT" dirty="0"/>
              <a:t> of two </a:t>
            </a:r>
            <a:r>
              <a:rPr lang="it-IT" dirty="0" err="1"/>
              <a:t>algorithms</a:t>
            </a:r>
            <a:r>
              <a:rPr lang="it-IT" dirty="0"/>
              <a:t> (either </a:t>
            </a:r>
            <a:r>
              <a:rPr lang="it-IT" dirty="0" err="1"/>
              <a:t>functions</a:t>
            </a:r>
            <a:r>
              <a:rPr lang="it-IT" dirty="0"/>
              <a:t> or </a:t>
            </a:r>
            <a:r>
              <a:rPr lang="it-IT" dirty="0" err="1"/>
              <a:t>simply</a:t>
            </a:r>
            <a:r>
              <a:rPr lang="it-IT" dirty="0"/>
              <a:t> lines of code) where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went</a:t>
            </a:r>
            <a:r>
              <a:rPr lang="it-IT" dirty="0"/>
              <a:t> </a:t>
            </a:r>
            <a:r>
              <a:rPr lang="it-IT" dirty="0" err="1"/>
              <a:t>wrong</a:t>
            </a:r>
            <a:endParaRPr lang="it-IT" dirty="0"/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need to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and then </a:t>
            </a:r>
            <a:r>
              <a:rPr lang="it-IT" dirty="0" err="1"/>
              <a:t>write</a:t>
            </a:r>
            <a:r>
              <a:rPr lang="it-IT" dirty="0"/>
              <a:t> a </a:t>
            </a:r>
            <a:r>
              <a:rPr lang="it-IT" dirty="0" err="1"/>
              <a:t>very</a:t>
            </a:r>
            <a:r>
              <a:rPr lang="it-IT" dirty="0"/>
              <a:t> brief </a:t>
            </a:r>
            <a:r>
              <a:rPr lang="it-IT" dirty="0" err="1"/>
              <a:t>explanation</a:t>
            </a:r>
            <a:r>
              <a:rPr lang="it-IT" dirty="0"/>
              <a:t> of the </a:t>
            </a:r>
            <a:r>
              <a:rPr lang="it-IT" dirty="0" err="1"/>
              <a:t>error</a:t>
            </a:r>
            <a:r>
              <a:rPr lang="it-IT" dirty="0"/>
              <a:t> and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corrected</a:t>
            </a:r>
            <a:r>
              <a:rPr lang="it-IT" dirty="0"/>
              <a:t> </a:t>
            </a:r>
            <a:r>
              <a:rPr lang="it-IT" dirty="0" err="1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8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51056-7096-1ED1-1468-D3C5A8641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0524CB-5882-B4A2-2C1D-30CE62C2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: structure (2)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0FD89D-4406-56D5-50E9-AEFDCE4C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4000" dirty="0"/>
              <a:t>2 </a:t>
            </a:r>
            <a:r>
              <a:rPr lang="it-IT" sz="4000" dirty="0" err="1"/>
              <a:t>functions</a:t>
            </a:r>
            <a:r>
              <a:rPr lang="it-IT" sz="4000" dirty="0"/>
              <a:t> </a:t>
            </a:r>
            <a:r>
              <a:rPr lang="it-IT" sz="4000" dirty="0" err="1"/>
              <a:t>documentations</a:t>
            </a:r>
            <a:r>
              <a:rPr lang="it-IT" sz="4000" dirty="0"/>
              <a:t> (25 points)</a:t>
            </a:r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two </a:t>
            </a:r>
            <a:r>
              <a:rPr lang="it-IT" dirty="0" err="1"/>
              <a:t>functions</a:t>
            </a:r>
            <a:r>
              <a:rPr lang="it-IT" dirty="0"/>
              <a:t>, with </a:t>
            </a:r>
            <a:r>
              <a:rPr lang="it-IT" dirty="0" err="1"/>
              <a:t>empty</a:t>
            </a:r>
            <a:r>
              <a:rPr lang="it-IT" dirty="0"/>
              <a:t> </a:t>
            </a:r>
            <a:r>
              <a:rPr lang="it-IT" dirty="0" err="1"/>
              <a:t>comments</a:t>
            </a:r>
            <a:r>
              <a:rPr lang="it-IT" dirty="0"/>
              <a:t> (#)</a:t>
            </a:r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need to explain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in </a:t>
            </a:r>
            <a:r>
              <a:rPr lang="it-IT" dirty="0" err="1"/>
              <a:t>every</a:t>
            </a:r>
            <a:r>
              <a:rPr lang="it-IT" dirty="0"/>
              <a:t> line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commented</a:t>
            </a:r>
            <a:endParaRPr lang="it-IT" dirty="0"/>
          </a:p>
          <a:p>
            <a:r>
              <a:rPr lang="it-IT" dirty="0"/>
              <a:t>Then,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need to </a:t>
            </a:r>
            <a:r>
              <a:rPr lang="it-IT" dirty="0" err="1"/>
              <a:t>write</a:t>
            </a:r>
            <a:r>
              <a:rPr lang="it-IT" dirty="0"/>
              <a:t> a brief documentation where </a:t>
            </a:r>
            <a:r>
              <a:rPr lang="it-IT" dirty="0" err="1"/>
              <a:t>you</a:t>
            </a:r>
            <a:r>
              <a:rPr lang="it-IT" dirty="0"/>
              <a:t> explain </a:t>
            </a:r>
            <a:r>
              <a:rPr lang="it-IT" dirty="0" err="1"/>
              <a:t>what</a:t>
            </a:r>
            <a:r>
              <a:rPr lang="it-IT" dirty="0"/>
              <a:t> the input and output are,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any default </a:t>
            </a:r>
            <a:r>
              <a:rPr lang="it-IT" dirty="0" err="1"/>
              <a:t>arguments</a:t>
            </a:r>
            <a:r>
              <a:rPr lang="it-IT" dirty="0"/>
              <a:t>, and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need to </a:t>
            </a:r>
            <a:r>
              <a:rPr lang="it-IT" dirty="0" err="1"/>
              <a:t>write</a:t>
            </a:r>
            <a:r>
              <a:rPr lang="it-IT" dirty="0"/>
              <a:t> down one example of the </a:t>
            </a:r>
            <a:r>
              <a:rPr lang="it-IT" dirty="0" err="1"/>
              <a:t>function</a:t>
            </a:r>
            <a:r>
              <a:rPr lang="it-IT" dirty="0"/>
              <a:t> use and the expected </a:t>
            </a:r>
            <a:r>
              <a:rPr lang="it-IT" dirty="0" err="1"/>
              <a:t>result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890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CA84E-244D-0540-7C24-334F9415C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ED73DB-B68C-9BB2-C412-4CE595F1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: structure (3)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6FE43D-7A86-753C-6D1C-B61BFC48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4000" dirty="0"/>
              <a:t>2 </a:t>
            </a:r>
            <a:r>
              <a:rPr lang="it-IT" sz="4000" dirty="0" err="1"/>
              <a:t>functions</a:t>
            </a:r>
            <a:r>
              <a:rPr lang="it-IT" sz="4000" dirty="0"/>
              <a:t> </a:t>
            </a:r>
            <a:r>
              <a:rPr lang="it-IT" sz="4000" dirty="0" err="1"/>
              <a:t>understandings</a:t>
            </a:r>
            <a:r>
              <a:rPr lang="it-IT" sz="4000" dirty="0"/>
              <a:t> (25 points)</a:t>
            </a:r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two </a:t>
            </a:r>
            <a:r>
              <a:rPr lang="it-IT" dirty="0" err="1"/>
              <a:t>functions</a:t>
            </a:r>
            <a:r>
              <a:rPr lang="it-IT" dirty="0"/>
              <a:t> and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provided</a:t>
            </a:r>
            <a:r>
              <a:rPr lang="it-IT" dirty="0"/>
              <a:t> with the </a:t>
            </a:r>
            <a:r>
              <a:rPr lang="it-IT" dirty="0" err="1"/>
              <a:t>calling</a:t>
            </a:r>
            <a:r>
              <a:rPr lang="it-IT" dirty="0"/>
              <a:t> of those </a:t>
            </a:r>
            <a:r>
              <a:rPr lang="it-IT" dirty="0" err="1"/>
              <a:t>functions</a:t>
            </a:r>
            <a:r>
              <a:rPr lang="it-IT" dirty="0"/>
              <a:t> with some </a:t>
            </a:r>
            <a:r>
              <a:rPr lang="it-IT" dirty="0" err="1"/>
              <a:t>parameters</a:t>
            </a:r>
            <a:r>
              <a:rPr lang="it-IT" dirty="0"/>
              <a:t>.</a:t>
            </a:r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need to </a:t>
            </a:r>
            <a:r>
              <a:rPr lang="it-IT" dirty="0" err="1"/>
              <a:t>write</a:t>
            </a:r>
            <a:r>
              <a:rPr lang="it-IT" dirty="0"/>
              <a:t> down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of the </a:t>
            </a:r>
            <a:r>
              <a:rPr lang="it-IT" dirty="0" err="1"/>
              <a:t>functions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those </a:t>
            </a:r>
            <a:r>
              <a:rPr lang="it-IT" dirty="0" err="1"/>
              <a:t>parameters</a:t>
            </a:r>
            <a:r>
              <a:rPr lang="it-IT" dirty="0"/>
              <a:t>.</a:t>
            </a:r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given</a:t>
            </a:r>
            <a:r>
              <a:rPr lang="it-IT" dirty="0"/>
              <a:t> more </a:t>
            </a:r>
            <a:r>
              <a:rPr lang="it-IT" dirty="0" err="1"/>
              <a:t>space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want to explain or take notes of things </a:t>
            </a:r>
            <a:r>
              <a:rPr lang="it-IT" dirty="0" err="1"/>
              <a:t>while</a:t>
            </a:r>
            <a:r>
              <a:rPr lang="it-IT" dirty="0"/>
              <a:t> computing the results.</a:t>
            </a:r>
          </a:p>
        </p:txBody>
      </p:sp>
    </p:spTree>
    <p:extLst>
      <p:ext uri="{BB962C8B-B14F-4D97-AF65-F5344CB8AC3E}">
        <p14:creationId xmlns:p14="http://schemas.microsoft.com/office/powerpoint/2010/main" val="150659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03007-D3D7-DC64-E6A9-215670058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0C028-BA05-31EF-B29B-F46C93A9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: structure (4)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A4E335-7EB6-5DDF-9AFF-FEBA3015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4000" dirty="0"/>
              <a:t>2 </a:t>
            </a:r>
            <a:r>
              <a:rPr lang="it-IT" sz="4000" dirty="0" err="1"/>
              <a:t>functions</a:t>
            </a:r>
            <a:r>
              <a:rPr lang="it-IT" sz="4000" dirty="0"/>
              <a:t> </a:t>
            </a:r>
            <a:r>
              <a:rPr lang="it-IT" sz="4000" dirty="0" err="1"/>
              <a:t>developments</a:t>
            </a:r>
            <a:r>
              <a:rPr lang="it-IT" sz="4000" dirty="0"/>
              <a:t> (25 points)</a:t>
            </a:r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two sets of </a:t>
            </a:r>
            <a:r>
              <a:rPr lang="it-IT" dirty="0" err="1"/>
              <a:t>instructions</a:t>
            </a:r>
            <a:r>
              <a:rPr lang="it-IT" dirty="0"/>
              <a:t> to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, </a:t>
            </a:r>
            <a:r>
              <a:rPr lang="it-IT" dirty="0" err="1"/>
              <a:t>including</a:t>
            </a:r>
            <a:r>
              <a:rPr lang="it-IT" dirty="0"/>
              <a:t> their input </a:t>
            </a:r>
            <a:r>
              <a:rPr lang="it-IT" dirty="0" err="1"/>
              <a:t>datatypes</a:t>
            </a:r>
            <a:r>
              <a:rPr lang="it-IT" dirty="0"/>
              <a:t> and their expected outputs </a:t>
            </a:r>
            <a:r>
              <a:rPr lang="it-IT" dirty="0" err="1"/>
              <a:t>datatypes</a:t>
            </a:r>
            <a:r>
              <a:rPr lang="it-IT" dirty="0"/>
              <a:t>. You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be </a:t>
            </a:r>
            <a:r>
              <a:rPr lang="it-IT" dirty="0" err="1"/>
              <a:t>provided</a:t>
            </a:r>
            <a:r>
              <a:rPr lang="it-IT" dirty="0"/>
              <a:t> with </a:t>
            </a:r>
            <a:r>
              <a:rPr lang="it-IT" dirty="0" err="1"/>
              <a:t>examples</a:t>
            </a:r>
            <a:r>
              <a:rPr lang="it-IT" dirty="0"/>
              <a:t> of the outputs </a:t>
            </a:r>
            <a:r>
              <a:rPr lang="it-IT" dirty="0" err="1"/>
              <a:t>given</a:t>
            </a:r>
            <a:r>
              <a:rPr lang="it-IT" dirty="0"/>
              <a:t> specific inputs.</a:t>
            </a:r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need to </a:t>
            </a:r>
            <a:r>
              <a:rPr lang="it-IT" dirty="0" err="1"/>
              <a:t>develop</a:t>
            </a:r>
            <a:r>
              <a:rPr lang="it-IT" dirty="0"/>
              <a:t> the </a:t>
            </a:r>
            <a:r>
              <a:rPr lang="it-IT" dirty="0" err="1"/>
              <a:t>functions</a:t>
            </a:r>
            <a:r>
              <a:rPr lang="it-IT" dirty="0"/>
              <a:t> with the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syntax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180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7C3A9-C692-591B-BE67-F5066AE1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: time and </a:t>
            </a:r>
            <a:r>
              <a:rPr lang="it-IT" dirty="0" err="1"/>
              <a:t>materials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8E6553-C8AC-8CE2-6262-296B54368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The </a:t>
            </a:r>
            <a:r>
              <a:rPr lang="it-IT" dirty="0" err="1"/>
              <a:t>exam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start on </a:t>
            </a:r>
            <a:r>
              <a:rPr lang="it-IT" dirty="0">
                <a:highlight>
                  <a:srgbClr val="FFFF00"/>
                </a:highlight>
              </a:rPr>
              <a:t>&gt;</a:t>
            </a:r>
            <a:r>
              <a:rPr lang="it-IT" dirty="0" err="1">
                <a:highlight>
                  <a:srgbClr val="FFFF00"/>
                </a:highlight>
              </a:rPr>
              <a:t>Feb</a:t>
            </a:r>
            <a:r>
              <a:rPr lang="it-IT" dirty="0">
                <a:highlight>
                  <a:srgbClr val="FFFF00"/>
                </a:highlight>
              </a:rPr>
              <a:t> 13 </a:t>
            </a:r>
            <a:r>
              <a:rPr lang="it-IT" dirty="0" err="1">
                <a:highlight>
                  <a:srgbClr val="FFFF00"/>
                </a:highlight>
              </a:rPr>
              <a:t>th</a:t>
            </a:r>
            <a:r>
              <a:rPr lang="it-IT" dirty="0">
                <a:highlight>
                  <a:srgbClr val="FFFF00"/>
                </a:highlight>
              </a:rPr>
              <a:t>&lt;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>
                <a:highlight>
                  <a:srgbClr val="FFFF00"/>
                </a:highlight>
              </a:rPr>
              <a:t>&gt; 14:30 &lt;</a:t>
            </a:r>
          </a:p>
          <a:p>
            <a:r>
              <a:rPr lang="it-IT" dirty="0" err="1">
                <a:highlight>
                  <a:srgbClr val="FFFF00"/>
                </a:highlight>
              </a:rPr>
              <a:t>Please</a:t>
            </a:r>
            <a:r>
              <a:rPr lang="it-IT" dirty="0">
                <a:highlight>
                  <a:srgbClr val="FFFF00"/>
                </a:highlight>
              </a:rPr>
              <a:t> come </a:t>
            </a:r>
            <a:r>
              <a:rPr lang="it-IT" dirty="0" err="1">
                <a:highlight>
                  <a:srgbClr val="FFFF00"/>
                </a:highlight>
              </a:rPr>
              <a:t>at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least</a:t>
            </a:r>
            <a:r>
              <a:rPr lang="it-IT" dirty="0">
                <a:highlight>
                  <a:srgbClr val="FFFF00"/>
                </a:highlight>
              </a:rPr>
              <a:t> 15 minutes before</a:t>
            </a:r>
          </a:p>
          <a:p>
            <a:r>
              <a:rPr lang="it-IT" dirty="0"/>
              <a:t>The </a:t>
            </a:r>
            <a:r>
              <a:rPr lang="it-IT" dirty="0" err="1"/>
              <a:t>exam</a:t>
            </a:r>
            <a:r>
              <a:rPr lang="it-IT" dirty="0"/>
              <a:t> can be done in 90 minutes. If needed I can give </a:t>
            </a:r>
            <a:r>
              <a:rPr lang="it-IT" dirty="0" err="1"/>
              <a:t>you</a:t>
            </a:r>
            <a:r>
              <a:rPr lang="it-IT" dirty="0"/>
              <a:t> max 120 minutes. So, </a:t>
            </a:r>
            <a:r>
              <a:rPr lang="it-IT" dirty="0" err="1"/>
              <a:t>you</a:t>
            </a:r>
            <a:r>
              <a:rPr lang="it-IT" dirty="0"/>
              <a:t> must finish by 16:30.</a:t>
            </a:r>
          </a:p>
          <a:p>
            <a:r>
              <a:rPr lang="en-US" dirty="0"/>
              <a:t>You will be provided with pens and paper.</a:t>
            </a:r>
          </a:p>
          <a:p>
            <a:r>
              <a:rPr lang="en-US" dirty="0"/>
              <a:t>No computers, electronic devices are permitted to use for the exam.</a:t>
            </a:r>
          </a:p>
          <a:p>
            <a:r>
              <a:rPr lang="en-US" dirty="0"/>
              <a:t>If you have questions, you can ask me.</a:t>
            </a:r>
          </a:p>
          <a:p>
            <a:r>
              <a:rPr lang="en-US" dirty="0"/>
              <a:t>No talking is allowed between students.</a:t>
            </a:r>
          </a:p>
          <a:p>
            <a:r>
              <a:rPr lang="en-US" dirty="0"/>
              <a:t>Arriving late, finishing late, and not following any other rule might result in a fail.</a:t>
            </a:r>
            <a:endParaRPr lang="en-US" dirty="0">
              <a:highlight>
                <a:srgbClr val="FF00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9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8664F-E1ED-DA40-8AE0-36131A2B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: scores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42E6EA-C415-E137-E1D5-F2FEF53EF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5347" cy="4351338"/>
          </a:xfrm>
        </p:spPr>
        <p:txBody>
          <a:bodyPr>
            <a:normAutofit fontScale="62500" lnSpcReduction="20000"/>
          </a:bodyPr>
          <a:lstStyle/>
          <a:p>
            <a:r>
              <a:rPr lang="it-IT" dirty="0"/>
              <a:t>You can </a:t>
            </a:r>
            <a:r>
              <a:rPr lang="it-IT" dirty="0" err="1"/>
              <a:t>get</a:t>
            </a:r>
            <a:r>
              <a:rPr lang="it-IT" dirty="0"/>
              <a:t> up to 100 points. To pass the </a:t>
            </a:r>
            <a:r>
              <a:rPr lang="it-IT" dirty="0" err="1"/>
              <a:t>exam</a:t>
            </a:r>
            <a:r>
              <a:rPr lang="it-IT" dirty="0"/>
              <a:t>, </a:t>
            </a:r>
            <a:r>
              <a:rPr lang="it-IT" dirty="0" err="1"/>
              <a:t>you</a:t>
            </a:r>
            <a:r>
              <a:rPr lang="it-IT" dirty="0"/>
              <a:t> need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60. The </a:t>
            </a:r>
            <a:r>
              <a:rPr lang="it-IT" dirty="0" err="1"/>
              <a:t>rest</a:t>
            </a:r>
            <a:r>
              <a:rPr lang="it-IT" dirty="0"/>
              <a:t> of the </a:t>
            </a:r>
            <a:r>
              <a:rPr lang="it-IT" dirty="0" err="1"/>
              <a:t>grades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follows:</a:t>
            </a:r>
          </a:p>
          <a:p>
            <a:r>
              <a:rPr lang="it-IT" dirty="0"/>
              <a:t>100 -&gt; 1</a:t>
            </a:r>
          </a:p>
          <a:p>
            <a:r>
              <a:rPr lang="it-IT" dirty="0"/>
              <a:t>95-99 -&gt; 1.3</a:t>
            </a:r>
          </a:p>
          <a:p>
            <a:r>
              <a:rPr lang="it-IT" dirty="0"/>
              <a:t>90-94 -&gt; 1.7</a:t>
            </a:r>
          </a:p>
          <a:p>
            <a:r>
              <a:rPr lang="it-IT" dirty="0"/>
              <a:t>85-89 -&gt; 2</a:t>
            </a:r>
          </a:p>
          <a:p>
            <a:r>
              <a:rPr lang="it-IT" dirty="0"/>
              <a:t>80-84 -&gt; 2.3</a:t>
            </a:r>
          </a:p>
          <a:p>
            <a:r>
              <a:rPr lang="it-IT" dirty="0"/>
              <a:t>75-79 -&gt; 2.7</a:t>
            </a:r>
          </a:p>
          <a:p>
            <a:r>
              <a:rPr lang="en-US" dirty="0"/>
              <a:t>70-74 -&gt; 3</a:t>
            </a:r>
          </a:p>
          <a:p>
            <a:r>
              <a:rPr lang="en-US" dirty="0"/>
              <a:t>65-69 -&gt; 3.3</a:t>
            </a:r>
          </a:p>
          <a:p>
            <a:r>
              <a:rPr lang="en-US" dirty="0"/>
              <a:t>61-64 -&gt; 3.7</a:t>
            </a:r>
          </a:p>
          <a:p>
            <a:r>
              <a:rPr lang="en-US" dirty="0"/>
              <a:t>60 -&gt; 4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B1B9722-6BB2-CBA5-0FC2-86BB4A1F3A59}"/>
              </a:ext>
            </a:extLst>
          </p:cNvPr>
          <p:cNvSpPr txBox="1">
            <a:spLocks/>
          </p:cNvSpPr>
          <p:nvPr/>
        </p:nvSpPr>
        <p:spPr>
          <a:xfrm>
            <a:off x="5050134" y="1825625"/>
            <a:ext cx="3671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highlight>
                  <a:srgbClr val="FFFF00"/>
                </a:highlight>
              </a:rPr>
              <a:t>Should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your</a:t>
            </a:r>
            <a:r>
              <a:rPr lang="it-IT" dirty="0">
                <a:highlight>
                  <a:srgbClr val="FFFF00"/>
                </a:highlight>
              </a:rPr>
              <a:t> final score be 60 or </a:t>
            </a:r>
            <a:r>
              <a:rPr lang="it-IT" dirty="0" err="1">
                <a:highlight>
                  <a:srgbClr val="FFFF00"/>
                </a:highlight>
              </a:rPr>
              <a:t>above</a:t>
            </a:r>
            <a:r>
              <a:rPr lang="it-IT" dirty="0">
                <a:highlight>
                  <a:srgbClr val="FFFF00"/>
                </a:highlight>
              </a:rPr>
              <a:t>, </a:t>
            </a:r>
            <a:r>
              <a:rPr lang="it-IT" dirty="0" err="1">
                <a:highlight>
                  <a:srgbClr val="FFFF00"/>
                </a:highlight>
              </a:rPr>
              <a:t>your</a:t>
            </a:r>
            <a:r>
              <a:rPr lang="it-IT" dirty="0">
                <a:highlight>
                  <a:srgbClr val="FFFF00"/>
                </a:highlight>
              </a:rPr>
              <a:t> bonus points </a:t>
            </a:r>
            <a:r>
              <a:rPr lang="it-IT" dirty="0" err="1">
                <a:highlight>
                  <a:srgbClr val="FFFF00"/>
                </a:highlight>
              </a:rPr>
              <a:t>will</a:t>
            </a:r>
            <a:r>
              <a:rPr lang="it-IT" dirty="0">
                <a:highlight>
                  <a:srgbClr val="FFFF00"/>
                </a:highlight>
              </a:rPr>
              <a:t> be added to the </a:t>
            </a:r>
            <a:r>
              <a:rPr lang="it-IT" dirty="0" err="1">
                <a:highlight>
                  <a:srgbClr val="FFFF00"/>
                </a:highlight>
              </a:rPr>
              <a:t>mark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representing</a:t>
            </a:r>
            <a:r>
              <a:rPr lang="it-IT" dirty="0">
                <a:highlight>
                  <a:srgbClr val="FFFF00"/>
                </a:highlight>
              </a:rPr>
              <a:t> the score.</a:t>
            </a:r>
          </a:p>
          <a:p>
            <a:endParaRPr lang="it-IT" dirty="0"/>
          </a:p>
          <a:p>
            <a:r>
              <a:rPr lang="it-IT" dirty="0"/>
              <a:t>Example: </a:t>
            </a:r>
            <a:r>
              <a:rPr lang="it-IT" dirty="0" err="1"/>
              <a:t>someone</a:t>
            </a:r>
            <a:r>
              <a:rPr lang="it-IT" dirty="0"/>
              <a:t> </a:t>
            </a:r>
            <a:r>
              <a:rPr lang="it-IT" dirty="0" err="1"/>
              <a:t>gets</a:t>
            </a:r>
            <a:r>
              <a:rPr lang="it-IT" dirty="0"/>
              <a:t> 72,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2.7, and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0.8 bonus points, the final </a:t>
            </a:r>
            <a:r>
              <a:rPr lang="it-IT" dirty="0" err="1"/>
              <a:t>mark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2.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17D0F2D-B82A-FEBE-5F12-4647FD87DCB2}"/>
              </a:ext>
            </a:extLst>
          </p:cNvPr>
          <p:cNvSpPr txBox="1"/>
          <p:nvPr/>
        </p:nvSpPr>
        <p:spPr>
          <a:xfrm>
            <a:off x="9133952" y="1825625"/>
            <a:ext cx="2853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If </a:t>
            </a:r>
            <a:r>
              <a:rPr lang="it-IT" dirty="0" err="1">
                <a:highlight>
                  <a:srgbClr val="FFFF00"/>
                </a:highlight>
              </a:rPr>
              <a:t>your</a:t>
            </a:r>
            <a:r>
              <a:rPr lang="it-IT" dirty="0">
                <a:highlight>
                  <a:srgbClr val="FFFF00"/>
                </a:highlight>
              </a:rPr>
              <a:t> final score </a:t>
            </a:r>
            <a:r>
              <a:rPr lang="it-IT" dirty="0" err="1">
                <a:highlight>
                  <a:srgbClr val="FFFF00"/>
                </a:highlight>
              </a:rPr>
              <a:t>is</a:t>
            </a:r>
            <a:r>
              <a:rPr lang="it-IT" dirty="0">
                <a:highlight>
                  <a:srgbClr val="FFFF00"/>
                </a:highlight>
              </a:rPr>
              <a:t> less than 60, </a:t>
            </a:r>
            <a:r>
              <a:rPr lang="it-IT" dirty="0" err="1">
                <a:highlight>
                  <a:srgbClr val="FFFF00"/>
                </a:highlight>
              </a:rPr>
              <a:t>it</a:t>
            </a:r>
            <a:r>
              <a:rPr lang="it-IT" dirty="0">
                <a:highlight>
                  <a:srgbClr val="FFFF00"/>
                </a:highlight>
              </a:rPr>
              <a:t> does </a:t>
            </a:r>
            <a:r>
              <a:rPr lang="it-IT" dirty="0" err="1">
                <a:highlight>
                  <a:srgbClr val="FFFF00"/>
                </a:highlight>
              </a:rPr>
              <a:t>not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matter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if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you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have</a:t>
            </a:r>
            <a:r>
              <a:rPr lang="it-IT" dirty="0">
                <a:highlight>
                  <a:srgbClr val="FFFF00"/>
                </a:highlight>
              </a:rPr>
              <a:t> bonus points, the </a:t>
            </a:r>
            <a:r>
              <a:rPr lang="it-IT" dirty="0" err="1">
                <a:highlight>
                  <a:srgbClr val="FFFF00"/>
                </a:highlight>
              </a:rPr>
              <a:t>exam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will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still</a:t>
            </a:r>
            <a:r>
              <a:rPr lang="it-IT" dirty="0">
                <a:highlight>
                  <a:srgbClr val="FFFF00"/>
                </a:highlight>
              </a:rPr>
              <a:t> be </a:t>
            </a:r>
            <a:r>
              <a:rPr lang="it-IT" dirty="0" err="1">
                <a:highlight>
                  <a:srgbClr val="FFFF00"/>
                </a:highlight>
              </a:rPr>
              <a:t>considered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as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failed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41265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571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Abadi</vt:lpstr>
      <vt:lpstr>Aptos</vt:lpstr>
      <vt:lpstr>Aptos Display</vt:lpstr>
      <vt:lpstr>Arial</vt:lpstr>
      <vt:lpstr>Tema di Office</vt:lpstr>
      <vt:lpstr>Introduction to programming for humanists – the final exam</vt:lpstr>
      <vt:lpstr>Written exam: materials</vt:lpstr>
      <vt:lpstr>Written exam: structure (1)</vt:lpstr>
      <vt:lpstr>Written exam: structure (2)</vt:lpstr>
      <vt:lpstr>Written exam: structure (3)</vt:lpstr>
      <vt:lpstr>Written exam: structure (4)</vt:lpstr>
      <vt:lpstr>Written exam: time and materials</vt:lpstr>
      <vt:lpstr>Written exam: scores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Sartini, Bruno</dc:creator>
  <cp:lastModifiedBy>Sartini, Bruno</cp:lastModifiedBy>
  <cp:revision>3</cp:revision>
  <dcterms:created xsi:type="dcterms:W3CDTF">2025-02-06T12:15:20Z</dcterms:created>
  <dcterms:modified xsi:type="dcterms:W3CDTF">2025-02-06T12:47:32Z</dcterms:modified>
</cp:coreProperties>
</file>