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9" r:id="rId26"/>
    <p:sldId id="287" r:id="rId27"/>
    <p:sldId id="283" r:id="rId28"/>
    <p:sldId id="284" r:id="rId29"/>
    <p:sldId id="285" r:id="rId30"/>
    <p:sldId id="280" r:id="rId31"/>
    <p:sldId id="288" r:id="rId32"/>
    <p:sldId id="286" r:id="rId33"/>
    <p:sldId id="281" r:id="rId34"/>
    <p:sldId id="282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0" autoAdjust="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f3f73faa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f3f73faa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f3f73faa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f3f73faa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f3f73faa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f3f73faa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f3f73faa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f3f73faa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f3f73faa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f3f73faa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f3f73faa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f3f73faa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f3f73faa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f3f73faa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f3f73faa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f3f73faa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f3f73faa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f3f73faa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f3f73faa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f3f73faa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3f73faa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f3f73faa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f3f73faa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f3f73faa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f3f73faa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f3f73faa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f3f73fa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f3f73fa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f3f73faa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f3f73faa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f3f73fa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f3f73fa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f3f73faa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f3f73faa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f3f73faa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f3f73faa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f3f73faa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f3f73faa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f3f73faa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f3f73faa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f3f73fa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f3f73fa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f3f73faa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f3f73faa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f3f73faa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f3f73faa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93919" y="4663217"/>
            <a:ext cx="527239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71C733F-EEEA-7FAB-DA09-0ACB584C4B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24098C-4053-7132-C5AE-8B667C1A8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Programming for Humanists - 1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Introduction to Programming for Humanists - 1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Bruno Sartini (he/him) - b.sartini@lmu.de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A4842E-0F08-6E97-A8DC-DF0F18E26D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programming?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is the process of </a:t>
            </a:r>
            <a:r>
              <a:rPr lang="it" b="1"/>
              <a:t>writing code</a:t>
            </a:r>
            <a:r>
              <a:rPr lang="it"/>
              <a:t> in a </a:t>
            </a:r>
            <a:r>
              <a:rPr lang="it" b="1"/>
              <a:t>programming language</a:t>
            </a:r>
            <a:r>
              <a:rPr lang="it"/>
              <a:t> to </a:t>
            </a:r>
            <a:r>
              <a:rPr lang="it" b="1"/>
              <a:t>carry out a task.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With adequate knowledge of programming, you can create </a:t>
            </a:r>
            <a:r>
              <a:rPr lang="it" b="1"/>
              <a:t>software applications, dynamic websites, other computational tools</a:t>
            </a:r>
            <a:r>
              <a:rPr lang="it"/>
              <a:t>.</a:t>
            </a:r>
            <a:endParaRPr b="1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2CDD4A-FE47-24EE-3135-20CAE538DA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76698D-EA2A-E79F-A920-6D3C22A98B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959026D-3033-B904-9C59-EEACA88170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961BFB-E79F-90AB-C43F-6D1009E82E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An intensive course of German for beginners consists of 72 hours.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0E9E76-7784-C582-E355-FC8A0D1F82D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BB172-A75C-B3F6-BD77-D26424210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 intensive course of German for beginners consists of 60 hours.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b="1" dirty="0"/>
              <a:t>To reach the level of A1</a:t>
            </a: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DF1E2F-A204-5561-F485-1A213F55EB3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8C1BA8-1201-8541-C60E-8FFC29211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 intensive course of German for beginners consists of 72 hours.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 dirty="0"/>
              <a:t>To reach the level of A1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Do you think you could learn a new language in 30-45 hours?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3D0D20-1378-EFF5-AD96-2846D06CF9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1BB0D0-F809-C9EB-7B48-7E3FD8E5BC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 intensive course of German for beginners consists of 72 hours.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 dirty="0"/>
              <a:t>To reach the level of A1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Do you think you could learn a new language in 30-45 hours?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dirty="0"/>
              <a:t>In this course, you will learn the basics to program in Python, but that alone won’t make you a “fluent” programmer.</a:t>
            </a: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F2FE59-DAB5-FABD-C890-5433F1B410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A9D29C-6AB4-A2D7-C90F-F50B80B44C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Ehm… So, what are we actually doing here?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Understand the basic principles of programming, including variables, data types, functions, and data structures  (...and how they can be used to solve problems in humanities research).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Learn the fundamentals of the Python programming language, including syntax, data structures, and object-oriented programming concepts (...and how to use them to write simple programs).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Develop the skills to design, implement, and test programs using Python.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Explore the various libraries and tools available in Python and learn how they can be used in (humanities) research.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Develop critical thinking skills and the ability to evaluate programming solutions for their appropriateness and effectiveness in solving humanities research problems.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E0B96A-3C94-2112-7D56-9DA25C24C3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8759CC-E31C-6FFB-57F9-F1233894C5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34E5DB-5E9D-5DF3-FC9D-7B4195032E1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5BD6BA-0A97-1015-B660-AE16273952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C90588-E668-E984-1AC1-BCF79C88E93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D05134-419A-667A-B517-0ACC5333AA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</a:t>
            </a:r>
            <a:r>
              <a:rPr lang="it" b="1"/>
              <a:t>blocks of code</a:t>
            </a:r>
            <a:r>
              <a:rPr lang="it"/>
              <a:t> you can reuse to perform even extremely complex tasks, </a:t>
            </a:r>
            <a:r>
              <a:rPr lang="it" b="1"/>
              <a:t>in a single line</a:t>
            </a:r>
            <a:r>
              <a:rPr lang="it"/>
              <a:t>, which spares you a lot of time)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BFCC52-E434-2050-38FA-ADA15A43BD3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9C7713-9FE7-7138-2CD6-670A18AFC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Who am I?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700" dirty="0"/>
              <a:t>A humanist (shocking!)</a:t>
            </a:r>
            <a:endParaRPr sz="17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05603B-20E9-D440-765D-329E2F6811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E30E56-0CB6-61DC-439B-0FE8A034E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blocks of code you can reuse to perform even extremely complex tasks, in a single line, which spares you a lot of time)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run. You can write the code and run it from the prompt or through an integrated development environment (more on that later…)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64037B-E8F2-D676-6701-E5045A276D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90895F-C909-6E5B-C254-A88CF18827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blocks of code you can reuse to perform even extremely complex tasks, in a single line, which spares you a lot of time)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run. You can write the code and run it from the prompt or through an integrated development environment (more on that later…)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It’s a high-level language.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F84627F-6F53-D898-37E1-FEA6145CA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20515D-E648-6C86-6008-9D9B7FBF3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High-level??? Wasn’t it supposed to be easy???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E60BDE-BB2F-F96D-9074-46C33B7C66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251CCB-2959-8A19-CC25-B4BC75EC8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 level??? Wasn’t it supposed to be easy???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code, and it is closer to human language (so it is easier)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string “hello” in python would be: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223012390218 12jssjkdnajdw 2iewie4284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3F3AB9-BB7F-54D0-C1C0-1272888947C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B6358F-0BEA-E393-9359-4F20DAEFF7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 level??? Wasn’t it supposed to be easy???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code, and it is closer to human language (so it is easier)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Joke.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It’s “hello”.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A48071-0F9F-1E28-FAC8-4FF1AB681E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4A4B80-8AF3-C6A2-103C-5041D68E0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E420-05E5-E84B-67C5-20A31A6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is an interpreted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E0B1D-7393-F493-C17A-46906A244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means you have to have an interpreter in your computer to run Python.</a:t>
            </a:r>
          </a:p>
          <a:p>
            <a:r>
              <a:rPr lang="en-US" dirty="0"/>
              <a:t>In this lab, Python is already installed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There are other languages, such as C++ that are *compiled*, which means that the code needs to be compiled and turned into an executable version (like </a:t>
            </a:r>
            <a:r>
              <a:rPr lang="en-US" b="1" dirty="0"/>
              <a:t>files.exe</a:t>
            </a:r>
            <a:r>
              <a:rPr lang="en-US" dirty="0"/>
              <a:t>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main difference is that you have compiled language to create very complex software architecture and combine everything into one executable file.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Interpreted languages are more task based (more specific) and it's easier to change the scripts and test them, that's why they are more used in research!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60AB3-E7E4-1C2D-185B-8ED3B8A4C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25</a:t>
            </a:fld>
            <a:endParaRPr lang="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9AF31-5E76-F824-7559-F2586901A6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121113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7B55B-727C-4CB6-5F04-B7510A90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Class structure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4EA8E8-D844-4D44-A04B-16ADC21EB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it-IT" dirty="0"/>
              <a:t>Introduction to the </a:t>
            </a:r>
            <a:r>
              <a:rPr lang="it-IT" dirty="0" err="1"/>
              <a:t>topic</a:t>
            </a:r>
            <a:r>
              <a:rPr lang="it-IT" dirty="0"/>
              <a:t> – </a:t>
            </a:r>
            <a:r>
              <a:rPr lang="it-IT" dirty="0" err="1"/>
              <a:t>Revision</a:t>
            </a:r>
            <a:r>
              <a:rPr lang="it-IT" dirty="0"/>
              <a:t> of the </a:t>
            </a:r>
            <a:r>
              <a:rPr lang="it-IT" dirty="0" err="1"/>
              <a:t>previous</a:t>
            </a:r>
            <a:r>
              <a:rPr lang="it-IT" dirty="0"/>
              <a:t> week</a:t>
            </a:r>
          </a:p>
          <a:p>
            <a:pPr>
              <a:buFont typeface="+mj-lt"/>
              <a:buAutoNum type="arabicPeriod"/>
            </a:pPr>
            <a:r>
              <a:rPr lang="it-IT" dirty="0"/>
              <a:t>Follow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explanation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interactive notebooks</a:t>
            </a:r>
          </a:p>
          <a:p>
            <a:pPr>
              <a:buFont typeface="+mj-lt"/>
              <a:buAutoNum type="arabicPeriod"/>
            </a:pPr>
            <a:r>
              <a:rPr lang="it-IT" dirty="0"/>
              <a:t>Do the </a:t>
            </a:r>
            <a:r>
              <a:rPr lang="it-IT" dirty="0" err="1"/>
              <a:t>exercises</a:t>
            </a:r>
            <a:r>
              <a:rPr lang="it-IT" dirty="0"/>
              <a:t> on </a:t>
            </a:r>
            <a:r>
              <a:rPr lang="it-IT" dirty="0" err="1"/>
              <a:t>your</a:t>
            </a:r>
            <a:r>
              <a:rPr lang="it-IT" dirty="0"/>
              <a:t> own, I </a:t>
            </a:r>
            <a:r>
              <a:rPr lang="it-IT" dirty="0" err="1"/>
              <a:t>will</a:t>
            </a:r>
            <a:r>
              <a:rPr lang="it-IT" dirty="0"/>
              <a:t> help </a:t>
            </a:r>
            <a:r>
              <a:rPr lang="it-IT" dirty="0" err="1"/>
              <a:t>if</a:t>
            </a:r>
            <a:r>
              <a:rPr lang="it-IT" dirty="0"/>
              <a:t> needed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B40E7F-6F6C-7582-A7B0-8A7CD5A520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E70156-4B84-6F6D-FD45-452C47362B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1294499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C0535-5CD8-2394-87D0-B30DB8D9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The </a:t>
            </a:r>
            <a:r>
              <a:rPr lang="it-IT" dirty="0" err="1"/>
              <a:t>exam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96EBB6-6E19-6D09-CA4D-5EE21A64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 with a </a:t>
            </a:r>
            <a:r>
              <a:rPr lang="it-IT" dirty="0" err="1"/>
              <a:t>series</a:t>
            </a:r>
            <a:r>
              <a:rPr lang="it-IT" dirty="0"/>
              <a:t> of </a:t>
            </a:r>
            <a:r>
              <a:rPr lang="it-IT" dirty="0" err="1"/>
              <a:t>exercises</a:t>
            </a:r>
            <a:r>
              <a:rPr lang="it-IT" dirty="0"/>
              <a:t>, some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b="1" dirty="0" err="1"/>
              <a:t>developing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some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b="1" dirty="0" err="1"/>
              <a:t>understanding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some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b="1" dirty="0" err="1"/>
              <a:t>correcting</a:t>
            </a:r>
            <a:r>
              <a:rPr lang="it-IT" b="1" dirty="0"/>
              <a:t>/debugging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and some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b="1" dirty="0" err="1"/>
              <a:t>documenting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191AF2-9B2F-70CE-9EFE-0E4C6613DD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E8DE1D-F2D5-6130-6A32-BE55CA20EC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200342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11CBE-9C1D-2FE7-4BA0-2E626358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Scores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3EBA0E-7C12-61A3-F5B1-68B2D658F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25 points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(</a:t>
            </a:r>
            <a:r>
              <a:rPr lang="it-IT" dirty="0" err="1"/>
              <a:t>development</a:t>
            </a:r>
            <a:r>
              <a:rPr lang="it-IT" dirty="0"/>
              <a:t>, </a:t>
            </a:r>
            <a:r>
              <a:rPr lang="it-IT" dirty="0" err="1"/>
              <a:t>understanding</a:t>
            </a:r>
            <a:r>
              <a:rPr lang="it-IT" dirty="0"/>
              <a:t>, </a:t>
            </a:r>
            <a:r>
              <a:rPr lang="it-IT" dirty="0" err="1"/>
              <a:t>correcting</a:t>
            </a:r>
            <a:r>
              <a:rPr lang="it-IT" dirty="0"/>
              <a:t>, </a:t>
            </a:r>
            <a:r>
              <a:rPr lang="it-IT" dirty="0" err="1"/>
              <a:t>documenting</a:t>
            </a:r>
            <a:r>
              <a:rPr lang="it-IT" dirty="0"/>
              <a:t>)</a:t>
            </a:r>
          </a:p>
          <a:p>
            <a:r>
              <a:rPr lang="it-IT" dirty="0"/>
              <a:t>Total score: 100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56848F-9398-AF62-B50B-45572624DC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94DBB6-B07C-6511-F8D5-4BC3FC5026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176538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099CD-BF54-20ED-3B37-FD574F8C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Final grade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F6E781-58B1-48FB-56E8-066B2BCEA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37D67-D508-E883-62E4-44BAF9FA0E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AABE037-24FC-704B-32BC-2456C9680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33704"/>
              </p:ext>
            </p:extLst>
          </p:nvPr>
        </p:nvGraphicFramePr>
        <p:xfrm>
          <a:off x="1402080" y="919693"/>
          <a:ext cx="6996619" cy="4125804"/>
        </p:xfrm>
        <a:graphic>
          <a:graphicData uri="http://schemas.openxmlformats.org/drawingml/2006/table">
            <a:tbl>
              <a:tblPr/>
              <a:tblGrid>
                <a:gridCol w="1894353">
                  <a:extLst>
                    <a:ext uri="{9D8B030D-6E8A-4147-A177-3AD203B41FA5}">
                      <a16:colId xmlns:a16="http://schemas.microsoft.com/office/drawing/2014/main" val="2467095815"/>
                    </a:ext>
                  </a:extLst>
                </a:gridCol>
                <a:gridCol w="2551133">
                  <a:extLst>
                    <a:ext uri="{9D8B030D-6E8A-4147-A177-3AD203B41FA5}">
                      <a16:colId xmlns:a16="http://schemas.microsoft.com/office/drawing/2014/main" val="1368005912"/>
                    </a:ext>
                  </a:extLst>
                </a:gridCol>
                <a:gridCol w="2551133">
                  <a:extLst>
                    <a:ext uri="{9D8B030D-6E8A-4147-A177-3AD203B41FA5}">
                      <a16:colId xmlns:a16="http://schemas.microsoft.com/office/drawing/2014/main" val="2714474290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Grade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T</a:t>
                      </a:r>
                      <a:r>
                        <a:rPr lang="en-US" sz="1400" b="1" dirty="0" err="1">
                          <a:effectLst/>
                        </a:rPr>
                        <a:t>otal</a:t>
                      </a:r>
                      <a:r>
                        <a:rPr lang="en-US" sz="1400" b="1" dirty="0">
                          <a:effectLst/>
                        </a:rPr>
                        <a:t> Score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P</a:t>
                      </a:r>
                      <a:r>
                        <a:rPr lang="en-US" sz="1400" b="1" dirty="0">
                          <a:effectLst/>
                        </a:rPr>
                        <a:t>ass/fail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89842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1.0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100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10615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1.3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96-99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321240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1.7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91-95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1445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86-90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6888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81-85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55636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76-80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23208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71-75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7250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6-70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5545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61-65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638866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4.3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4.7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60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55-59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50-54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&lt;50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p</a:t>
                      </a:r>
                      <a:r>
                        <a:rPr lang="en-US" sz="1400" dirty="0">
                          <a:effectLst/>
                        </a:rPr>
                        <a:t>ass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10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Who am I?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A humanist (shocking!) turned into a digital humanist (perhaps even more shocking!!)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BFD008-06CF-FBD0-AA04-5070DF12DF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E81077-C437-7940-D65B-C362A996A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AB6B3-411E-0C1F-9A2B-BC7EA039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Important tools and programming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should</a:t>
            </a:r>
            <a:r>
              <a:rPr lang="it-IT" dirty="0"/>
              <a:t>) be </a:t>
            </a:r>
            <a:r>
              <a:rPr lang="it-IT" dirty="0" err="1"/>
              <a:t>installed</a:t>
            </a:r>
            <a:r>
              <a:rPr lang="it-IT" dirty="0"/>
              <a:t> in the lab computers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5DBB2-E13A-3FF4-4C16-24C27B5A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83081"/>
            <a:ext cx="8520600" cy="2785794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Python – </a:t>
            </a:r>
            <a:r>
              <a:rPr lang="it-IT" b="1" dirty="0"/>
              <a:t>check </a:t>
            </a:r>
            <a:r>
              <a:rPr lang="it-IT" b="1" dirty="0" err="1"/>
              <a:t>if</a:t>
            </a:r>
            <a:r>
              <a:rPr lang="it-IT" b="1" dirty="0"/>
              <a:t> </a:t>
            </a:r>
            <a:r>
              <a:rPr lang="it-IT" b="1" dirty="0" err="1"/>
              <a:t>you</a:t>
            </a:r>
            <a:r>
              <a:rPr lang="it-IT" b="1" dirty="0"/>
              <a:t> </a:t>
            </a:r>
            <a:r>
              <a:rPr lang="it-IT" b="1" dirty="0" err="1"/>
              <a:t>have</a:t>
            </a:r>
            <a:r>
              <a:rPr lang="it-IT" b="1" dirty="0"/>
              <a:t> Python, in the </a:t>
            </a:r>
            <a:r>
              <a:rPr lang="it-IT" b="1" dirty="0" err="1"/>
              <a:t>search</a:t>
            </a:r>
            <a:r>
              <a:rPr lang="it-IT" b="1" dirty="0"/>
              <a:t> bar </a:t>
            </a:r>
            <a:r>
              <a:rPr lang="it-IT" b="1" dirty="0" err="1"/>
              <a:t>search</a:t>
            </a:r>
            <a:r>
              <a:rPr lang="it-IT" b="1" dirty="0"/>
              <a:t> for «</a:t>
            </a:r>
            <a:r>
              <a:rPr lang="it-IT" b="1" dirty="0" err="1"/>
              <a:t>Eingabeaufforderung</a:t>
            </a:r>
            <a:r>
              <a:rPr lang="it-IT" b="1" dirty="0"/>
              <a:t>», open </a:t>
            </a:r>
            <a:r>
              <a:rPr lang="it-IT" b="1" dirty="0" err="1"/>
              <a:t>it</a:t>
            </a:r>
            <a:r>
              <a:rPr lang="it-IT" b="1" dirty="0"/>
              <a:t>, and then </a:t>
            </a:r>
            <a:r>
              <a:rPr lang="it-IT" b="1" dirty="0" err="1"/>
              <a:t>type</a:t>
            </a:r>
            <a:r>
              <a:rPr lang="it-IT" b="1" dirty="0"/>
              <a:t> «</a:t>
            </a:r>
            <a:r>
              <a:rPr lang="it-IT" b="1" dirty="0" err="1"/>
              <a:t>python</a:t>
            </a:r>
            <a:r>
              <a:rPr lang="it-IT" b="1" dirty="0"/>
              <a:t>» – a </a:t>
            </a:r>
            <a:r>
              <a:rPr lang="it-IT" b="1" dirty="0" err="1"/>
              <a:t>message</a:t>
            </a:r>
            <a:r>
              <a:rPr lang="it-IT" b="1" dirty="0"/>
              <a:t> with the Python </a:t>
            </a:r>
            <a:r>
              <a:rPr lang="it-IT" b="1" dirty="0" err="1"/>
              <a:t>version</a:t>
            </a:r>
            <a:r>
              <a:rPr lang="it-IT" b="1" dirty="0"/>
              <a:t> </a:t>
            </a:r>
            <a:r>
              <a:rPr lang="it-IT" b="1" dirty="0" err="1"/>
              <a:t>should</a:t>
            </a:r>
            <a:r>
              <a:rPr lang="it-IT" b="1" dirty="0"/>
              <a:t> appear</a:t>
            </a:r>
          </a:p>
          <a:p>
            <a:r>
              <a:rPr lang="it-IT" dirty="0" err="1"/>
              <a:t>PyCharm</a:t>
            </a:r>
            <a:r>
              <a:rPr lang="it-IT" dirty="0"/>
              <a:t> – </a:t>
            </a:r>
            <a:r>
              <a:rPr lang="it-IT" b="1" dirty="0"/>
              <a:t>look for </a:t>
            </a:r>
            <a:r>
              <a:rPr lang="it-IT" b="1" dirty="0" err="1"/>
              <a:t>Pycharm</a:t>
            </a:r>
            <a:r>
              <a:rPr lang="it-IT" b="1" dirty="0"/>
              <a:t> in the </a:t>
            </a:r>
            <a:r>
              <a:rPr lang="it-IT" b="1" dirty="0" err="1"/>
              <a:t>search</a:t>
            </a:r>
            <a:r>
              <a:rPr lang="it-IT" b="1" dirty="0"/>
              <a:t> bar, open </a:t>
            </a:r>
            <a:r>
              <a:rPr lang="it-IT" b="1" dirty="0" err="1"/>
              <a:t>it</a:t>
            </a:r>
            <a:r>
              <a:rPr lang="it-IT" b="1" dirty="0"/>
              <a:t>, create a new project</a:t>
            </a:r>
          </a:p>
          <a:p>
            <a:r>
              <a:rPr lang="it-IT" dirty="0" err="1"/>
              <a:t>Jupyter</a:t>
            </a:r>
            <a:r>
              <a:rPr lang="it-IT" dirty="0"/>
              <a:t> Notebook – </a:t>
            </a:r>
            <a:r>
              <a:rPr lang="it-IT" b="1" dirty="0"/>
              <a:t>once </a:t>
            </a:r>
            <a:r>
              <a:rPr lang="it-IT" b="1" dirty="0" err="1"/>
              <a:t>you</a:t>
            </a:r>
            <a:r>
              <a:rPr lang="it-IT" b="1" dirty="0"/>
              <a:t> are inside the project in </a:t>
            </a:r>
            <a:r>
              <a:rPr lang="it-IT" b="1" dirty="0" err="1"/>
              <a:t>PyCharm</a:t>
            </a:r>
            <a:r>
              <a:rPr lang="it-IT" b="1" dirty="0"/>
              <a:t>, click on </a:t>
            </a:r>
            <a:r>
              <a:rPr lang="it-IT" b="1" dirty="0" err="1"/>
              <a:t>View</a:t>
            </a:r>
            <a:r>
              <a:rPr lang="it-IT" b="1" dirty="0"/>
              <a:t>, Tool Windows, Terminal. Once </a:t>
            </a:r>
            <a:r>
              <a:rPr lang="it-IT" b="1" dirty="0" err="1"/>
              <a:t>there</a:t>
            </a:r>
            <a:r>
              <a:rPr lang="it-IT" b="1" dirty="0"/>
              <a:t>, </a:t>
            </a:r>
            <a:r>
              <a:rPr lang="it-IT" b="1" dirty="0" err="1"/>
              <a:t>type</a:t>
            </a:r>
            <a:r>
              <a:rPr lang="it-IT" b="1" dirty="0"/>
              <a:t> «</a:t>
            </a:r>
            <a:r>
              <a:rPr lang="it-IT" b="1" dirty="0" err="1"/>
              <a:t>jupyter</a:t>
            </a:r>
            <a:r>
              <a:rPr lang="it-IT" b="1" dirty="0"/>
              <a:t> notebook», a browser page </a:t>
            </a:r>
            <a:r>
              <a:rPr lang="it-IT" b="1" dirty="0" err="1"/>
              <a:t>should</a:t>
            </a:r>
            <a:r>
              <a:rPr lang="it-IT" b="1" dirty="0"/>
              <a:t> open</a:t>
            </a:r>
          </a:p>
          <a:p>
            <a:r>
              <a:rPr lang="it-IT" b="1" dirty="0" err="1"/>
              <a:t>Error</a:t>
            </a:r>
            <a:r>
              <a:rPr lang="it-IT" b="1" dirty="0"/>
              <a:t> </a:t>
            </a:r>
            <a:r>
              <a:rPr lang="it-IT" b="1" dirty="0" err="1"/>
              <a:t>message</a:t>
            </a:r>
            <a:r>
              <a:rPr lang="it-IT" b="1" dirty="0"/>
              <a:t>?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need</a:t>
            </a:r>
            <a:r>
              <a:rPr lang="it-IT" b="1" dirty="0"/>
              <a:t> to </a:t>
            </a:r>
            <a:r>
              <a:rPr lang="it-IT" b="1" dirty="0" err="1"/>
              <a:t>install</a:t>
            </a:r>
            <a:r>
              <a:rPr lang="it-IT" b="1" dirty="0"/>
              <a:t> </a:t>
            </a:r>
            <a:r>
              <a:rPr lang="it-IT" b="1" dirty="0" err="1"/>
              <a:t>jupyter</a:t>
            </a:r>
            <a:r>
              <a:rPr lang="it-IT" b="1" dirty="0"/>
              <a:t> notebook</a:t>
            </a:r>
          </a:p>
          <a:p>
            <a:r>
              <a:rPr lang="it-IT" b="1" dirty="0"/>
              <a:t>In the </a:t>
            </a:r>
            <a:r>
              <a:rPr lang="it-IT" b="1" dirty="0" err="1"/>
              <a:t>same</a:t>
            </a:r>
            <a:r>
              <a:rPr lang="it-IT" b="1" dirty="0"/>
              <a:t> prompt, </a:t>
            </a:r>
            <a:r>
              <a:rPr lang="it-IT" b="1" dirty="0" err="1"/>
              <a:t>write</a:t>
            </a:r>
            <a:r>
              <a:rPr lang="it-IT" b="1" dirty="0"/>
              <a:t> "</a:t>
            </a:r>
            <a:r>
              <a:rPr lang="it-IT" b="1" dirty="0" err="1"/>
              <a:t>pip</a:t>
            </a:r>
            <a:r>
              <a:rPr lang="it-IT" b="1" dirty="0"/>
              <a:t> </a:t>
            </a:r>
            <a:r>
              <a:rPr lang="it-IT" b="1" dirty="0" err="1"/>
              <a:t>install</a:t>
            </a:r>
            <a:r>
              <a:rPr lang="it-IT" b="1" dirty="0"/>
              <a:t> </a:t>
            </a:r>
            <a:r>
              <a:rPr lang="it-IT" b="1" dirty="0" err="1"/>
              <a:t>jupyter</a:t>
            </a:r>
            <a:r>
              <a:rPr lang="it-IT" b="1" dirty="0"/>
              <a:t> notebook"</a:t>
            </a:r>
          </a:p>
          <a:p>
            <a:r>
              <a:rPr lang="it-IT" b="1" dirty="0" err="1"/>
              <a:t>Try</a:t>
            </a:r>
            <a:r>
              <a:rPr lang="it-IT" b="1" dirty="0"/>
              <a:t> </a:t>
            </a:r>
            <a:r>
              <a:rPr lang="it-IT" b="1" dirty="0" err="1"/>
              <a:t>again</a:t>
            </a:r>
            <a:r>
              <a:rPr lang="it-IT" b="1" dirty="0"/>
              <a:t> with the </a:t>
            </a:r>
            <a:r>
              <a:rPr lang="it-IT" b="1" dirty="0" err="1"/>
              <a:t>jupyter</a:t>
            </a:r>
            <a:r>
              <a:rPr lang="it-IT" b="1" dirty="0"/>
              <a:t> notebook in the prompt</a:t>
            </a:r>
            <a:endParaRPr lang="en-US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A51D0F-8E0C-D59F-4574-2E92766447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76CFC-F87A-4338-4B53-9A513FF374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424362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1D96-1653-26B2-00BB-EA5986D6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Mantra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497F5-6EBF-D1A7-5E19-59C6344FD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PyCharm</a:t>
            </a:r>
          </a:p>
          <a:p>
            <a:r>
              <a:rPr lang="en-US" dirty="0"/>
              <a:t>Open your project</a:t>
            </a:r>
          </a:p>
          <a:p>
            <a:r>
              <a:rPr lang="en-US" dirty="0"/>
              <a:t>Click on View, Tool Windows, Terminal</a:t>
            </a:r>
          </a:p>
          <a:p>
            <a:r>
              <a:rPr lang="en-US" dirty="0"/>
              <a:t>Type "</a:t>
            </a:r>
            <a:r>
              <a:rPr lang="en-US" dirty="0" err="1"/>
              <a:t>jupyter</a:t>
            </a:r>
            <a:r>
              <a:rPr lang="en-US" dirty="0"/>
              <a:t> notebook"</a:t>
            </a:r>
          </a:p>
          <a:p>
            <a:r>
              <a:rPr lang="en-US" dirty="0"/>
              <a:t>A browser should open</a:t>
            </a:r>
          </a:p>
          <a:p>
            <a:r>
              <a:rPr lang="en-US" dirty="0"/>
              <a:t>If you drag the .</a:t>
            </a:r>
            <a:r>
              <a:rPr lang="en-US" dirty="0" err="1"/>
              <a:t>ipynb</a:t>
            </a:r>
            <a:r>
              <a:rPr lang="en-US" dirty="0"/>
              <a:t> files (more about this later) in the same folder as the project, it should appear in the browser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These are always the steps that we will need to do to access the class materials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CFC5-86D8-2EE4-54BC-3A940DF6EB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31</a:t>
            </a:fld>
            <a:endParaRPr lang="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52C4-B005-5A3C-1CD8-BE7A2B57FBE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554569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93A1A-ADD6-3A5F-C0A6-2BB1D54E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GitHub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24E200-3112-3AE6-DFF4-6E17613AC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You can </a:t>
            </a:r>
            <a:r>
              <a:rPr lang="it-IT" dirty="0" err="1"/>
              <a:t>find</a:t>
            </a:r>
            <a:r>
              <a:rPr lang="it-IT" dirty="0"/>
              <a:t> the repository of the GitHub </a:t>
            </a:r>
            <a:r>
              <a:rPr lang="it-IT" dirty="0" err="1"/>
              <a:t>course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: 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en-US" sz="6000" dirty="0"/>
              <a:t>https://shorturl.at/5uC7B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30C317-BCA2-E9F8-2AE3-0D874247AE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AE521-4F44-B9B0-34C9-AB23154D2F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2986285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C5075-366E-1945-7B6B-D53B48D8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Drag the file «week1.ipynb» in the </a:t>
            </a:r>
            <a:r>
              <a:rPr lang="it-IT" dirty="0" err="1"/>
              <a:t>PyCharm</a:t>
            </a:r>
            <a:r>
              <a:rPr lang="it-IT" dirty="0"/>
              <a:t> project folder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720A2F-E915-2848-394D-F3DB9EC41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open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Jupyter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7E6BE0-6B14-4A8A-3A9C-FBE897002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E1D0FC-DD9B-8140-F9B0-1BD5502E5B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3019587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E15B8-708F-A2A1-ED4B-4CE57D1E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END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F19F73-7AFF-457C-EFAB-E62E35BD1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607EE1-8A73-2877-1910-BEA718F11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5BF8EF-91C6-B794-518D-38E6D9C9BE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55044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am I?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 dirty="0"/>
              <a:t>A humanist (shocking!) turned into a digital humanist (perhaps even more shocking!!)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 dirty="0"/>
              <a:t>Ph.D in Digital Humanities and Semantic Web Technologies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0DFE6C-5F71-1FB9-926A-82D612017C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623FDC-8910-C6AD-FC91-35B4E4832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am I?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 dirty="0"/>
              <a:t>A humanist (shocking!) turned into a digital humanist (perhaps even more shocking!!)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 dirty="0"/>
              <a:t>Ph.D in Digital Humanities and Semantic Web Technologies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700" dirty="0"/>
              <a:t>Akademischer Rat</a:t>
            </a:r>
            <a:endParaRPr sz="170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56482C-3ABA-8BBA-0368-C486CC05D0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5C867A-0C0C-9A81-35EB-D02BC25E00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F6AFA5-1C2D-692C-B7D0-26DA89BD3A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DA7FD3-B4ED-14FE-491E-DBADA24CF0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Do you have any programming experience?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B19CC9-EB0D-517A-324C-1CB441B453C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69FC82-1F76-837E-D43A-4AD131145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Do you have any programming experience?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What are your expectations for this course?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496F38E-E66A-CF54-F8BD-078034DC29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022DD4-84CC-31CF-44F5-DAF67735AD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programming?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Programming is the process of </a:t>
            </a:r>
            <a:r>
              <a:rPr lang="it" b="1"/>
              <a:t>writing code</a:t>
            </a:r>
            <a:r>
              <a:rPr lang="it"/>
              <a:t> in a </a:t>
            </a:r>
            <a:r>
              <a:rPr lang="it" b="1"/>
              <a:t>programming language</a:t>
            </a:r>
            <a:r>
              <a:rPr lang="it"/>
              <a:t> to </a:t>
            </a:r>
            <a:r>
              <a:rPr lang="it" b="1"/>
              <a:t>carry out a task.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BA9291-24CB-9B44-5174-18C85873DB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913C29-098A-1436-E0C3-9F77E810E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</Words>
  <Application>Microsoft Office PowerPoint</Application>
  <PresentationFormat>On-screen Show (16:9)</PresentationFormat>
  <Paragraphs>239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Roboto</vt:lpstr>
      <vt:lpstr>Simple Light</vt:lpstr>
      <vt:lpstr>Introduction to Programming for Humanists - 1</vt:lpstr>
      <vt:lpstr>Who am I?</vt:lpstr>
      <vt:lpstr>Who am I?</vt:lpstr>
      <vt:lpstr>Who am I?</vt:lpstr>
      <vt:lpstr>Who am I?</vt:lpstr>
      <vt:lpstr>Who are you?</vt:lpstr>
      <vt:lpstr>Who are you?</vt:lpstr>
      <vt:lpstr>Who are you?</vt:lpstr>
      <vt:lpstr>What is programming?</vt:lpstr>
      <vt:lpstr>What is programming?</vt:lpstr>
      <vt:lpstr>Programming languages are languages</vt:lpstr>
      <vt:lpstr>Programming languages are languages</vt:lpstr>
      <vt:lpstr>Programming languages are languages</vt:lpstr>
      <vt:lpstr>Programming languages are languages</vt:lpstr>
      <vt:lpstr>Programming languages are languages</vt:lpstr>
      <vt:lpstr>Ehm… So, what are we actually doing here?</vt:lpstr>
      <vt:lpstr>Why Python?</vt:lpstr>
      <vt:lpstr>Why Python?</vt:lpstr>
      <vt:lpstr>Why Python?</vt:lpstr>
      <vt:lpstr>Why Python?</vt:lpstr>
      <vt:lpstr>Why Python?</vt:lpstr>
      <vt:lpstr>High-level??? Wasn’t it supposed to be easy???</vt:lpstr>
      <vt:lpstr>High level??? Wasn’t it supposed to be easy???</vt:lpstr>
      <vt:lpstr>High level??? Wasn’t it supposed to be easy???</vt:lpstr>
      <vt:lpstr>Python is an interpreted language</vt:lpstr>
      <vt:lpstr>Class structure</vt:lpstr>
      <vt:lpstr>The exam</vt:lpstr>
      <vt:lpstr>Scores</vt:lpstr>
      <vt:lpstr>Final grade</vt:lpstr>
      <vt:lpstr>Important tools and programming language that (should) be installed in the lab computers</vt:lpstr>
      <vt:lpstr>Our Mantra</vt:lpstr>
      <vt:lpstr>GitHub</vt:lpstr>
      <vt:lpstr>Drag the file «week1.ipynb» in the PyCharm project folder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for Humanists - 1</dc:title>
  <dc:creator>Bruno Sartini</dc:creator>
  <cp:lastModifiedBy>Sartini, Bruno</cp:lastModifiedBy>
  <cp:revision>10</cp:revision>
  <dcterms:modified xsi:type="dcterms:W3CDTF">2024-10-07T13:10:00Z</dcterms:modified>
</cp:coreProperties>
</file>