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35" r:id="rId1"/>
  </p:sldMasterIdLst>
  <p:sldIdLst>
    <p:sldId id="256" r:id="rId2"/>
    <p:sldId id="257" r:id="rId3"/>
    <p:sldId id="263" r:id="rId4"/>
    <p:sldId id="265" r:id="rId5"/>
    <p:sldId id="264" r:id="rId6"/>
    <p:sldId id="271" r:id="rId7"/>
    <p:sldId id="281" r:id="rId8"/>
    <p:sldId id="267" r:id="rId9"/>
    <p:sldId id="277" r:id="rId10"/>
    <p:sldId id="268" r:id="rId11"/>
    <p:sldId id="269" r:id="rId12"/>
    <p:sldId id="278" r:id="rId13"/>
    <p:sldId id="279" r:id="rId14"/>
    <p:sldId id="280" r:id="rId15"/>
    <p:sldId id="274" r:id="rId16"/>
    <p:sldId id="275" r:id="rId17"/>
    <p:sldId id="270" r:id="rId18"/>
    <p:sldId id="258" r:id="rId19"/>
    <p:sldId id="259" r:id="rId20"/>
    <p:sldId id="273" r:id="rId21"/>
    <p:sldId id="260" r:id="rId22"/>
    <p:sldId id="272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8E80666-FB37-4B36-9149-507F3B0178E3}" type="datetimeFigureOut">
              <a:rPr lang="en-US" smtClean="0"/>
              <a:pPr/>
              <a:t>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6A7D5A6C-E422-304B-9DD3-F55B0E80B046}" type="datetimeFigureOut">
              <a:rPr lang="en-US" smtClean="0"/>
              <a:t>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8796B535-7D2C-9F4D-A7AC-391C1249E1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  <p:sldLayoutId id="2147484648" r:id="rId13"/>
    <p:sldLayoutId id="2147484649" r:id="rId14"/>
    <p:sldLayoutId id="2147484650" r:id="rId15"/>
    <p:sldLayoutId id="2147484651" r:id="rId16"/>
    <p:sldLayoutId id="2147484652" r:id="rId17"/>
    <p:sldLayoutId id="2147484653" r:id="rId18"/>
    <p:sldLayoutId id="2147484654" r:id="rId19"/>
    <p:sldLayoutId id="2147484655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3124200"/>
            <a:ext cx="6717309" cy="1914144"/>
          </a:xfrm>
        </p:spPr>
        <p:txBody>
          <a:bodyPr>
            <a:normAutofit/>
          </a:bodyPr>
          <a:lstStyle/>
          <a:p>
            <a:r>
              <a:rPr lang="en-US" dirty="0" smtClean="0"/>
              <a:t>Bias &amp; Morality Judgment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Evan Geissler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26531"/>
          </a:xfrm>
        </p:spPr>
        <p:txBody>
          <a:bodyPr/>
          <a:lstStyle/>
          <a:p>
            <a:r>
              <a:rPr lang="en-US" dirty="0" smtClean="0"/>
              <a:t>AI to ask semi</a:t>
            </a:r>
            <a:r>
              <a:rPr lang="en-US" dirty="0" smtClean="0"/>
              <a:t>-specific questions</a:t>
            </a:r>
          </a:p>
          <a:p>
            <a:r>
              <a:rPr lang="en-US" dirty="0" smtClean="0"/>
              <a:t>AI has the ability to learn </a:t>
            </a:r>
            <a:r>
              <a:rPr lang="en-US" dirty="0" smtClean="0"/>
              <a:t>from past trials </a:t>
            </a:r>
            <a:endParaRPr lang="en-US" dirty="0" smtClean="0"/>
          </a:p>
          <a:p>
            <a:pPr lvl="1"/>
            <a:r>
              <a:rPr lang="en-US" dirty="0" smtClean="0"/>
              <a:t>File saving/reading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Heuristics</a:t>
            </a:r>
            <a:endParaRPr lang="en-US" dirty="0" smtClean="0"/>
          </a:p>
          <a:p>
            <a:r>
              <a:rPr lang="en-US" dirty="0" smtClean="0"/>
              <a:t>AI can ensure repeated or bad questions don</a:t>
            </a:r>
            <a:r>
              <a:rPr lang="mr-IN" dirty="0" smtClean="0"/>
              <a:t>’</a:t>
            </a:r>
            <a:r>
              <a:rPr lang="en-US" dirty="0" smtClean="0"/>
              <a:t>t happen</a:t>
            </a:r>
          </a:p>
          <a:p>
            <a:pPr lvl="1"/>
            <a:r>
              <a:rPr lang="en-US" dirty="0" smtClean="0"/>
              <a:t>Directive Management</a:t>
            </a:r>
            <a:endParaRPr lang="en-US" dirty="0" smtClean="0"/>
          </a:p>
          <a:p>
            <a:r>
              <a:rPr lang="en-US" dirty="0" smtClean="0"/>
              <a:t>Provide some feedback to improve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4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&amp;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854075"/>
          </a:xfrm>
        </p:spPr>
        <p:txBody>
          <a:bodyPr>
            <a:normAutofit/>
          </a:bodyPr>
          <a:lstStyle/>
          <a:p>
            <a:r>
              <a:rPr lang="en-US" dirty="0" smtClean="0"/>
              <a:t>1. Directive Management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2. Heuristics (if possible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3. Machine Learning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Directive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</a:t>
            </a:r>
            <a:r>
              <a:rPr lang="en-US" dirty="0" smtClean="0"/>
              <a:t>user and program </a:t>
            </a:r>
            <a:r>
              <a:rPr lang="en-US" dirty="0"/>
              <a:t>on </a:t>
            </a:r>
            <a:r>
              <a:rPr lang="en-US" dirty="0" smtClean="0"/>
              <a:t>track to next question</a:t>
            </a:r>
          </a:p>
          <a:p>
            <a:r>
              <a:rPr lang="en-US" dirty="0" smtClean="0"/>
              <a:t>Ensures </a:t>
            </a:r>
            <a:r>
              <a:rPr lang="en-US" dirty="0"/>
              <a:t>answers aren’t answered too </a:t>
            </a:r>
            <a:r>
              <a:rPr lang="en-US" dirty="0" smtClean="0"/>
              <a:t>fast </a:t>
            </a:r>
          </a:p>
          <a:p>
            <a:r>
              <a:rPr lang="en-US" dirty="0" smtClean="0"/>
              <a:t>Ensures questions aren’t repeated by:</a:t>
            </a:r>
          </a:p>
          <a:p>
            <a:pPr lvl="1"/>
            <a:r>
              <a:rPr lang="en-US" dirty="0" smtClean="0"/>
              <a:t>1. Saving </a:t>
            </a:r>
            <a:r>
              <a:rPr lang="en-US" dirty="0"/>
              <a:t>questions that are </a:t>
            </a:r>
            <a:r>
              <a:rPr lang="en-US" dirty="0" smtClean="0"/>
              <a:t>asked</a:t>
            </a:r>
          </a:p>
          <a:p>
            <a:pPr lvl="1"/>
            <a:r>
              <a:rPr lang="en-US" dirty="0" smtClean="0"/>
              <a:t>2. Checking next question </a:t>
            </a:r>
            <a:r>
              <a:rPr lang="en-US" dirty="0"/>
              <a:t>generated </a:t>
            </a:r>
            <a:r>
              <a:rPr lang="en-US" dirty="0" smtClean="0"/>
              <a:t>against </a:t>
            </a:r>
            <a:r>
              <a:rPr lang="en-US" dirty="0"/>
              <a:t>all previous </a:t>
            </a:r>
            <a:r>
              <a:rPr lang="en-US" dirty="0" smtClean="0"/>
              <a:t>questions asked</a:t>
            </a:r>
            <a:endParaRPr lang="en-US" dirty="0" smtClean="0"/>
          </a:p>
          <a:p>
            <a:pPr lvl="1"/>
            <a:r>
              <a:rPr lang="en-US" dirty="0" smtClean="0"/>
              <a:t>3. If question has been asked, ask the next possible </a:t>
            </a:r>
            <a:r>
              <a:rPr lang="en-US" dirty="0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1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Heuristics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13613" cy="5230188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Uses </a:t>
            </a:r>
            <a:r>
              <a:rPr lang="en-US" dirty="0">
                <a:solidFill>
                  <a:prstClr val="black"/>
                </a:solidFill>
              </a:rPr>
              <a:t>information of past </a:t>
            </a:r>
            <a:r>
              <a:rPr lang="en-US" dirty="0" smtClean="0">
                <a:solidFill>
                  <a:prstClr val="black"/>
                </a:solidFill>
              </a:rPr>
              <a:t>trials </a:t>
            </a:r>
            <a:r>
              <a:rPr lang="en-US" dirty="0" smtClean="0">
                <a:solidFill>
                  <a:prstClr val="black"/>
                </a:solidFill>
              </a:rPr>
              <a:t>that includes: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Continue choice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Swerve choice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Number of people asked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% success rate </a:t>
            </a:r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Asks questions that will most likely lead to </a:t>
            </a:r>
            <a:r>
              <a:rPr lang="en-US" dirty="0" smtClean="0">
                <a:solidFill>
                  <a:prstClr val="black"/>
                </a:solidFill>
              </a:rPr>
              <a:t>success</a:t>
            </a:r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Asked </a:t>
            </a:r>
            <a:r>
              <a:rPr lang="en-US" dirty="0">
                <a:solidFill>
                  <a:prstClr val="black"/>
                </a:solidFill>
              </a:rPr>
              <a:t>before calculated choices IF </a:t>
            </a:r>
            <a:r>
              <a:rPr lang="en-US" dirty="0" smtClean="0">
                <a:solidFill>
                  <a:prstClr val="black"/>
                </a:solidFill>
              </a:rPr>
              <a:t>the following </a:t>
            </a:r>
            <a:r>
              <a:rPr lang="en-US" dirty="0">
                <a:solidFill>
                  <a:prstClr val="black"/>
                </a:solidFill>
              </a:rPr>
              <a:t>is </a:t>
            </a:r>
            <a:r>
              <a:rPr lang="en-US" dirty="0" smtClean="0">
                <a:solidFill>
                  <a:prstClr val="black"/>
                </a:solidFill>
              </a:rPr>
              <a:t>true about a question: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1) +60% success </a:t>
            </a:r>
            <a:r>
              <a:rPr lang="en-US" dirty="0" smtClean="0">
                <a:solidFill>
                  <a:prstClr val="black"/>
                </a:solidFill>
              </a:rPr>
              <a:t>rate (# of times b selected)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2) 5 or more people asked 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Improves with more information gathered</a:t>
            </a:r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6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954674"/>
          </a:xfrm>
        </p:spPr>
        <p:txBody>
          <a:bodyPr>
            <a:normAutofit/>
          </a:bodyPr>
          <a:lstStyle/>
          <a:p>
            <a:r>
              <a:rPr lang="en-US" dirty="0" smtClean="0"/>
              <a:t>Updates </a:t>
            </a:r>
            <a:r>
              <a:rPr lang="en-US" dirty="0"/>
              <a:t>its </a:t>
            </a:r>
            <a:r>
              <a:rPr lang="en-US" dirty="0" smtClean="0"/>
              <a:t>data </a:t>
            </a:r>
            <a:r>
              <a:rPr lang="en-US" dirty="0"/>
              <a:t>of past questions and their </a:t>
            </a:r>
            <a:r>
              <a:rPr lang="en-US" dirty="0" smtClean="0"/>
              <a:t>success: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Adds and updates questions to data log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Increases number of people asked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Recalculates % </a:t>
            </a:r>
            <a:r>
              <a:rPr lang="en-US" dirty="0">
                <a:solidFill>
                  <a:prstClr val="black"/>
                </a:solidFill>
              </a:rPr>
              <a:t>success rate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improving and using data gives higher chance of success, less random prediction,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Questions </a:t>
            </a:r>
            <a:r>
              <a:rPr lang="en-US" dirty="0"/>
              <a:t>still have chance to be </a:t>
            </a:r>
            <a:r>
              <a:rPr lang="en-US" dirty="0" smtClean="0"/>
              <a:t>unsuccessful</a:t>
            </a:r>
          </a:p>
          <a:p>
            <a:r>
              <a:rPr lang="en-US" dirty="0" smtClean="0"/>
              <a:t>Most useful with many trials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4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4" name="Content Placeholder 3" descr="Screen Shot 2018-04-12 at 1.01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5" r="-1515"/>
          <a:stretch>
            <a:fillRect/>
          </a:stretch>
        </p:blipFill>
        <p:spPr>
          <a:xfrm>
            <a:off x="201049" y="1521555"/>
            <a:ext cx="8804478" cy="4791011"/>
          </a:xfrm>
        </p:spPr>
      </p:pic>
    </p:spTree>
    <p:extLst>
      <p:ext uri="{BB962C8B-B14F-4D97-AF65-F5344CB8AC3E}">
        <p14:creationId xmlns:p14="http://schemas.microsoft.com/office/powerpoint/2010/main" val="224834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4" name="Content Placeholder 3" descr="Screen Shot 2018-04-12 at 1.01.44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74" r="-9974"/>
          <a:stretch>
            <a:fillRect/>
          </a:stretch>
        </p:blipFill>
        <p:spPr>
          <a:xfrm>
            <a:off x="914400" y="1584239"/>
            <a:ext cx="7315200" cy="1920240"/>
          </a:xfrm>
        </p:spPr>
      </p:pic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914400" y="3655378"/>
            <a:ext cx="7315200" cy="2858386"/>
          </a:xfrm>
        </p:spPr>
        <p:txBody>
          <a:bodyPr/>
          <a:lstStyle/>
          <a:p>
            <a:r>
              <a:rPr lang="en-US" dirty="0" smtClean="0"/>
              <a:t>Converted tree into 2D array</a:t>
            </a:r>
          </a:p>
          <a:p>
            <a:r>
              <a:rPr lang="en-US" dirty="0" smtClean="0"/>
              <a:t>Used -1 as null place holders for spots that had no bias</a:t>
            </a:r>
          </a:p>
          <a:p>
            <a:r>
              <a:rPr lang="en-US" dirty="0" smtClean="0"/>
              <a:t>Easy to add new biases</a:t>
            </a:r>
          </a:p>
          <a:p>
            <a:r>
              <a:rPr lang="en-US" dirty="0" smtClean="0"/>
              <a:t>Fast to find bias since exact location of bias is known:</a:t>
            </a:r>
          </a:p>
          <a:p>
            <a:pPr lvl="1"/>
            <a:r>
              <a:rPr lang="en-US" dirty="0" smtClean="0"/>
              <a:t>Example: Murderer at position </a:t>
            </a:r>
            <a:r>
              <a:rPr lang="en-US" dirty="0" err="1" smtClean="0"/>
              <a:t>i</a:t>
            </a:r>
            <a:r>
              <a:rPr lang="en-US" dirty="0" smtClean="0"/>
              <a:t>=4 j = 2 has find code of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04-12 at 12.51.3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1" r="-8791"/>
          <a:stretch/>
        </p:blipFill>
        <p:spPr>
          <a:xfrm>
            <a:off x="0" y="289221"/>
            <a:ext cx="9144000" cy="6314780"/>
          </a:xfrm>
        </p:spPr>
      </p:pic>
    </p:spTree>
    <p:extLst>
      <p:ext uri="{BB962C8B-B14F-4D97-AF65-F5344CB8AC3E}">
        <p14:creationId xmlns:p14="http://schemas.microsoft.com/office/powerpoint/2010/main" val="190638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52337"/>
            <a:ext cx="7313613" cy="868362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13613" cy="5142163"/>
          </a:xfrm>
        </p:spPr>
        <p:txBody>
          <a:bodyPr>
            <a:normAutofit/>
          </a:bodyPr>
          <a:lstStyle/>
          <a:p>
            <a:r>
              <a:rPr lang="en-US" dirty="0" smtClean="0"/>
              <a:t>AI semi-successful </a:t>
            </a:r>
          </a:p>
          <a:p>
            <a:pPr lvl="1"/>
            <a:r>
              <a:rPr lang="en-US" dirty="0" smtClean="0"/>
              <a:t>Need more diverse group of testers than like minded people</a:t>
            </a:r>
          </a:p>
          <a:p>
            <a:r>
              <a:rPr lang="en-US" dirty="0" smtClean="0"/>
              <a:t>Becomes more successful when:</a:t>
            </a:r>
          </a:p>
          <a:p>
            <a:pPr lvl="1"/>
            <a:r>
              <a:rPr lang="en-US" dirty="0" smtClean="0"/>
              <a:t>More people asked (better heuristics),</a:t>
            </a:r>
          </a:p>
          <a:p>
            <a:pPr lvl="1"/>
            <a:r>
              <a:rPr lang="en-US" dirty="0" smtClean="0"/>
              <a:t>More specific questions asked (better prediction), </a:t>
            </a:r>
          </a:p>
          <a:p>
            <a:pPr lvl="1"/>
            <a:r>
              <a:rPr lang="en-US" dirty="0" smtClean="0"/>
              <a:t>Better questions that have more population bias</a:t>
            </a:r>
          </a:p>
          <a:p>
            <a:pPr lvl="2"/>
            <a:r>
              <a:rPr lang="en-US" dirty="0" smtClean="0"/>
              <a:t>Example: murderers, sick people, racists, etc. 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Success </a:t>
            </a:r>
            <a:r>
              <a:rPr lang="en-US" dirty="0">
                <a:solidFill>
                  <a:prstClr val="black"/>
                </a:solidFill>
              </a:rPr>
              <a:t>rate about 0</a:t>
            </a:r>
            <a:r>
              <a:rPr lang="en-US" dirty="0" smtClean="0">
                <a:solidFill>
                  <a:prstClr val="black"/>
                </a:solidFill>
              </a:rPr>
              <a:t>% with general biases 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Success rate &gt;50% with better specific biases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Example: Murderers, sick people,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etc.</a:t>
            </a:r>
            <a:endParaRPr lang="en-US" dirty="0">
              <a:solidFill>
                <a:prstClr val="black"/>
              </a:solidFill>
            </a:endParaRPr>
          </a:p>
          <a:p>
            <a:pPr lvl="2"/>
            <a:endParaRPr lang="en-US" dirty="0" smtClean="0"/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5122862"/>
          </a:xfrm>
        </p:spPr>
        <p:txBody>
          <a:bodyPr>
            <a:normAutofit/>
          </a:bodyPr>
          <a:lstStyle/>
          <a:p>
            <a:r>
              <a:rPr lang="en-US" dirty="0" smtClean="0"/>
              <a:t>The Trolley Problem &amp; Why it’s Relevant to AI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Algorithms, Techniques, &amp; Diagrams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84150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AI not </a:t>
            </a:r>
            <a:r>
              <a:rPr lang="en-US" dirty="0" smtClean="0">
                <a:solidFill>
                  <a:prstClr val="black"/>
                </a:solidFill>
              </a:rPr>
              <a:t>successful due to different reasons </a:t>
            </a:r>
            <a:r>
              <a:rPr lang="en-US" dirty="0">
                <a:solidFill>
                  <a:prstClr val="black"/>
                </a:solidFill>
              </a:rPr>
              <a:t>regardless if bias calculations </a:t>
            </a:r>
            <a:r>
              <a:rPr lang="en-US" dirty="0" smtClean="0">
                <a:solidFill>
                  <a:prstClr val="black"/>
                </a:solidFill>
              </a:rPr>
              <a:t>work due to: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Assumptions about a </a:t>
            </a:r>
            <a:r>
              <a:rPr lang="en-US" dirty="0">
                <a:solidFill>
                  <a:prstClr val="black"/>
                </a:solidFill>
              </a:rPr>
              <a:t>person’s </a:t>
            </a:r>
            <a:r>
              <a:rPr lang="en-US" dirty="0" smtClean="0">
                <a:solidFill>
                  <a:prstClr val="black"/>
                </a:solidFill>
              </a:rPr>
              <a:t>reactions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Person has specific biases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Person not answering truthfully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Person does not care</a:t>
            </a:r>
          </a:p>
          <a:p>
            <a:r>
              <a:rPr lang="en-US" dirty="0">
                <a:solidFill>
                  <a:prstClr val="black"/>
                </a:solidFill>
              </a:rPr>
              <a:t>A choice not properly reflecting a person’s </a:t>
            </a:r>
            <a:r>
              <a:rPr lang="en-US" dirty="0" smtClean="0">
                <a:solidFill>
                  <a:prstClr val="black"/>
                </a:solidFill>
              </a:rPr>
              <a:t>stance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Example</a:t>
            </a:r>
            <a:r>
              <a:rPr lang="en-US" dirty="0">
                <a:solidFill>
                  <a:prstClr val="black"/>
                </a:solidFill>
              </a:rPr>
              <a:t>: AI asks 1 </a:t>
            </a:r>
            <a:r>
              <a:rPr lang="en-US" dirty="0" smtClean="0">
                <a:solidFill>
                  <a:prstClr val="black"/>
                </a:solidFill>
              </a:rPr>
              <a:t>Male Vs. </a:t>
            </a:r>
            <a:r>
              <a:rPr lang="en-US" dirty="0">
                <a:solidFill>
                  <a:prstClr val="black"/>
                </a:solidFill>
              </a:rPr>
              <a:t>2 </a:t>
            </a:r>
            <a:r>
              <a:rPr lang="en-US" dirty="0" smtClean="0">
                <a:solidFill>
                  <a:prstClr val="black"/>
                </a:solidFill>
              </a:rPr>
              <a:t>Female</a:t>
            </a:r>
            <a:r>
              <a:rPr lang="en-US" dirty="0">
                <a:solidFill>
                  <a:prstClr val="black"/>
                </a:solidFill>
              </a:rPr>
              <a:t>. 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User picks 1 male resulting in a bias against males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However, user may have picked 1 male simply to save 2 people over 1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1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640303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/>
              <a:t>more specific questions and </a:t>
            </a:r>
            <a:r>
              <a:rPr lang="en-US" dirty="0" smtClean="0"/>
              <a:t>reasoning</a:t>
            </a:r>
          </a:p>
          <a:p>
            <a:pPr lvl="1"/>
            <a:r>
              <a:rPr lang="en-US" dirty="0" smtClean="0"/>
              <a:t>Example: Sick old criminal vs</a:t>
            </a:r>
            <a:r>
              <a:rPr lang="en-US" dirty="0"/>
              <a:t>.</a:t>
            </a:r>
            <a:r>
              <a:rPr lang="en-US" dirty="0" smtClean="0"/>
              <a:t> Young healthy child</a:t>
            </a:r>
          </a:p>
          <a:p>
            <a:pPr lvl="1"/>
            <a:r>
              <a:rPr lang="en-US" dirty="0" smtClean="0"/>
              <a:t>Example: “Swerving the car does not make you a bad person”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Better user interactions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Use of graphical interface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Audio clips, live video, or animations instead of text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Can sway user’s input (peer pressure)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More user input for better heuristics </a:t>
            </a:r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52337"/>
            <a:ext cx="7313613" cy="86836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859509"/>
          </a:xfrm>
        </p:spPr>
        <p:txBody>
          <a:bodyPr>
            <a:normAutofit/>
          </a:bodyPr>
          <a:lstStyle/>
          <a:p>
            <a:r>
              <a:rPr lang="en-CA" dirty="0"/>
              <a:t>Matt. “Robots and AI.” </a:t>
            </a:r>
            <a:r>
              <a:rPr lang="en-CA" i="1" dirty="0"/>
              <a:t>NASA</a:t>
            </a:r>
            <a:r>
              <a:rPr lang="en-CA" dirty="0"/>
              <a:t>, NASA, </a:t>
            </a:r>
            <a:r>
              <a:rPr lang="en-CA" dirty="0" smtClean="0"/>
              <a:t>	</a:t>
            </a:r>
            <a:r>
              <a:rPr lang="en-CA" dirty="0" err="1" smtClean="0"/>
              <a:t>robotics.nasa.gov</a:t>
            </a:r>
            <a:r>
              <a:rPr lang="en-CA" dirty="0"/>
              <a:t>/students/</a:t>
            </a:r>
            <a:r>
              <a:rPr lang="en-CA" dirty="0" err="1"/>
              <a:t>ai_robotics.php</a:t>
            </a:r>
            <a:r>
              <a:rPr lang="en-CA" dirty="0"/>
              <a:t>. </a:t>
            </a:r>
          </a:p>
          <a:p>
            <a:r>
              <a:rPr lang="en-CA" dirty="0"/>
              <a:t>Feldman, Brian. “The Trolley Problem Is the Internet's </a:t>
            </a:r>
            <a:r>
              <a:rPr lang="en-CA" dirty="0" smtClean="0"/>
              <a:t>	Most </a:t>
            </a:r>
            <a:r>
              <a:rPr lang="en-CA" dirty="0"/>
              <a:t>Philosophical Meme.” </a:t>
            </a:r>
            <a:r>
              <a:rPr lang="en-CA" i="1" dirty="0"/>
              <a:t>Select All</a:t>
            </a:r>
            <a:r>
              <a:rPr lang="en-CA" dirty="0"/>
              <a:t>, 9 Aug. 2016, </a:t>
            </a:r>
            <a:r>
              <a:rPr lang="en-CA" dirty="0" smtClean="0"/>
              <a:t>	</a:t>
            </a:r>
            <a:r>
              <a:rPr lang="en-CA" dirty="0" err="1" smtClean="0"/>
              <a:t>nymag.com</a:t>
            </a:r>
            <a:r>
              <a:rPr lang="en-CA" dirty="0"/>
              <a:t>/</a:t>
            </a:r>
            <a:r>
              <a:rPr lang="en-CA" dirty="0" err="1"/>
              <a:t>selectall</a:t>
            </a:r>
            <a:r>
              <a:rPr lang="en-CA" dirty="0"/>
              <a:t>/2016/08/trolley-problem</a:t>
            </a:r>
            <a:r>
              <a:rPr lang="en-CA" dirty="0" smtClean="0"/>
              <a:t>-	meme</a:t>
            </a:r>
            <a:r>
              <a:rPr lang="en-CA" dirty="0"/>
              <a:t>-</a:t>
            </a:r>
            <a:r>
              <a:rPr lang="en-CA" dirty="0" err="1"/>
              <a:t>tumblr</a:t>
            </a:r>
            <a:r>
              <a:rPr lang="en-CA" dirty="0"/>
              <a:t>-</a:t>
            </a:r>
            <a:r>
              <a:rPr lang="en-CA" dirty="0" err="1"/>
              <a:t>philosophy.html</a:t>
            </a:r>
            <a:r>
              <a:rPr lang="en-CA" dirty="0"/>
              <a:t>.</a:t>
            </a:r>
          </a:p>
          <a:p>
            <a:r>
              <a:rPr lang="en-CA" dirty="0"/>
              <a:t>Lester, J. C. (2013). Serious Games Get Smart: </a:t>
            </a:r>
            <a:r>
              <a:rPr lang="en-CA" dirty="0" smtClean="0"/>
              <a:t>	Intelligent </a:t>
            </a:r>
            <a:r>
              <a:rPr lang="en-CA" dirty="0"/>
              <a:t>Game-Based Learning Environments. </a:t>
            </a:r>
            <a:r>
              <a:rPr lang="en-CA" i="1" dirty="0"/>
              <a:t>AI </a:t>
            </a:r>
            <a:r>
              <a:rPr lang="en-CA" i="1" dirty="0" smtClean="0"/>
              <a:t>	Magazine</a:t>
            </a:r>
            <a:r>
              <a:rPr lang="en-CA" i="1" dirty="0"/>
              <a:t>, 34</a:t>
            </a:r>
            <a:r>
              <a:rPr lang="en-CA" dirty="0"/>
              <a:t>(4). Retrieved from https:/</a:t>
            </a:r>
            <a:r>
              <a:rPr lang="en-CA" dirty="0" smtClean="0"/>
              <a:t>/	www.aaai.org</a:t>
            </a:r>
            <a:r>
              <a:rPr lang="en-CA" dirty="0"/>
              <a:t>/ojs/index.php/aimagazine/issue</a:t>
            </a:r>
            <a:r>
              <a:rPr lang="en-CA" dirty="0" smtClean="0"/>
              <a:t>/	view</a:t>
            </a:r>
            <a:r>
              <a:rPr lang="en-CA" dirty="0"/>
              <a:t>/204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Trolley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615153"/>
          </a:xfrm>
        </p:spPr>
        <p:txBody>
          <a:bodyPr>
            <a:normAutofit/>
          </a:bodyPr>
          <a:lstStyle/>
          <a:p>
            <a:r>
              <a:rPr lang="en-US" dirty="0" smtClean="0"/>
              <a:t>Thought experiment which challenges:</a:t>
            </a:r>
          </a:p>
          <a:p>
            <a:pPr lvl="1"/>
            <a:r>
              <a:rPr lang="en-US" dirty="0" smtClean="0"/>
              <a:t>Ethics &amp; Beliefs </a:t>
            </a:r>
          </a:p>
          <a:p>
            <a:pPr lvl="1"/>
            <a:r>
              <a:rPr lang="en-US" dirty="0" smtClean="0"/>
              <a:t>Morals</a:t>
            </a:r>
          </a:p>
          <a:p>
            <a:pPr lvl="1"/>
            <a:r>
              <a:rPr lang="en-US" dirty="0" smtClean="0"/>
              <a:t>How people react to difficult decisions </a:t>
            </a:r>
          </a:p>
          <a:p>
            <a:pPr lvl="2"/>
            <a:r>
              <a:rPr lang="en-US" dirty="0" smtClean="0"/>
              <a:t>In applied cases, to see AI reactions</a:t>
            </a:r>
          </a:p>
          <a:p>
            <a:r>
              <a:rPr lang="en-US" dirty="0" smtClean="0"/>
              <a:t>Makes people question their choice by thinking:</a:t>
            </a:r>
          </a:p>
          <a:p>
            <a:pPr lvl="1"/>
            <a:r>
              <a:rPr lang="en-US" dirty="0" smtClean="0"/>
              <a:t>What will others think?</a:t>
            </a:r>
          </a:p>
          <a:p>
            <a:pPr lvl="1"/>
            <a:r>
              <a:rPr lang="en-US" dirty="0" smtClean="0"/>
              <a:t>Is my choice morally ok?</a:t>
            </a:r>
          </a:p>
          <a:p>
            <a:pPr lvl="1"/>
            <a:r>
              <a:rPr lang="en-US" dirty="0" smtClean="0"/>
              <a:t>Does this affect who I am? </a:t>
            </a:r>
          </a:p>
          <a:p>
            <a:pPr lvl="1"/>
            <a:r>
              <a:rPr lang="en-US" dirty="0" smtClean="0"/>
              <a:t>Will anyone see?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1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Trolley Problem</a:t>
            </a:r>
            <a:endParaRPr lang="en-US" dirty="0"/>
          </a:p>
        </p:txBody>
      </p:sp>
      <p:pic>
        <p:nvPicPr>
          <p:cNvPr id="7" name="Content Placeholder 6" descr="09-trolley.w710.h473-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b="8309"/>
          <a:stretch>
            <a:fillRect/>
          </a:stretch>
        </p:blipFill>
        <p:spPr>
          <a:xfrm>
            <a:off x="914400" y="1735137"/>
            <a:ext cx="7313613" cy="4527129"/>
          </a:xfrm>
        </p:spPr>
      </p:pic>
    </p:spTree>
    <p:extLst>
      <p:ext uri="{BB962C8B-B14F-4D97-AF65-F5344CB8AC3E}">
        <p14:creationId xmlns:p14="http://schemas.microsoft.com/office/powerpoint/2010/main" val="393694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Relevant to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03177"/>
          </a:xfrm>
        </p:spPr>
        <p:txBody>
          <a:bodyPr/>
          <a:lstStyle/>
          <a:p>
            <a:r>
              <a:rPr lang="en-US" dirty="0" smtClean="0"/>
              <a:t>Self Driving Cars</a:t>
            </a:r>
          </a:p>
          <a:p>
            <a:pPr lvl="1"/>
            <a:r>
              <a:rPr lang="en-US" dirty="0" smtClean="0"/>
              <a:t>Accident avoidance</a:t>
            </a:r>
          </a:p>
          <a:p>
            <a:pPr lvl="1"/>
            <a:r>
              <a:rPr lang="en-US" dirty="0" smtClean="0"/>
              <a:t>Lessen accident outcomes (predefined to some extent)</a:t>
            </a:r>
          </a:p>
          <a:p>
            <a:r>
              <a:rPr lang="en-US" dirty="0" smtClean="0"/>
              <a:t>Robotics (what’s right and wrong)</a:t>
            </a:r>
          </a:p>
          <a:p>
            <a:pPr lvl="1"/>
            <a:r>
              <a:rPr lang="en-US" dirty="0" smtClean="0"/>
              <a:t>AI usually modeled by what humans think is right</a:t>
            </a:r>
          </a:p>
          <a:p>
            <a:r>
              <a:rPr lang="en-US" dirty="0" smtClean="0"/>
              <a:t>Isaac Asimov’s Three Laws of Robotics</a:t>
            </a:r>
          </a:p>
          <a:p>
            <a:pPr lvl="1"/>
            <a:r>
              <a:rPr lang="en-US" dirty="0" smtClean="0"/>
              <a:t>“A robot cannot injure a human being, or, through inaction, allow a human being to come to harm.”</a:t>
            </a:r>
          </a:p>
          <a:p>
            <a:r>
              <a:rPr lang="en-US" dirty="0" smtClean="0"/>
              <a:t>Smarter/More interactive AI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6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439104"/>
          </a:xfrm>
        </p:spPr>
        <p:txBody>
          <a:bodyPr>
            <a:normAutofit/>
          </a:bodyPr>
          <a:lstStyle/>
          <a:p>
            <a:r>
              <a:rPr lang="en-US" dirty="0" smtClean="0"/>
              <a:t>C++ using Apple’s </a:t>
            </a:r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What I’m used to</a:t>
            </a:r>
          </a:p>
          <a:p>
            <a:pPr lvl="1"/>
            <a:r>
              <a:rPr lang="en-US" dirty="0" smtClean="0"/>
              <a:t>Time constraints</a:t>
            </a:r>
          </a:p>
          <a:p>
            <a:pPr lvl="1"/>
            <a:r>
              <a:rPr lang="en-US" dirty="0" smtClean="0"/>
              <a:t>Easily used on MacBook</a:t>
            </a:r>
          </a:p>
          <a:p>
            <a:r>
              <a:rPr lang="en-US" dirty="0" smtClean="0"/>
              <a:t>Command Line Interface</a:t>
            </a:r>
          </a:p>
          <a:p>
            <a:pPr lvl="1"/>
            <a:r>
              <a:rPr lang="en-US" dirty="0" smtClean="0"/>
              <a:t>Graphical UI not needed</a:t>
            </a:r>
          </a:p>
          <a:p>
            <a:pPr lvl="1"/>
            <a:r>
              <a:rPr lang="en-US" dirty="0" smtClean="0"/>
              <a:t>Text based output</a:t>
            </a:r>
          </a:p>
          <a:p>
            <a:pPr lvl="1"/>
            <a:r>
              <a:rPr lang="en-US" dirty="0" smtClean="0"/>
              <a:t>Text wrapping is a con of Apple’s terminal</a:t>
            </a:r>
            <a:endParaRPr lang="en-US" dirty="0"/>
          </a:p>
        </p:txBody>
      </p:sp>
      <p:pic>
        <p:nvPicPr>
          <p:cNvPr id="5" name="Content Placeholder 4" descr="1200px-ISO_C++_Logo.svg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r="589"/>
          <a:stretch>
            <a:fillRect/>
          </a:stretch>
        </p:blipFill>
        <p:spPr>
          <a:xfrm>
            <a:off x="5017842" y="1735139"/>
            <a:ext cx="3210171" cy="3651169"/>
          </a:xfrm>
        </p:spPr>
      </p:pic>
    </p:spTree>
    <p:extLst>
      <p:ext uri="{BB962C8B-B14F-4D97-AF65-F5344CB8AC3E}">
        <p14:creationId xmlns:p14="http://schemas.microsoft.com/office/powerpoint/2010/main" val="309225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66051"/>
          </a:xfrm>
        </p:spPr>
        <p:txBody>
          <a:bodyPr>
            <a:normAutofit/>
          </a:bodyPr>
          <a:lstStyle/>
          <a:p>
            <a:r>
              <a:rPr lang="en-US" dirty="0" smtClean="0"/>
              <a:t>1. Information about a user is gathered</a:t>
            </a:r>
          </a:p>
          <a:p>
            <a:pPr lvl="1"/>
            <a:r>
              <a:rPr lang="en-US" dirty="0" smtClean="0"/>
              <a:t>Sex, weight, age, etc.</a:t>
            </a:r>
          </a:p>
          <a:p>
            <a:r>
              <a:rPr lang="en-US" dirty="0" smtClean="0"/>
              <a:t>2. Program then </a:t>
            </a:r>
            <a:r>
              <a:rPr lang="en-US" dirty="0"/>
              <a:t>asks a </a:t>
            </a:r>
            <a:r>
              <a:rPr lang="en-US" dirty="0" smtClean="0"/>
              <a:t>user initial, hard set questions </a:t>
            </a:r>
            <a:r>
              <a:rPr lang="en-US" dirty="0"/>
              <a:t>involving a car with different choices:</a:t>
            </a:r>
          </a:p>
          <a:p>
            <a:pPr marL="0" indent="0">
              <a:buNone/>
            </a:pPr>
            <a:r>
              <a:rPr lang="en-US" dirty="0"/>
              <a:t>	A Self-Driving Car is heading down a road when 1 	person walks in front of the car. The car will either 	continue its path OR the car can swerve off the 	road hitting 2 people. Should the car: </a:t>
            </a:r>
          </a:p>
          <a:p>
            <a:pPr marL="457200" lvl="1" indent="0">
              <a:buNone/>
            </a:pPr>
            <a:r>
              <a:rPr lang="en-US" dirty="0"/>
              <a:t>	  a. Continue its course OR</a:t>
            </a:r>
          </a:p>
          <a:p>
            <a:pPr marL="457200" lvl="1" indent="0">
              <a:buNone/>
            </a:pPr>
            <a:r>
              <a:rPr lang="en-US" dirty="0"/>
              <a:t>	  b. Swerve off the road?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2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803776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The AI then calculates biases based on:</a:t>
            </a:r>
          </a:p>
          <a:p>
            <a:pPr lvl="1"/>
            <a:r>
              <a:rPr lang="en-US" dirty="0"/>
              <a:t>User input (which choice did they make)</a:t>
            </a:r>
          </a:p>
          <a:p>
            <a:pPr lvl="1"/>
            <a:r>
              <a:rPr lang="en-US" dirty="0"/>
              <a:t>User information (sex, age, weight, etc.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4</a:t>
            </a:r>
            <a:r>
              <a:rPr lang="en-US" dirty="0" smtClean="0">
                <a:solidFill>
                  <a:prstClr val="black"/>
                </a:solidFill>
              </a:rPr>
              <a:t>. Next, the AI uses </a:t>
            </a:r>
            <a:r>
              <a:rPr lang="en-US" dirty="0">
                <a:solidFill>
                  <a:prstClr val="black"/>
                </a:solidFill>
              </a:rPr>
              <a:t>Heuristics to ask questions if: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Heuristics are available AND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Meets minimum </a:t>
            </a:r>
            <a:r>
              <a:rPr lang="en-US" dirty="0" smtClean="0">
                <a:solidFill>
                  <a:prstClr val="black"/>
                </a:solidFill>
              </a:rPr>
              <a:t>requirements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OR </a:t>
            </a:r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 smtClean="0">
                <a:solidFill>
                  <a:prstClr val="black"/>
                </a:solidFill>
              </a:rPr>
              <a:t>AI finds a question to ask based on a user’s current calculated biases </a:t>
            </a: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</a:rPr>
              <a:t>    AI </a:t>
            </a:r>
            <a:r>
              <a:rPr lang="en-US" b="1" dirty="0">
                <a:solidFill>
                  <a:prstClr val="black"/>
                </a:solidFill>
              </a:rPr>
              <a:t>always wants them to pick </a:t>
            </a:r>
            <a:r>
              <a:rPr lang="en-US" b="1" dirty="0" smtClean="0">
                <a:solidFill>
                  <a:prstClr val="black"/>
                </a:solidFill>
              </a:rPr>
              <a:t>b</a:t>
            </a:r>
            <a:endParaRPr lang="en-US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2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5122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5. A user will then choose an </a:t>
            </a:r>
            <a:r>
              <a:rPr lang="en-US" dirty="0" smtClean="0">
                <a:solidFill>
                  <a:prstClr val="black"/>
                </a:solidFill>
              </a:rPr>
              <a:t>answer</a:t>
            </a:r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6</a:t>
            </a:r>
            <a:r>
              <a:rPr lang="en-US" dirty="0" smtClean="0">
                <a:solidFill>
                  <a:prstClr val="black"/>
                </a:solidFill>
              </a:rPr>
              <a:t>. </a:t>
            </a:r>
            <a:r>
              <a:rPr lang="en-US" dirty="0" smtClean="0">
                <a:solidFill>
                  <a:prstClr val="black"/>
                </a:solidFill>
              </a:rPr>
              <a:t>The AI prints initial and final results</a:t>
            </a:r>
          </a:p>
          <a:p>
            <a:r>
              <a:rPr lang="en-US" dirty="0">
                <a:solidFill>
                  <a:prstClr val="black"/>
                </a:solidFill>
              </a:rPr>
              <a:t>7</a:t>
            </a:r>
            <a:r>
              <a:rPr lang="en-US" dirty="0" smtClean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AI saves answers for future heuristics </a:t>
            </a:r>
            <a:r>
              <a:rPr lang="en-US" dirty="0" smtClean="0">
                <a:solidFill>
                  <a:prstClr val="black"/>
                </a:solidFill>
              </a:rPr>
              <a:t>and learns for future trials</a:t>
            </a:r>
            <a:endParaRPr lang="en-US" dirty="0">
              <a:solidFill>
                <a:prstClr val="black"/>
              </a:solidFill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1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9474</TotalTime>
  <Words>878</Words>
  <Application>Microsoft Macintosh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Inkwell</vt:lpstr>
      <vt:lpstr>Bias &amp; Morality Judgment AI</vt:lpstr>
      <vt:lpstr>Presentation Overview</vt:lpstr>
      <vt:lpstr>The Trolley Problem</vt:lpstr>
      <vt:lpstr>The Trolley Problem</vt:lpstr>
      <vt:lpstr>Why is it Relevant to AI?</vt:lpstr>
      <vt:lpstr>Technologies Used </vt:lpstr>
      <vt:lpstr>Project Overview</vt:lpstr>
      <vt:lpstr>Project Overview</vt:lpstr>
      <vt:lpstr>Project Overview</vt:lpstr>
      <vt:lpstr>Scope</vt:lpstr>
      <vt:lpstr>Algorithms &amp; Techniques</vt:lpstr>
      <vt:lpstr>1. Directive Management</vt:lpstr>
      <vt:lpstr>2. Heuristics </vt:lpstr>
      <vt:lpstr>3. Machine Learning</vt:lpstr>
      <vt:lpstr>Diagrams</vt:lpstr>
      <vt:lpstr>Diagrams</vt:lpstr>
      <vt:lpstr>PowerPoint Presentation</vt:lpstr>
      <vt:lpstr>Demonstration</vt:lpstr>
      <vt:lpstr>Conclusion</vt:lpstr>
      <vt:lpstr>Conclusion</vt:lpstr>
      <vt:lpstr>Future Improvement</vt:lpstr>
      <vt:lpstr>Questions?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&amp; Morality Judgment AI</dc:title>
  <dc:creator>Evan  Geissler</dc:creator>
  <cp:lastModifiedBy>Evan  Geissler</cp:lastModifiedBy>
  <cp:revision>27</cp:revision>
  <dcterms:created xsi:type="dcterms:W3CDTF">2018-04-06T06:08:41Z</dcterms:created>
  <dcterms:modified xsi:type="dcterms:W3CDTF">2018-04-12T20:05:17Z</dcterms:modified>
</cp:coreProperties>
</file>