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2"/>
  </p:notesMasterIdLst>
  <p:handoutMasterIdLst>
    <p:handoutMasterId r:id="rId113"/>
  </p:handoutMasterIdLst>
  <p:sldIdLst>
    <p:sldId id="257" r:id="rId2"/>
    <p:sldId id="651" r:id="rId3"/>
    <p:sldId id="530" r:id="rId4"/>
    <p:sldId id="478"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74" r:id="rId41"/>
    <p:sldId id="648" r:id="rId42"/>
    <p:sldId id="650" r:id="rId43"/>
    <p:sldId id="672" r:id="rId44"/>
    <p:sldId id="649" r:id="rId45"/>
    <p:sldId id="512" r:id="rId46"/>
    <p:sldId id="500" r:id="rId47"/>
    <p:sldId id="267"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58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680" r:id="rId82"/>
    <p:sldId id="520" r:id="rId83"/>
    <p:sldId id="503" r:id="rId84"/>
    <p:sldId id="599" r:id="rId85"/>
    <p:sldId id="667" r:id="rId86"/>
    <p:sldId id="499" r:id="rId87"/>
    <p:sldId id="521" r:id="rId88"/>
    <p:sldId id="504" r:id="rId89"/>
    <p:sldId id="600" r:id="rId90"/>
    <p:sldId id="668" r:id="rId91"/>
    <p:sldId id="519" r:id="rId92"/>
    <p:sldId id="598" r:id="rId93"/>
    <p:sldId id="527" r:id="rId94"/>
    <p:sldId id="528" r:id="rId95"/>
    <p:sldId id="505" r:id="rId96"/>
    <p:sldId id="602" r:id="rId97"/>
    <p:sldId id="653" r:id="rId98"/>
    <p:sldId id="665" r:id="rId99"/>
    <p:sldId id="654" r:id="rId100"/>
    <p:sldId id="655" r:id="rId101"/>
    <p:sldId id="656" r:id="rId102"/>
    <p:sldId id="657" r:id="rId103"/>
    <p:sldId id="536" r:id="rId104"/>
    <p:sldId id="535" r:id="rId105"/>
    <p:sldId id="673" r:id="rId106"/>
    <p:sldId id="675" r:id="rId107"/>
    <p:sldId id="676" r:id="rId108"/>
    <p:sldId id="677" r:id="rId109"/>
    <p:sldId id="678" r:id="rId110"/>
    <p:sldId id="679" r:id="rId1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autoAdjust="0"/>
    <p:restoredTop sz="95405" autoAdjust="0"/>
  </p:normalViewPr>
  <p:slideViewPr>
    <p:cSldViewPr>
      <p:cViewPr varScale="1">
        <p:scale>
          <a:sx n="97" d="100"/>
          <a:sy n="97" d="100"/>
        </p:scale>
        <p:origin x="519" y="48"/>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109</a:t>
            </a:fld>
            <a:endParaRPr lang="en-US" altLang="en-US" sz="100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and Data Structures, Twelfth Edition, (c) 2020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DeckOfCards.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24Point.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CountLettersInArray.html"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10</a:t>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a:cs typeface="Courier New" pitchFamily="49" charset="0"/>
              </a:rPr>
              <a:t>The array elements are accessed through the index. The array indices are </a:t>
            </a:r>
            <a:r>
              <a:rPr lang="en-US" altLang="en-US" sz="3000" i="1">
                <a:cs typeface="Courier New" pitchFamily="49" charset="0"/>
              </a:rPr>
              <a:t>0-based</a:t>
            </a:r>
            <a:r>
              <a:rPr lang="en-US" altLang="en-US" sz="300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a:cs typeface="Times New Roman" pitchFamily="18" charset="0"/>
            </a:endParaRPr>
          </a:p>
          <a:p>
            <a:pPr marL="0" indent="0" algn="just">
              <a:buFont typeface="Monotype Sorts" pitchFamily="2" charset="2"/>
              <a:buNone/>
            </a:pPr>
            <a:r>
              <a:rPr lang="en-US" altLang="en-US" sz="3000">
                <a:cs typeface="Courier New" pitchFamily="49" charset="0"/>
              </a:rPr>
              <a:t>Each element in the array is represented using the following syntax, known as an </a:t>
            </a:r>
            <a:r>
              <a:rPr lang="en-US" altLang="en-US" sz="3000" i="1">
                <a:cs typeface="Courier New" pitchFamily="49" charset="0"/>
              </a:rPr>
              <a:t>indexed variable</a:t>
            </a:r>
            <a:r>
              <a:rPr lang="en-US" altLang="en-US" sz="3000">
                <a:cs typeface="Courier New" pitchFamily="49" charset="0"/>
              </a:rPr>
              <a:t>:</a:t>
            </a:r>
          </a:p>
          <a:p>
            <a:pPr marL="0" indent="0" algn="just">
              <a:buFont typeface="Monotype Sorts" pitchFamily="2" charset="2"/>
              <a:buNone/>
            </a:pPr>
            <a:endParaRPr lang="en-US" altLang="en-US" sz="3000">
              <a:cs typeface="Times New Roman" pitchFamily="18" charset="0"/>
            </a:endParaRPr>
          </a:p>
          <a:p>
            <a:pPr lvl="1" algn="just">
              <a:buFontTx/>
              <a:buNone/>
            </a:pPr>
            <a:r>
              <a:rPr lang="en-US" altLang="en-US" sz="2600">
                <a:cs typeface="Courier New" pitchFamily="49" charset="0"/>
              </a:rPr>
              <a:t>arrayRefVar[index];</a:t>
            </a:r>
            <a:endParaRPr lang="en-US" altLang="en-US" sz="260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100</a:t>
            </a:fld>
            <a:endParaRPr lang="en-US" altLang="en-US" sz="1400"/>
          </a:p>
        </p:txBody>
      </p:sp>
      <p:sp>
        <p:nvSpPr>
          <p:cNvPr id="445442"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101</a:t>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102</a:t>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103</a:t>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104</a:t>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a:t>
            </a:r>
            <a:r>
              <a:rPr lang="en-US" altLang="en-US" sz="2200" dirty="0" err="1">
                <a:cs typeface="Courier New" pitchFamily="49" charset="0"/>
              </a:rPr>
              <a:t>int</a:t>
            </a:r>
            <a:r>
              <a:rPr lang="en-US" altLang="en-US" sz="2200" dirty="0">
                <a:cs typeface="Courier New" pitchFamily="49" charset="0"/>
              </a:rPr>
              <a: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105</a:t>
            </a:fld>
            <a:endParaRPr lang="en-US" altLang="en-US" sz="1400"/>
          </a:p>
        </p:txBody>
      </p:sp>
      <p:sp>
        <p:nvSpPr>
          <p:cNvPr id="110595" name="Rectangle 2"/>
          <p:cNvSpPr>
            <a:spLocks noGrp="1" noChangeArrowheads="1"/>
          </p:cNvSpPr>
          <p:nvPr>
            <p:ph type="title"/>
          </p:nvPr>
        </p:nvSpPr>
        <p:spPr>
          <a:xfrm>
            <a:off x="609600" y="304800"/>
            <a:ext cx="7772400" cy="609600"/>
          </a:xfrm>
        </p:spPr>
        <p:txBody>
          <a:bodyPr/>
          <a:lstStyle/>
          <a:p>
            <a:r>
              <a:rPr lang="en-US" altLang="en-US"/>
              <a:t>The Arrays.toString(list) Method</a:t>
            </a:r>
            <a:endParaRPr lang="en-US" altLang="en-US">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106</a:t>
            </a:fld>
            <a:endParaRPr lang="en-US" altLang="en-US" sz="140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107</a:t>
            </a:fld>
            <a:endParaRPr lang="en-US" altLang="en-US" sz="140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67"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a:t>You can call a regular method by passing actual parameters. Can you pass arguments to </a:t>
            </a:r>
            <a:r>
              <a:rPr lang="en-US" altLang="en-US" u="sng"/>
              <a:t>main</a:t>
            </a:r>
            <a:r>
              <a:rPr lang="en-US" altLang="en-US"/>
              <a:t>? Of course, yes. For example, the main method in class </a:t>
            </a:r>
            <a:r>
              <a:rPr lang="en-US" altLang="en-US" u="sng"/>
              <a:t>B</a:t>
            </a:r>
            <a:r>
              <a:rPr lang="en-US" altLang="en-US"/>
              <a:t> is invoked by a method in </a:t>
            </a:r>
            <a:r>
              <a:rPr lang="en-US" altLang="en-US" u="sng"/>
              <a:t>A</a:t>
            </a:r>
            <a:r>
              <a:rPr lang="en-US" altLang="en-US"/>
              <a:t>, as shown below: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108</a:t>
            </a:fld>
            <a:endParaRPr lang="en-US" altLang="en-US" sz="140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a:latin typeface="Courier New" pitchFamily="49" charset="0"/>
              </a:rPr>
              <a:t>class TestMain {	</a:t>
            </a:r>
          </a:p>
          <a:p>
            <a:pPr>
              <a:buFont typeface="Monotype Sorts" pitchFamily="2" charset="2"/>
              <a:buNone/>
            </a:pPr>
            <a:r>
              <a:rPr lang="en-US" altLang="en-US" sz="2800" b="1">
                <a:latin typeface="Courier New" pitchFamily="49" charset="0"/>
              </a:rPr>
              <a:t>  public static void main(String[] args) { </a:t>
            </a:r>
          </a:p>
          <a:p>
            <a:pPr>
              <a:buFont typeface="Monotype Sorts" pitchFamily="2" charset="2"/>
              <a:buNone/>
            </a:pPr>
            <a:r>
              <a:rPr lang="en-US" altLang="en-US" sz="2800" b="1">
                <a:latin typeface="Courier New" pitchFamily="49" charset="0"/>
              </a:rPr>
              <a:t>  ... </a:t>
            </a:r>
          </a:p>
          <a:p>
            <a:pPr>
              <a:buFont typeface="Monotype Sorts" pitchFamily="2" charset="2"/>
              <a:buNone/>
            </a:pPr>
            <a:r>
              <a:rPr lang="en-US" altLang="en-US" sz="2800" b="1">
                <a:latin typeface="Courier New" pitchFamily="49" charset="0"/>
              </a:rPr>
              <a:t>  }</a:t>
            </a:r>
          </a:p>
          <a:p>
            <a:pPr>
              <a:buFont typeface="Monotype Sorts" pitchFamily="2" charset="2"/>
              <a:buNone/>
            </a:pPr>
            <a:r>
              <a:rPr lang="en-US" altLang="en-US" sz="2800" b="1">
                <a:latin typeface="Courier New" pitchFamily="49" charset="0"/>
              </a:rPr>
              <a:t>}</a:t>
            </a:r>
          </a:p>
          <a:p>
            <a:pPr>
              <a:buFont typeface="Monotype Sorts" pitchFamily="2" charset="2"/>
              <a:buNone/>
            </a:pPr>
            <a:endParaRPr lang="en-US" altLang="en-US" sz="2800" b="1">
              <a:latin typeface="Courier New" pitchFamily="49" charset="0"/>
            </a:endParaRPr>
          </a:p>
          <a:p>
            <a:pPr>
              <a:buFont typeface="Monotype Sorts" pitchFamily="2" charset="2"/>
              <a:buNone/>
            </a:pPr>
            <a:r>
              <a:rPr lang="en-US" altLang="en-US" sz="2800" b="1">
                <a:latin typeface="Courier New" pitchFamily="49" charset="0"/>
              </a:rPr>
              <a:t>java TestMain arg0 arg1 arg2 ... argn</a:t>
            </a:r>
          </a:p>
          <a:p>
            <a:pPr>
              <a:buFont typeface="Monotype Sorts" pitchFamily="2" charset="2"/>
              <a:buNone/>
            </a:pPr>
            <a:endParaRPr lang="en-US" altLang="en-US" sz="2800"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109</a:t>
            </a:fld>
            <a:endParaRPr lang="en-US" altLang="en-US" sz="140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a:t>Processing</a:t>
            </a:r>
            <a:br>
              <a:rPr lang="en-US" altLang="en-US"/>
            </a:br>
            <a:r>
              <a:rPr lang="en-US" altLang="en-US"/>
              <a:t>Command-Line Parameters</a:t>
            </a:r>
            <a:endParaRPr lang="en-US" altLang="en-US" sz="360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a:t>In the main method, get the arguments from </a:t>
            </a:r>
            <a:r>
              <a:rPr lang="en-US" altLang="en-US" sz="2800">
                <a:latin typeface="Courier New" pitchFamily="49" charset="0"/>
              </a:rPr>
              <a:t>args[0], args[1], ..., args[n]</a:t>
            </a:r>
            <a:r>
              <a:rPr lang="en-US" altLang="en-US" sz="3000"/>
              <a:t>, which corresponds to </a:t>
            </a:r>
            <a:r>
              <a:rPr lang="en-US" altLang="en-US" sz="2800">
                <a:latin typeface="Courier New" pitchFamily="49" charset="0"/>
              </a:rPr>
              <a:t>arg0, arg1, ..., argn</a:t>
            </a:r>
            <a:r>
              <a:rPr lang="en-US" altLang="en-US" sz="3000"/>
              <a:t> in the command 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11</a:t>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2600">
                <a:latin typeface="Courier New" pitchFamily="49" charset="0"/>
                <a:cs typeface="Courier New" pitchFamily="49" charset="0"/>
              </a:rPr>
              <a:t>myList[2] = myList[0] + myList[1];</a:t>
            </a:r>
            <a:endParaRPr lang="en-US" altLang="en-US" sz="2600">
              <a:cs typeface="Courier New"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110</a:t>
            </a:fld>
            <a:endParaRPr lang="en-US" altLang="en-US" sz="1400"/>
          </a:p>
        </p:txBody>
      </p:sp>
      <p:sp>
        <p:nvSpPr>
          <p:cNvPr id="115715" name="Rectangle 2"/>
          <p:cNvSpPr>
            <a:spLocks noGrp="1" noChangeArrowheads="1"/>
          </p:cNvSpPr>
          <p:nvPr>
            <p:ph type="title"/>
          </p:nvPr>
        </p:nvSpPr>
        <p:spPr>
          <a:xfrm>
            <a:off x="685800" y="457200"/>
            <a:ext cx="7772400" cy="1143000"/>
          </a:xfrm>
        </p:spPr>
        <p:txBody>
          <a:bodyPr/>
          <a:lstStyle/>
          <a:p>
            <a:r>
              <a:rPr lang="en-US" altLang="en-US"/>
              <a:t>Problem: </a:t>
            </a:r>
            <a:r>
              <a:rPr lang="en-US" altLang="en-US" sz="4000"/>
              <a:t>Calculator</a:t>
            </a:r>
            <a:endParaRPr lang="en-US" altLang="en-US" u="sng">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pPr marL="0" indent="0">
              <a:buNone/>
            </a:pPr>
            <a:r>
              <a:rPr lang="en-US" altLang="en-US" sz="3000" dirty="0"/>
              <a:t>Objective: Write a program that will perform binary operations on integers.  The program receives three parameters: an operator and two integers.</a:t>
            </a:r>
            <a:r>
              <a:rPr lang="en-US" altLang="en-US" dirty="0"/>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a:t>Calculator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12</a:t>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itchFamily="49" charset="0"/>
              </a:rPr>
              <a:t>	</a:t>
            </a:r>
            <a:r>
              <a:rPr lang="en-US" altLang="en-US" sz="2800" b="1">
                <a:latin typeface="Courier New"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13</a:t>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a:latin typeface="Courier New" pitchFamily="49" charset="0"/>
              </a:rPr>
              <a:t>double[] myList = {1.9, 2.9, 3.4, 3.5};</a:t>
            </a:r>
          </a:p>
          <a:p>
            <a:pPr marL="0" indent="0">
              <a:spcBef>
                <a:spcPct val="50000"/>
              </a:spcBef>
              <a:buFont typeface="Monotype Sorts" pitchFamily="2" charset="2"/>
              <a:buNone/>
            </a:pPr>
            <a:r>
              <a:rPr lang="en-US" altLang="en-US">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a:latin typeface="Courier New" pitchFamily="49" charset="0"/>
              </a:rPr>
              <a:t>double[] myList = new double[4];</a:t>
            </a:r>
          </a:p>
          <a:p>
            <a:pPr marL="0" indent="0">
              <a:spcBef>
                <a:spcPct val="50000"/>
              </a:spcBef>
              <a:buFont typeface="Monotype Sorts" pitchFamily="2" charset="2"/>
              <a:buNone/>
            </a:pPr>
            <a:r>
              <a:rPr lang="en-US" altLang="en-US" sz="2400">
                <a:latin typeface="Courier New" pitchFamily="49" charset="0"/>
              </a:rPr>
              <a:t>myList[0] = 1.9;</a:t>
            </a:r>
          </a:p>
          <a:p>
            <a:pPr marL="0" indent="0">
              <a:spcBef>
                <a:spcPct val="50000"/>
              </a:spcBef>
              <a:buFont typeface="Monotype Sorts" pitchFamily="2" charset="2"/>
              <a:buNone/>
            </a:pPr>
            <a:r>
              <a:rPr lang="en-US" altLang="en-US" sz="2400">
                <a:latin typeface="Courier New" pitchFamily="49" charset="0"/>
              </a:rPr>
              <a:t>myList[1] = 2.9;</a:t>
            </a:r>
          </a:p>
          <a:p>
            <a:pPr marL="0" indent="0">
              <a:spcBef>
                <a:spcPct val="50000"/>
              </a:spcBef>
              <a:buFont typeface="Monotype Sorts" pitchFamily="2" charset="2"/>
              <a:buNone/>
            </a:pPr>
            <a:r>
              <a:rPr lang="en-US" altLang="en-US" sz="2400">
                <a:latin typeface="Courier New" pitchFamily="49" charset="0"/>
              </a:rPr>
              <a:t>myList[2] = 3.4;</a:t>
            </a:r>
          </a:p>
          <a:p>
            <a:pPr marL="0" indent="0">
              <a:spcBef>
                <a:spcPct val="50000"/>
              </a:spcBef>
              <a:buFont typeface="Monotype Sorts" pitchFamily="2" charset="2"/>
              <a:buNone/>
            </a:pPr>
            <a:r>
              <a:rPr lang="en-US" altLang="en-US" sz="2400">
                <a:latin typeface="Courier New" pitchFamily="49" charset="0"/>
              </a:rPr>
              <a:t>myList[3] = 3.5;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14</a:t>
            </a:fld>
            <a:endParaRPr lang="en-US" altLang="en-US" sz="140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a:cs typeface="Times New Roman" pitchFamily="18" charset="0"/>
              </a:rPr>
              <a:t>CAUTION</a:t>
            </a:r>
            <a:endParaRPr lang="en-US" altLang="en-US" sz="400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15</a:t>
            </a:fld>
            <a:endParaRPr lang="en-US" altLang="en-US" sz="140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39"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16</a:t>
            </a:fld>
            <a:endParaRPr lang="en-US" altLang="en-US" sz="140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62"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17</a:t>
            </a:fld>
            <a:endParaRPr lang="en-US" altLang="en-US" sz="140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86"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18</a:t>
            </a:fld>
            <a:endParaRPr lang="en-US" altLang="en-US" sz="140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1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19</a:t>
            </a:fld>
            <a:endParaRPr lang="en-US" altLang="en-US" sz="140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a:solidFill>
                  <a:schemeClr val="accent4"/>
                </a:solidFill>
              </a:rPr>
              <a:t>public class Test {</a:t>
            </a:r>
          </a:p>
          <a:p>
            <a:pPr marL="609600" indent="-609600">
              <a:lnSpc>
                <a:spcPct val="9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9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values[0] = values[1] + values[4];</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34"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20</a:t>
            </a:fld>
            <a:endParaRPr lang="en-US" altLang="en-US" sz="140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a:solidFill>
                  <a:schemeClr val="accent4"/>
                </a:solidFill>
              </a:rPr>
              <a:t>public class Test {</a:t>
            </a:r>
          </a:p>
          <a:p>
            <a:pPr marL="609600" indent="-609600">
              <a:lnSpc>
                <a:spcPct val="80000"/>
              </a:lnSpc>
              <a:buFont typeface="Monotype Sorts" pitchFamily="2" charset="2"/>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p>
          <a:p>
            <a:pPr marL="609600" indent="-609600">
              <a:lnSpc>
                <a:spcPct val="80000"/>
              </a:lnSpc>
              <a:buFont typeface="Monotype Sorts" pitchFamily="2" charset="2"/>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values[0] = values[1] + values[4];</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58"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21</a:t>
            </a:fld>
            <a:endParaRPr lang="en-US" altLang="en-US" sz="140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8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22</a:t>
            </a:fld>
            <a:endParaRPr lang="en-US" altLang="en-US" sz="140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60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23</a:t>
            </a:fld>
            <a:endParaRPr lang="en-US" altLang="en-US" sz="140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3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24</a:t>
            </a:fld>
            <a:endParaRPr lang="en-US" altLang="en-US" sz="140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5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25</a:t>
            </a:fld>
            <a:endParaRPr lang="en-US" altLang="en-US" sz="140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7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26</a:t>
            </a:fld>
            <a:endParaRPr lang="en-US" altLang="en-US" sz="140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70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27</a:t>
            </a:fld>
            <a:endParaRPr lang="en-US" altLang="en-US" sz="140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2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28</a:t>
            </a:fld>
            <a:endParaRPr lang="en-US" altLang="en-US" sz="140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50"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29</a:t>
            </a:fld>
            <a:endParaRPr lang="en-US" altLang="en-US" sz="140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74"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smtClean="0"/>
              <a:pPr/>
              <a:t>3</a:t>
            </a:fld>
            <a:endParaRPr lang="en-US" altLang="en-US" sz="140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a:t>Objectives</a:t>
            </a:r>
          </a:p>
        </p:txBody>
      </p:sp>
      <p:sp>
        <p:nvSpPr>
          <p:cNvPr id="6148" name="Rectangle 3"/>
          <p:cNvSpPr>
            <a:spLocks noGrp="1" noChangeArrowheads="1"/>
          </p:cNvSpPr>
          <p:nvPr>
            <p:ph type="body" idx="1"/>
          </p:nvPr>
        </p:nvSpPr>
        <p:spPr>
          <a:xfrm>
            <a:off x="0" y="893763"/>
            <a:ext cx="8991600" cy="5545137"/>
          </a:xfrm>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30</a:t>
            </a:fld>
            <a:endParaRPr lang="en-US" altLang="en-US" sz="140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80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31</a:t>
            </a:fld>
            <a:endParaRPr lang="en-US" altLang="en-US" sz="140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32</a:t>
            </a:fld>
            <a:endParaRPr lang="en-US" altLang="en-US" sz="140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Initializing arrays with input values</a:t>
            </a:r>
            <a:endParaRPr lang="en-US" altLang="en-US" sz="450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p>
          <a:p>
            <a:pPr marL="609600" indent="-609600">
              <a:lnSpc>
                <a:spcPct val="80000"/>
              </a:lnSpc>
              <a:buFont typeface="Monotype Sorts" pitchFamily="2" charset="2"/>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80000"/>
              </a:lnSpc>
              <a:buFont typeface="Monotype Sorts" pitchFamily="2" charset="2"/>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p>
          <a:p>
            <a:pPr marL="609600" indent="-609600">
              <a:lnSpc>
                <a:spcPct val="80000"/>
              </a:lnSpc>
              <a:buFont typeface="Monotype Sorts" pitchFamily="2" charset="2"/>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33</a:t>
            </a:fld>
            <a:endParaRPr lang="en-US" altLang="en-US" sz="140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a:cs typeface="Times New Roman" pitchFamily="18" charset="0"/>
              </a:rPr>
              <a:t>Initializing arrays with random values</a:t>
            </a:r>
            <a:endParaRPr lang="en-US" altLang="en-US" sz="410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90000"/>
              </a:lnSpc>
              <a:buFont typeface="Monotype Sorts" pitchFamily="2" charset="2"/>
              <a:buNone/>
              <a:defRPr/>
            </a:pPr>
            <a:r>
              <a:rPr lang="en-US" sz="4000" dirty="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34</a:t>
            </a:fld>
            <a:endParaRPr lang="en-US" altLang="en-US" sz="140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Printing arrays</a:t>
            </a:r>
            <a:endParaRPr lang="en-US" altLang="en-US" sz="450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80000"/>
              </a:lnSpc>
              <a:buFont typeface="Monotype Sorts" pitchFamily="2" charset="2"/>
              <a:buNone/>
              <a:defRPr/>
            </a:pPr>
            <a:r>
              <a:rPr lang="en-US" sz="4000" dirty="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35</a:t>
            </a:fld>
            <a:endParaRPr lang="en-US" altLang="en-US" sz="140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Summing all elements</a:t>
            </a:r>
            <a:endParaRPr lang="en-US" altLang="en-US" sz="450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a:solidFill>
                  <a:schemeClr val="accent4"/>
                </a:solidFill>
              </a:rPr>
              <a:t>double total = 0;</a:t>
            </a: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Font typeface="Monotype Sorts" pitchFamily="2" charset="2"/>
              <a:buNone/>
              <a:defRPr/>
            </a:pPr>
            <a:r>
              <a:rPr lang="en-US" sz="4000" dirty="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36</a:t>
            </a:fld>
            <a:endParaRPr lang="en-US" altLang="en-US" sz="140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Finding the largest element</a:t>
            </a:r>
            <a:endParaRPr lang="en-US" altLang="en-US" sz="450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80000"/>
              </a:lnSpc>
              <a:buFont typeface="Monotype Sorts" pitchFamily="2" charset="2"/>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p>
          <a:p>
            <a:pPr marL="609600" indent="-609600">
              <a:lnSpc>
                <a:spcPct val="80000"/>
              </a:lnSpc>
              <a:buFont typeface="Monotype Sorts" pitchFamily="2" charset="2"/>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p>
          <a:p>
            <a:pPr marL="609600" indent="-609600">
              <a:lnSpc>
                <a:spcPct val="80000"/>
              </a:lnSpc>
              <a:buFont typeface="Monotype Sorts" pitchFamily="2" charset="2"/>
              <a:buNone/>
              <a:defRPr/>
            </a:pPr>
            <a:r>
              <a:rPr lang="en-US" sz="3600" dirty="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37</a:t>
            </a:fld>
            <a:endParaRPr lang="en-US" altLang="en-US" sz="140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Random shuffling</a:t>
            </a:r>
            <a:endParaRPr lang="en-US" altLang="en-US" sz="450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81"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38</a:t>
            </a:fld>
            <a:endParaRPr lang="en-US" altLang="en-US" sz="140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Shifting Elements</a:t>
            </a:r>
            <a:endParaRPr lang="en-US" altLang="en-US" sz="450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39</a:t>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a:cs typeface="Times New Roman" pitchFamily="18" charset="0"/>
              </a:rPr>
              <a:t>Enhanced </a:t>
            </a:r>
            <a:r>
              <a:rPr lang="en-US" altLang="en-US" sz="3200" u="sng">
                <a:cs typeface="Times New Roman" pitchFamily="18" charset="0"/>
              </a:rPr>
              <a:t>for</a:t>
            </a:r>
            <a:r>
              <a:rPr lang="en-US" altLang="en-US" sz="320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(double value: </a:t>
            </a:r>
            <a:r>
              <a:rPr lang="en-US" sz="1800" b="1" dirty="0" err="1">
                <a:solidFill>
                  <a:schemeClr val="accent4"/>
                </a:solidFill>
                <a:latin typeface="Courier New" pitchFamily="49" charset="0"/>
                <a:cs typeface="Courier New" pitchFamily="49" charset="0"/>
              </a:rPr>
              <a:t>myList</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System.out.println</a:t>
            </a:r>
            <a:r>
              <a:rPr lang="en-US" sz="1800" b="1" dirty="0">
                <a:solidFill>
                  <a:schemeClr val="accent4"/>
                </a:solidFill>
                <a:latin typeface="Courier New" pitchFamily="49" charset="0"/>
                <a:cs typeface="Courier New" pitchFamily="49" charset="0"/>
              </a:rPr>
              <a:t>(value);</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FontTx/>
              <a:buNone/>
              <a:defRPr/>
            </a:pPr>
            <a:r>
              <a:rPr lang="en-US" sz="2000" dirty="0">
                <a:cs typeface="Times New Roman" pitchFamily="18" charset="0"/>
              </a:rPr>
              <a:t>In general, the syntax is</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a:t>
            </a:r>
            <a:r>
              <a:rPr lang="en-US" sz="1800" b="1" dirty="0" err="1">
                <a:solidFill>
                  <a:schemeClr val="accent4"/>
                </a:solidFill>
                <a:latin typeface="Courier New" pitchFamily="49" charset="0"/>
                <a:cs typeface="Courier New" pitchFamily="49" charset="0"/>
              </a:rPr>
              <a:t>elementType</a:t>
            </a:r>
            <a:r>
              <a:rPr lang="en-US" sz="1800" b="1" dirty="0">
                <a:solidFill>
                  <a:schemeClr val="accent4"/>
                </a:solidFill>
                <a:latin typeface="Courier New" pitchFamily="49" charset="0"/>
                <a:cs typeface="Courier New" pitchFamily="49" charset="0"/>
              </a:rPr>
              <a:t> value: </a:t>
            </a:r>
            <a:r>
              <a:rPr lang="en-US" sz="1800" b="1" dirty="0" err="1">
                <a:solidFill>
                  <a:schemeClr val="accent4"/>
                </a:solidFill>
                <a:latin typeface="Courier New" pitchFamily="49" charset="0"/>
                <a:cs typeface="Courier New" pitchFamily="49" charset="0"/>
              </a:rPr>
              <a:t>arrayRefVar</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 Process the value</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buFont typeface="Monotype Sorts" pitchFamily="2" charset="2"/>
              <a:buNone/>
              <a:defRPr/>
            </a:pPr>
            <a:r>
              <a:rPr lang="en-US" sz="2000" dirty="0">
                <a:cs typeface="Courier New" pitchFamily="49" charset="0"/>
              </a:rPr>
              <a:t>You still have to use an index variable if you wish to traverse the array in a different order or change the elements in the array.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4</a:t>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40</a:t>
            </a:fld>
            <a:endParaRPr lang="en-US" altLang="en-US" sz="140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a:t>Analyze Numbers</a:t>
            </a: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
        <p:nvSpPr>
          <p:cNvPr id="10" name="Rectangle 9">
            <a:hlinkClick r:id="rId2"/>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AnalyzeNumbers</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41</a:t>
            </a:fld>
            <a:endParaRPr lang="en-US" altLang="en-US" sz="140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42</a:t>
            </a:fld>
            <a:endParaRPr lang="en-US" altLang="en-US" sz="140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43</a:t>
            </a:fld>
            <a:endParaRPr lang="en-US" altLang="en-US" sz="140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4"/>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44</a:t>
            </a:fld>
            <a:endParaRPr lang="en-US" altLang="en-US" sz="140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a:t>This problem builds a foundation for future more interesting and realistic applications:</a:t>
            </a:r>
          </a:p>
          <a:p>
            <a:pPr marL="0" indent="0">
              <a:buFont typeface="Monotype Sorts" pitchFamily="2" charset="2"/>
              <a:buNone/>
            </a:pPr>
            <a:endParaRPr lang="en-US" altLang="en-US" sz="2400" dirty="0"/>
          </a:p>
          <a:p>
            <a:pPr marL="0" indent="0">
              <a:buFont typeface="Monotype Sorts" pitchFamily="2" charset="2"/>
              <a:buNone/>
            </a:pPr>
            <a:r>
              <a:rPr lang="en-US" altLang="en-US" sz="2400" dirty="0"/>
              <a:t>See Exercise 20.15.</a:t>
            </a:r>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https://liveexample.pearsoncmg.com/dsanimation/24Point.html</a:t>
            </a:r>
          </a:p>
        </p:txBody>
      </p:sp>
      <p:sp>
        <p:nvSpPr>
          <p:cNvPr id="9" name="AutoShape 8">
            <a:hlinkClick r:id="rId4"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45</a:t>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a:cs typeface="Courier New" pitchFamily="49" charset="0"/>
              </a:rPr>
              <a:t>Often, in a program, you need to duplicate an array or a part of an array. In such cases you could attempt to use the assignment statement (=), as follows:</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 </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list2 = list1;</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 </a:t>
            </a:r>
            <a:endParaRPr lang="en-US" altLang="en-US" sz="230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46</a:t>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b="1">
                <a:latin typeface="Courier New" pitchFamily="49" charset="0"/>
              </a:rPr>
              <a:t>int[] sourceArray = {2, 3, 1, 5, 10};</a:t>
            </a:r>
          </a:p>
          <a:p>
            <a:pPr>
              <a:buFont typeface="Monotype Sorts" pitchFamily="2" charset="2"/>
              <a:buNone/>
            </a:pPr>
            <a:r>
              <a:rPr lang="en-US" altLang="en-US" sz="2400" b="1">
                <a:latin typeface="Courier New" pitchFamily="49" charset="0"/>
              </a:rPr>
              <a:t>int[] targetArray = new int[sourceArray.length];</a:t>
            </a:r>
          </a:p>
          <a:p>
            <a:pPr>
              <a:buFont typeface="Monotype Sorts" pitchFamily="2" charset="2"/>
              <a:buNone/>
            </a:pPr>
            <a:endParaRPr lang="en-US" altLang="en-US" sz="2400" b="1">
              <a:latin typeface="Courier New" pitchFamily="49" charset="0"/>
            </a:endParaRPr>
          </a:p>
          <a:p>
            <a:pPr>
              <a:buFont typeface="Monotype Sorts" pitchFamily="2" charset="2"/>
              <a:buNone/>
            </a:pPr>
            <a:r>
              <a:rPr lang="en-US" altLang="en-US" sz="2400" b="1">
                <a:latin typeface="Courier New" pitchFamily="49" charset="0"/>
              </a:rPr>
              <a:t>for (int i = 0; i &lt; sourceArrays.length; i++)</a:t>
            </a:r>
          </a:p>
          <a:p>
            <a:pPr>
              <a:buFont typeface="Monotype Sorts" pitchFamily="2" charset="2"/>
              <a:buNone/>
            </a:pPr>
            <a:r>
              <a:rPr lang="en-US" altLang="en-US" sz="2400" b="1">
                <a:latin typeface="Courier New" pitchFamily="49" charset="0"/>
              </a:rPr>
              <a:t>   targetArray[i] = sourceArray[i];</a:t>
            </a:r>
          </a:p>
          <a:p>
            <a:pPr algn="just">
              <a:buFont typeface="Monotype Sorts" pitchFamily="2" charset="2"/>
              <a:buNone/>
            </a:pPr>
            <a:endParaRPr lang="en-US" altLang="en-US" sz="28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47</a:t>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itchFamily="49" charset="0"/>
              </a:rPr>
              <a:t>arraycopy</a:t>
            </a:r>
            <a:r>
              <a:rPr lang="en-US" altLang="en-US"/>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a:latin typeface="Courier New" pitchFamily="49" charset="0"/>
              </a:rPr>
              <a:t>arraycopy(sourceArray, src_pos, targetArray, tar_pos, length);</a:t>
            </a:r>
            <a:endParaRPr lang="en-US" altLang="en-US" sz="2600" b="1">
              <a:latin typeface="Book Antiqua" pitchFamily="18" charset="0"/>
            </a:endParaRPr>
          </a:p>
          <a:p>
            <a:pPr algn="just">
              <a:buFont typeface="Monotype Sorts" pitchFamily="2" charset="2"/>
              <a:buNone/>
            </a:pPr>
            <a:endParaRPr lang="en-US" altLang="en-US" sz="2400"/>
          </a:p>
          <a:p>
            <a:pPr algn="just">
              <a:spcBef>
                <a:spcPct val="0"/>
              </a:spcBef>
              <a:buFont typeface="Monotype Sorts" pitchFamily="2" charset="2"/>
              <a:buNone/>
            </a:pPr>
            <a:r>
              <a:rPr lang="en-US" altLang="en-US" sz="2800"/>
              <a:t>Example:</a:t>
            </a:r>
            <a:endParaRPr lang="en-US" altLang="en-US" sz="2400"/>
          </a:p>
          <a:p>
            <a:pPr>
              <a:buFont typeface="Monotype Sorts" pitchFamily="2" charset="2"/>
              <a:buNone/>
            </a:pPr>
            <a:r>
              <a:rPr lang="en-US" altLang="en-US" sz="2600" b="1">
                <a:latin typeface="Courier New" pitchFamily="49" charset="0"/>
              </a:rPr>
              <a:t>System.arraycopy(sourceArray, 0, targetArray, 0, sourceArray.length);</a:t>
            </a:r>
            <a:r>
              <a:rPr lang="en-US" altLang="en-US" sz="2400" b="1">
                <a:latin typeface="Courier New"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48</a:t>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itchFamily="49" charset="0"/>
                <a:cs typeface="Courier New" pitchFamily="49" charset="0"/>
              </a:rPr>
              <a:t>public static void printArray(int[] array)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for (int i = 0; i &lt; array.length; i++)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System.out.print(array[i] + "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a:t>
            </a:r>
            <a:r>
              <a:rPr lang="en-US" altLang="en-US" sz="1800" b="1"/>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49</a:t>
            </a:fld>
            <a:endParaRPr lang="en-US" altLang="en-US" sz="140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a:cs typeface="Times New Roman" pitchFamily="18" charset="0"/>
              </a:rPr>
              <a:t>Anonymous Array</a:t>
            </a:r>
            <a:endParaRPr lang="en-US" altLang="en-US" sz="400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5</a:t>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a:latin typeface="Courier New" pitchFamily="49" charset="0"/>
              </a:rPr>
              <a:t>datatype[] arrayRefVar;</a:t>
            </a:r>
            <a:endParaRPr lang="en-US" altLang="en-US" sz="2400">
              <a:latin typeface="Courier New" pitchFamily="49" charset="0"/>
            </a:endParaRPr>
          </a:p>
          <a:p>
            <a:pPr>
              <a:spcBef>
                <a:spcPct val="50000"/>
              </a:spcBef>
              <a:buFont typeface="Monotype Sorts" pitchFamily="2" charset="2"/>
              <a:buNone/>
            </a:pPr>
            <a:r>
              <a:rPr lang="en-US" altLang="en-US" sz="2800"/>
              <a:t>	</a:t>
            </a:r>
            <a:r>
              <a:rPr lang="en-US" altLang="en-US" sz="2600"/>
              <a:t>Example: </a:t>
            </a:r>
          </a:p>
          <a:p>
            <a:pPr>
              <a:spcBef>
                <a:spcPct val="50000"/>
              </a:spcBef>
              <a:buFont typeface="Monotype Sorts" pitchFamily="2" charset="2"/>
              <a:buNone/>
            </a:pPr>
            <a:r>
              <a:rPr lang="en-US" altLang="en-US" sz="2600"/>
              <a:t>    </a:t>
            </a:r>
            <a:r>
              <a:rPr lang="en-US" altLang="en-US" sz="2400">
                <a:latin typeface="Courier New" pitchFamily="49" charset="0"/>
              </a:rPr>
              <a:t>double[] myList;</a:t>
            </a:r>
            <a:endParaRPr lang="en-US" altLang="en-US" sz="2400"/>
          </a:p>
          <a:p>
            <a:pPr>
              <a:buFont typeface="Monotype Sorts" pitchFamily="2" charset="2"/>
              <a:buNone/>
            </a:pPr>
            <a:endParaRPr lang="en-US" altLang="en-US" sz="2800">
              <a:latin typeface="Courier New" pitchFamily="49" charset="0"/>
            </a:endParaRPr>
          </a:p>
          <a:p>
            <a:r>
              <a:rPr lang="en-US" altLang="en-US" sz="2600">
                <a:latin typeface="Courier New" pitchFamily="49" charset="0"/>
              </a:rPr>
              <a:t>datatype arrayRefVar[]; </a:t>
            </a:r>
            <a:r>
              <a:rPr lang="en-US" altLang="en-US" sz="2600" u="sng">
                <a:solidFill>
                  <a:srgbClr val="FF6600"/>
                </a:solidFill>
                <a:cs typeface="Courier New"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p>
          <a:p>
            <a:pPr algn="just">
              <a:spcBef>
                <a:spcPct val="50000"/>
              </a:spcBef>
              <a:buFont typeface="Monotype Sorts" pitchFamily="2" charset="2"/>
              <a:buNone/>
            </a:pPr>
            <a:r>
              <a:rPr lang="en-US" altLang="en-US" sz="2600"/>
              <a:t>    </a:t>
            </a:r>
            <a:r>
              <a:rPr lang="en-US" altLang="en-US" sz="2400">
                <a:latin typeface="Courier New" pitchFamily="49" charset="0"/>
              </a:rPr>
              <a:t>double myList[];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50</a:t>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a:cs typeface="Times New Roman" pitchFamily="18" charset="0"/>
              </a:rPr>
              <a:t>Java uses </a:t>
            </a:r>
            <a:r>
              <a:rPr lang="en-US" altLang="en-US" sz="2600" i="1">
                <a:cs typeface="Times New Roman" pitchFamily="18" charset="0"/>
              </a:rPr>
              <a:t>pass by value</a:t>
            </a:r>
            <a:r>
              <a:rPr lang="en-US" altLang="en-US" sz="260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a:cs typeface="Times New Roman" pitchFamily="18" charset="0"/>
            </a:endParaRPr>
          </a:p>
          <a:p>
            <a:pPr marL="0" indent="0">
              <a:lnSpc>
                <a:spcPct val="90000"/>
              </a:lnSpc>
            </a:pPr>
            <a:r>
              <a:rPr lang="en-US" altLang="en-US" sz="260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itchFamily="18" charset="0"/>
            </a:endParaRPr>
          </a:p>
          <a:p>
            <a:pPr marL="0" indent="0">
              <a:lnSpc>
                <a:spcPct val="90000"/>
              </a:lnSpc>
            </a:pPr>
            <a:r>
              <a:rPr lang="en-US" altLang="en-US" sz="260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51</a:t>
            </a:fld>
            <a:endParaRPr lang="en-US" altLang="en-US" sz="140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52</a:t>
            </a:fld>
            <a:endParaRPr lang="en-US" altLang="en-US" sz="140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53</a:t>
            </a:fld>
            <a:endParaRPr lang="en-US" altLang="en-US" sz="140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54</a:t>
            </a:fld>
            <a:endParaRPr lang="en-US" altLang="en-US" sz="140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a:t>Heap</a:t>
            </a:r>
            <a:endParaRPr lang="en-US" altLang="en-US">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19"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a:cs typeface="Times New Roman" pitchFamily="18" charset="0"/>
              </a:rPr>
              <a:t>The JVM stores the array in an area of memory, called </a:t>
            </a:r>
            <a:r>
              <a:rPr lang="en-US" altLang="en-US" sz="3000" i="1">
                <a:cs typeface="Times New Roman" pitchFamily="18" charset="0"/>
              </a:rPr>
              <a:t>heap</a:t>
            </a:r>
            <a:r>
              <a:rPr lang="en-US" altLang="en-US" sz="3000">
                <a:cs typeface="Times New Roman" pitchFamily="18" charset="0"/>
              </a:rPr>
              <a:t>, which is used for dynamic memory allocation where blocks of memory are allocated and freed in an arbitrary order.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55</a:t>
            </a:fld>
            <a:endParaRPr lang="en-US" altLang="en-US" sz="1400"/>
          </a:p>
        </p:txBody>
      </p:sp>
      <p:sp>
        <p:nvSpPr>
          <p:cNvPr id="60419" name="Rectangle 2"/>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a:t>Objective: Demonstrate differences of passing primitive data type variables and array variables.</a:t>
            </a:r>
          </a:p>
        </p:txBody>
      </p:sp>
      <p:sp>
        <p:nvSpPr>
          <p:cNvPr id="9" name="Rectangle 8">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TestPassArray</a:t>
            </a:r>
            <a:endParaRPr lang="en-US"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56</a:t>
            </a:fld>
            <a:endParaRPr lang="en-US" altLang="en-US" sz="1400"/>
          </a:p>
        </p:txBody>
      </p:sp>
      <p:sp>
        <p:nvSpPr>
          <p:cNvPr id="61443" name="Rectangle 2"/>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67"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57</a:t>
            </a:fld>
            <a:endParaRPr lang="en-US" altLang="en-US" sz="140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58</a:t>
            </a:fld>
            <a:endParaRPr lang="en-US" altLang="en-US" sz="140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59</a:t>
            </a:fld>
            <a:endParaRPr lang="en-US" altLang="en-US" sz="140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6</a:t>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a:latin typeface="Courier New"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itchFamily="49" charset="0"/>
              </a:rPr>
              <a:t>myList[0]</a:t>
            </a:r>
            <a:r>
              <a:rPr lang="en-US" altLang="en-US"/>
              <a:t> references the first element in the array.</a:t>
            </a:r>
          </a:p>
          <a:p>
            <a:pPr>
              <a:buFont typeface="Monotype Sorts" pitchFamily="2" charset="2"/>
              <a:buNone/>
            </a:pPr>
            <a:r>
              <a:rPr lang="en-US" altLang="en-US" sz="2600">
                <a:latin typeface="Courier New" pitchFamily="49" charset="0"/>
              </a:rPr>
              <a:t>myList[9]</a:t>
            </a:r>
            <a:r>
              <a:rPr lang="en-US" altLang="en-US"/>
              <a:t> references the last element in the array.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60</a:t>
            </a:fld>
            <a:endParaRPr lang="en-US" altLang="en-US" sz="140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61</a:t>
            </a:fld>
            <a:endParaRPr lang="en-US" altLang="en-US" sz="140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62</a:t>
            </a:fld>
            <a:endParaRPr lang="en-US" altLang="en-US" sz="140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63</a:t>
            </a:fld>
            <a:endParaRPr lang="en-US" altLang="en-US" sz="140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64</a:t>
            </a:fld>
            <a:endParaRPr lang="en-US" altLang="en-US" sz="140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65</a:t>
            </a:fld>
            <a:endParaRPr lang="en-US" altLang="en-US" sz="140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66</a:t>
            </a:fld>
            <a:endParaRPr lang="en-US" altLang="en-US" sz="140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67</a:t>
            </a:fld>
            <a:endParaRPr lang="en-US" altLang="en-US" sz="140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68</a:t>
            </a:fld>
            <a:endParaRPr lang="en-US" altLang="en-US" sz="140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69</a:t>
            </a:fld>
            <a:endParaRPr lang="en-US" altLang="en-US" sz="140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7</a:t>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p>
          <a:p>
            <a:pPr>
              <a:buFont typeface="Monotype Sorts" pitchFamily="2" charset="2"/>
              <a:buNone/>
              <a:defRPr/>
            </a:pP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a:p>
            <a:pPr>
              <a:spcBef>
                <a:spcPct val="150000"/>
              </a:spcBef>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br>
              <a:rPr lang="en-US" sz="2800" dirty="0">
                <a:solidFill>
                  <a:schemeClr val="accent4"/>
                </a:solidFill>
                <a:latin typeface="Courier New" pitchFamily="49" charset="0"/>
              </a:rPr>
            </a:b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70</a:t>
            </a:fld>
            <a:endParaRPr lang="en-US" altLang="en-US" sz="140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71</a:t>
            </a:fld>
            <a:endParaRPr lang="en-US" altLang="en-US" sz="140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72</a:t>
            </a:fld>
            <a:endParaRPr lang="en-US" altLang="en-US" sz="140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73</a:t>
            </a:fld>
            <a:endParaRPr lang="en-US" altLang="en-US" sz="140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74</a:t>
            </a:fld>
            <a:endParaRPr lang="en-US" altLang="en-US" sz="140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75</a:t>
            </a:fld>
            <a:endParaRPr lang="en-US" altLang="en-US" sz="140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76</a:t>
            </a:fld>
            <a:endParaRPr lang="en-US" altLang="en-US" sz="140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77</a:t>
            </a:fld>
            <a:endParaRPr lang="en-US" altLang="en-US" sz="140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78</a:t>
            </a:fld>
            <a:endParaRPr lang="en-US" altLang="en-US" sz="140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79</a:t>
            </a:fld>
            <a:endParaRPr lang="en-US" altLang="en-US" sz="140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8</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a:t>Once an array is created, its size is fixed. It cannot be changed. You can find its size using</a:t>
            </a:r>
          </a:p>
          <a:p>
            <a:pPr marL="0" indent="0" algn="just">
              <a:buFont typeface="Monotype Sorts" pitchFamily="2" charset="2"/>
              <a:buNone/>
            </a:pPr>
            <a:endParaRPr lang="en-US" altLang="en-US"/>
          </a:p>
          <a:p>
            <a:pPr lvl="2" algn="just">
              <a:buFont typeface="Monotype Sorts" pitchFamily="2" charset="2"/>
              <a:buNone/>
            </a:pPr>
            <a:r>
              <a:rPr lang="en-US" altLang="en-US"/>
              <a:t>arrayRefVar.length</a:t>
            </a:r>
          </a:p>
          <a:p>
            <a:pPr lvl="2" algn="just">
              <a:buFont typeface="Monotype Sorts" pitchFamily="2" charset="2"/>
              <a:buNone/>
            </a:pPr>
            <a:endParaRPr lang="en-US" altLang="en-US"/>
          </a:p>
          <a:p>
            <a:pPr marL="0" indent="0" algn="just">
              <a:buFont typeface="Monotype Sorts" pitchFamily="2" charset="2"/>
              <a:buNone/>
            </a:pPr>
            <a:r>
              <a:rPr lang="en-US" altLang="en-US"/>
              <a:t>For example,</a:t>
            </a:r>
          </a:p>
          <a:p>
            <a:pPr marL="0" indent="0" algn="just">
              <a:buFont typeface="Monotype Sorts" pitchFamily="2" charset="2"/>
              <a:buNone/>
            </a:pPr>
            <a:endParaRPr lang="en-US" altLang="en-US"/>
          </a:p>
          <a:p>
            <a:pPr lvl="2" algn="just">
              <a:buFont typeface="Monotype Sorts" pitchFamily="2" charset="2"/>
              <a:buNone/>
            </a:pPr>
            <a:r>
              <a:rPr lang="en-US" altLang="en-US"/>
              <a:t>myList.length returns 10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80</a:t>
            </a:fld>
            <a:endParaRPr lang="en-US" altLang="en-US" sz="140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a:cs typeface="Times New Roman" pitchFamily="18" charset="0"/>
              </a:rPr>
              <a:t>Generate 100 lowercase letters randomly and assign to an array of characters.</a:t>
            </a:r>
          </a:p>
          <a:p>
            <a:r>
              <a:rPr lang="en-US" altLang="en-US" sz="2300">
                <a:cs typeface="Times New Roman" pitchFamily="18" charset="0"/>
              </a:rPr>
              <a:t>Count the occurrence of each letter in the array.</a:t>
            </a:r>
            <a:r>
              <a:rPr lang="en-US" altLang="en-US" sz="230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CountLettersInArray</a:t>
            </a:r>
            <a:endParaRPr lang="en-US" altLang="en-US" sz="2000" dirty="0"/>
          </a:p>
          <a:p>
            <a:pPr algn="ctr">
              <a:spcBef>
                <a:spcPct val="0"/>
              </a:spcBef>
              <a:buClrTx/>
              <a:buSzTx/>
              <a:buFontTx/>
              <a:buNone/>
            </a:pPr>
            <a:endParaRPr lang="en-US"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81</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a:t>Variable-Length Arguments</a:t>
            </a:r>
            <a:endParaRPr lang="en-US" altLang="en-US" u="sng" dirty="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a:t>You can pass a variable number of arguments of the same type to a method.</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VarArgsDemo</a:t>
            </a:r>
            <a:endParaRPr lang="en-US" altLang="en-US" sz="2000" dirty="0"/>
          </a:p>
        </p:txBody>
      </p:sp>
    </p:spTree>
    <p:extLst>
      <p:ext uri="{BB962C8B-B14F-4D97-AF65-F5344CB8AC3E}">
        <p14:creationId xmlns:p14="http://schemas.microsoft.com/office/powerpoint/2010/main" val="30670688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82</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67"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83</a:t>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itchFamily="18" charset="0"/>
              </a:rPr>
              <a:t>The linear search approach compares the key element, </a:t>
            </a:r>
            <a:r>
              <a:rPr lang="en-US" altLang="en-US" u="sng">
                <a:cs typeface="Times New Roman" pitchFamily="18" charset="0"/>
              </a:rPr>
              <a:t>key</a:t>
            </a:r>
            <a:r>
              <a:rPr lang="en-US" altLang="en-US">
                <a:cs typeface="Times New Roman" pitchFamily="18" charset="0"/>
              </a:rPr>
              <a:t>, </a:t>
            </a:r>
            <a:r>
              <a:rPr lang="en-US" altLang="en-US" i="1">
                <a:cs typeface="Times New Roman" pitchFamily="18" charset="0"/>
              </a:rPr>
              <a:t>sequentially</a:t>
            </a:r>
            <a:r>
              <a:rPr lang="en-US" altLang="en-US">
                <a:cs typeface="Times New Roman" pitchFamily="18" charset="0"/>
              </a:rPr>
              <a:t> with each element in the array </a:t>
            </a:r>
            <a:r>
              <a:rPr lang="en-US" altLang="en-US" u="sng">
                <a:cs typeface="Times New Roman" pitchFamily="18" charset="0"/>
              </a:rPr>
              <a:t>list</a:t>
            </a:r>
            <a:r>
              <a:rPr lang="en-US" altLang="en-US">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itchFamily="18" charset="0"/>
              </a:rPr>
              <a:t>-1</a:t>
            </a:r>
            <a:r>
              <a:rPr lang="en-US" altLang="en-US">
                <a:cs typeface="Times New Roman" pitchFamily="18" charset="0"/>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84</a:t>
            </a:fld>
            <a:endParaRPr lang="en-US" altLang="en-US" sz="140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85</a:t>
            </a:fld>
            <a:endParaRPr lang="en-US" altLang="en-US" sz="140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https://liveexample.pearsoncmg.com/dsanimation/LinearSearcheBook.html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a:t>Linear Search Animation</a:t>
            </a:r>
            <a:endParaRPr lang="en-US" altLang="en-US" sz="320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86</a:t>
            </a:fld>
            <a:endParaRPr lang="en-US" altLang="en-US" sz="1400"/>
          </a:p>
        </p:txBody>
      </p:sp>
      <p:sp>
        <p:nvSpPr>
          <p:cNvPr id="91139" name="Rectangle 2"/>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The method for finding a key in the list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public static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key)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for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0;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&lt; </a:t>
            </a:r>
            <a:r>
              <a:rPr lang="en-US" sz="2000" b="1" dirty="0" err="1">
                <a:solidFill>
                  <a:schemeClr val="accent4"/>
                </a:solidFill>
                <a:latin typeface="Courier New" pitchFamily="49" charset="0"/>
                <a:cs typeface="Courier New" pitchFamily="49" charset="0"/>
              </a:rPr>
              <a:t>list.length</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if (key == list[</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-1;</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87</a:t>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a:cs typeface="Times New Roman" pitchFamily="18" charset="0"/>
              </a:rPr>
              <a:t>e.g., 2 4 7 10 11 45 50 59 60 66 69 70 79</a:t>
            </a:r>
          </a:p>
          <a:p>
            <a:pPr marL="0" indent="0">
              <a:buFont typeface="Monotype Sorts" pitchFamily="2" charset="2"/>
              <a:buNone/>
            </a:pPr>
            <a:r>
              <a:rPr lang="en-US" altLang="en-US">
                <a:cs typeface="Times New Roman" pitchFamily="18" charset="0"/>
              </a:rPr>
              <a:t>The binary search first compares the key with the element in the middle of the array.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88</a:t>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itchFamily="18" charset="0"/>
              </a:rPr>
              <a:t>If the key is less than the middle element, you only need to search the key in the first half of the array.</a:t>
            </a:r>
          </a:p>
          <a:p>
            <a:pPr marL="512763" indent="-512763">
              <a:lnSpc>
                <a:spcPct val="90000"/>
              </a:lnSpc>
            </a:pPr>
            <a:r>
              <a:rPr lang="en-US" altLang="en-US">
                <a:cs typeface="Times New Roman" pitchFamily="18" charset="0"/>
              </a:rPr>
              <a:t>If the key is equal to the middle element, the search ends with a match.</a:t>
            </a:r>
          </a:p>
          <a:p>
            <a:pPr marL="512763" indent="-512763">
              <a:lnSpc>
                <a:spcPct val="90000"/>
              </a:lnSpc>
            </a:pPr>
            <a:r>
              <a:rPr lang="en-US" altLang="en-US">
                <a:cs typeface="Times New Roman" pitchFamily="18" charset="0"/>
              </a:rPr>
              <a:t>If the key is greater than the middle element, you only need to search the key in the second half of the array.</a:t>
            </a:r>
            <a:endParaRPr lang="en-US" altLang="en-US"/>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89</a:t>
            </a:fld>
            <a:endParaRPr lang="en-US" altLang="en-US" sz="1400"/>
          </a:p>
        </p:txBody>
      </p:sp>
      <p:sp>
        <p:nvSpPr>
          <p:cNvPr id="94211" name="Rectangle 2"/>
          <p:cNvSpPr>
            <a:spLocks noGrp="1" noChangeArrowheads="1"/>
          </p:cNvSpPr>
          <p:nvPr>
            <p:ph type="title"/>
          </p:nvPr>
        </p:nvSpPr>
        <p:spPr/>
        <p:txBody>
          <a:bodyPr/>
          <a:lstStyle/>
          <a:p>
            <a:r>
              <a:rPr lang="en-US" altLang="en-US"/>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9</a:t>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a:cs typeface="Courier New" pitchFamily="49" charset="0"/>
              </a:rPr>
              <a:t>When an array is created, its elements are assigned the default value of </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3000" u="sng">
                <a:cs typeface="Courier New" pitchFamily="49" charset="0"/>
              </a:rPr>
              <a:t>0</a:t>
            </a:r>
            <a:r>
              <a:rPr lang="en-US" altLang="en-US" sz="3000">
                <a:cs typeface="Courier New" pitchFamily="49" charset="0"/>
              </a:rPr>
              <a:t> for the numeric primitive data types, </a:t>
            </a:r>
          </a:p>
          <a:p>
            <a:pPr lvl="1" algn="just">
              <a:buFontTx/>
              <a:buNone/>
            </a:pPr>
            <a:r>
              <a:rPr lang="en-US" altLang="en-US" sz="3000" u="sng">
                <a:cs typeface="Courier New" pitchFamily="49" charset="0"/>
              </a:rPr>
              <a:t>'\u0000'</a:t>
            </a:r>
            <a:r>
              <a:rPr lang="en-US" altLang="en-US" sz="3000">
                <a:cs typeface="Courier New" pitchFamily="49" charset="0"/>
              </a:rPr>
              <a:t> for </a:t>
            </a:r>
            <a:r>
              <a:rPr lang="en-US" altLang="en-US" sz="3000" u="sng">
                <a:cs typeface="Courier New" pitchFamily="49" charset="0"/>
              </a:rPr>
              <a:t>char</a:t>
            </a:r>
            <a:r>
              <a:rPr lang="en-US" altLang="en-US" sz="3000">
                <a:cs typeface="Courier New" pitchFamily="49" charset="0"/>
              </a:rPr>
              <a:t> types, and </a:t>
            </a:r>
          </a:p>
          <a:p>
            <a:pPr lvl="1" algn="just">
              <a:buFontTx/>
              <a:buNone/>
            </a:pPr>
            <a:r>
              <a:rPr lang="en-US" altLang="en-US" sz="3000" u="sng">
                <a:cs typeface="Courier New" pitchFamily="49" charset="0"/>
              </a:rPr>
              <a:t>false</a:t>
            </a:r>
            <a:r>
              <a:rPr lang="en-US" altLang="en-US" sz="3000">
                <a:cs typeface="Courier New" pitchFamily="49" charset="0"/>
              </a:rPr>
              <a:t> for </a:t>
            </a:r>
            <a:r>
              <a:rPr lang="en-US" altLang="en-US" sz="3000" u="sng">
                <a:cs typeface="Courier New" pitchFamily="49" charset="0"/>
              </a:rPr>
              <a:t>boolean</a:t>
            </a:r>
            <a:r>
              <a:rPr lang="en-US" altLang="en-US" sz="3000">
                <a:cs typeface="Courier New" pitchFamily="49" charset="0"/>
              </a:rPr>
              <a:t> types. </a:t>
            </a:r>
            <a:endParaRPr lang="en-US" altLang="en-US" sz="3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90</a:t>
            </a:fld>
            <a:endParaRPr lang="en-US" altLang="en-US" sz="140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https://liveexample.pearsoncmg.com/dsanimation/BinarySearcheBook.html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a:t>Binary Search Animation</a:t>
            </a:r>
            <a:endParaRPr lang="en-US" altLang="en-US" sz="320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91</a:t>
            </a:fld>
            <a:endParaRPr lang="en-US" altLang="en-US" sz="1400"/>
          </a:p>
        </p:txBody>
      </p:sp>
      <p:sp>
        <p:nvSpPr>
          <p:cNvPr id="96259" name="Rectangle 2"/>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92</a:t>
            </a:fld>
            <a:endParaRPr lang="en-US" altLang="en-US" sz="1400"/>
          </a:p>
        </p:txBody>
      </p:sp>
      <p:sp>
        <p:nvSpPr>
          <p:cNvPr id="97283" name="Rectangle 2"/>
          <p:cNvSpPr>
            <a:spLocks noGrp="1" noChangeArrowheads="1"/>
          </p:cNvSpPr>
          <p:nvPr>
            <p:ph type="title"/>
          </p:nvPr>
        </p:nvSpPr>
        <p:spPr>
          <a:xfrm>
            <a:off x="731838" y="87313"/>
            <a:ext cx="7772400" cy="422275"/>
          </a:xfrm>
        </p:spPr>
        <p:txBody>
          <a:bodyPr/>
          <a:lstStyle/>
          <a:p>
            <a:r>
              <a:rPr lang="en-US" altLang="en-US"/>
              <a:t>Binary Search, cont.</a:t>
            </a:r>
            <a:endParaRPr lang="en-US" altLang="en-US" u="sng">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07"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93</a:t>
            </a:fld>
            <a:endParaRPr lang="en-US" altLang="en-US" sz="1400"/>
          </a:p>
        </p:txBody>
      </p:sp>
      <p:sp>
        <p:nvSpPr>
          <p:cNvPr id="98307" name="Rectangle 2"/>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itchFamily="18" charset="0"/>
            </a:endParaRPr>
          </a:p>
          <a:p>
            <a:pPr marL="0" indent="0">
              <a:buFont typeface="Monotype Sorts" pitchFamily="2" charset="2"/>
              <a:buNone/>
            </a:pPr>
            <a:r>
              <a:rPr lang="en-US" altLang="en-US">
                <a:cs typeface="Times New Roman" pitchFamily="18" charset="0"/>
              </a:rPr>
              <a:t> -insertion point - 1. </a:t>
            </a:r>
          </a:p>
          <a:p>
            <a:pPr marL="0" indent="0">
              <a:buFont typeface="Monotype Sorts" pitchFamily="2" charset="2"/>
              <a:buNone/>
            </a:pPr>
            <a:endParaRPr lang="en-US" altLang="en-US">
              <a:cs typeface="Times New Roman" pitchFamily="18" charset="0"/>
            </a:endParaRPr>
          </a:p>
          <a:p>
            <a:pPr marL="0" indent="0">
              <a:buFont typeface="Monotype Sorts" pitchFamily="2" charset="2"/>
              <a:buNone/>
            </a:pPr>
            <a:r>
              <a:rPr lang="en-US" altLang="en-US">
                <a:cs typeface="Times New Roman" pitchFamily="18" charset="0"/>
              </a:rPr>
              <a:t>The insertion point is the point at which the key would be inserted into the list.</a:t>
            </a:r>
            <a:r>
              <a:rPr lang="en-US" altLang="en-US" sz="4000">
                <a:cs typeface="Times New Roman" pitchFamily="18" charset="0"/>
              </a:rPr>
              <a:t> </a:t>
            </a:r>
          </a:p>
          <a:p>
            <a:pPr marL="0" indent="0">
              <a:buFont typeface="Monotype Sorts" pitchFamily="2" charset="2"/>
              <a:buNone/>
            </a:pPr>
            <a:endParaRPr lang="en-US" altLang="en-US" sz="400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94</a:t>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Use binary search to find the key in the list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public static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binarySearch</a:t>
            </a:r>
            <a:r>
              <a:rPr lang="en-US" sz="1800" b="1" dirty="0">
                <a:solidFill>
                  <a:schemeClr val="accent4"/>
                </a:solidFill>
                <a:latin typeface="Courier New" pitchFamily="49" charset="0"/>
                <a:cs typeface="Courier New" pitchFamily="49" charset="0"/>
              </a:rPr>
              <a:t>(</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key)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low = 0;</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high = </a:t>
            </a:r>
            <a:r>
              <a:rPr lang="en-US" sz="1800" b="1" dirty="0" err="1">
                <a:solidFill>
                  <a:schemeClr val="accent4"/>
                </a:solidFill>
                <a:latin typeface="Courier New" pitchFamily="49" charset="0"/>
                <a:cs typeface="Courier New" pitchFamily="49" charset="0"/>
              </a:rPr>
              <a:t>list.length</a:t>
            </a:r>
            <a:r>
              <a:rPr lang="en-US" sz="1800" b="1" dirty="0">
                <a:solidFill>
                  <a:schemeClr val="accent4"/>
                </a:solidFill>
                <a:latin typeface="Courier New" pitchFamily="49" charset="0"/>
                <a:cs typeface="Courier New" pitchFamily="49" charset="0"/>
              </a:rPr>
              <a:t>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while (high &gt;= low)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mid = (low + high) / 2;</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if (key &lt;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high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 if (key ==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low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-1 - low;</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95</a:t>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a:cs typeface="Courier New" pitchFamily="49" charset="0"/>
              </a:rPr>
              <a:t>Since binary search is frequently used in programming, Java provides several overloaded </a:t>
            </a:r>
            <a:r>
              <a:rPr lang="en-US" altLang="en-US" sz="2000" dirty="0" err="1">
                <a:cs typeface="Courier New" pitchFamily="49" charset="0"/>
              </a:rPr>
              <a:t>binarySearch</a:t>
            </a:r>
            <a:r>
              <a:rPr lang="en-US" altLang="en-US" sz="2000" dirty="0">
                <a:cs typeface="Courier New" pitchFamily="49" charset="0"/>
              </a:rPr>
              <a:t> methods for searching a key in an array of </a:t>
            </a:r>
            <a:r>
              <a:rPr lang="en-US" altLang="en-US" sz="2000" dirty="0" err="1">
                <a:cs typeface="Courier New" pitchFamily="49" charset="0"/>
              </a:rPr>
              <a:t>int</a:t>
            </a:r>
            <a:r>
              <a:rPr lang="en-US" altLang="en-US" sz="2000" dirty="0">
                <a:cs typeface="Courier New" pitchFamily="49" charset="0"/>
              </a:rPr>
              <a:t>, double, char, short, long, and float in the </a:t>
            </a:r>
            <a:r>
              <a:rPr lang="en-US" altLang="en-US" sz="2000" dirty="0" err="1">
                <a:cs typeface="Courier New" pitchFamily="49" charset="0"/>
              </a:rPr>
              <a:t>java.util.Arrays</a:t>
            </a:r>
            <a:r>
              <a:rPr lang="en-US" altLang="en-US" sz="2000" dirty="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a:cs typeface="Times New Roman" pitchFamily="18" charset="0"/>
            </a:endParaRPr>
          </a:p>
          <a:p>
            <a:pPr lvl="1">
              <a:lnSpc>
                <a:spcPct val="90000"/>
              </a:lnSpc>
              <a:buFontTx/>
              <a:buNone/>
            </a:pPr>
            <a:r>
              <a:rPr lang="en-US" altLang="en-US" sz="1800" dirty="0" err="1">
                <a:cs typeface="Courier New" pitchFamily="49" charset="0"/>
              </a:rPr>
              <a:t>int</a:t>
            </a:r>
            <a:r>
              <a:rPr lang="en-US" altLang="en-US" sz="1800" dirty="0">
                <a:cs typeface="Courier New" pitchFamily="49" charset="0"/>
              </a:rPr>
              <a:t>[] list = {2, 4, 7, 10, 11, 45, 50, 59, 60, 66, 69, 70, 79};</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(list, 11));</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char[] chars = {'a', 'c', 'g', 'x', 'y', 'z'};</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(chars, 't'));</a:t>
            </a:r>
            <a:endParaRPr lang="en-US" altLang="en-US" sz="18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 </a:t>
            </a:r>
            <a:endParaRPr lang="en-US" altLang="en-US" sz="20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For the </a:t>
            </a:r>
            <a:r>
              <a:rPr lang="en-US" altLang="en-US" sz="2000" dirty="0" err="1">
                <a:cs typeface="Courier New" pitchFamily="49" charset="0"/>
              </a:rPr>
              <a:t>binarySearch</a:t>
            </a:r>
            <a:r>
              <a:rPr lang="en-US" altLang="en-US" sz="2000" dirty="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96</a:t>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a:t>Sorting, like searching, is also a common task in computer programming. Many different algorithms have been developed for sorting. This section introduces a simple, intuitive sorting algorithms: </a:t>
            </a:r>
            <a:r>
              <a:rPr lang="en-US" altLang="en-US" i="1"/>
              <a:t>selection sort</a:t>
            </a:r>
            <a:r>
              <a:rPr lang="en-US" altLang="en-US"/>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97</a:t>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98</a:t>
            </a:fld>
            <a:endParaRPr lang="en-US" altLang="en-US" sz="140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https://liveexample.pearsoncmg.com/dsanimation/SelectionSortNew.html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a:t>Selection Sort Animation</a:t>
            </a:r>
            <a:endParaRPr lang="en-US" altLang="en-US" sz="320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99</a:t>
            </a:fld>
            <a:endParaRPr lang="en-US" altLang="en-US" sz="1400"/>
          </a:p>
        </p:txBody>
      </p:sp>
      <p:sp>
        <p:nvSpPr>
          <p:cNvPr id="104451" name="Rectangle 2"/>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list[i+1..listSize-1]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 list[3]</a:t>
            </a:r>
            <a:r>
              <a:rPr lang="en-US" altLang="en-US" sz="1700" b="1" dirty="0">
                <a:solidFill>
                  <a:schemeClr val="bg2"/>
                </a:solidFill>
                <a:latin typeface="Courier New" pitchFamily="49" charset="0"/>
                <a:cs typeface="Courier New" pitchFamily="49" charset="0"/>
              </a:rPr>
              <a:t> ...               </a:t>
            </a:r>
            <a:r>
              <a:rPr lang="en-US" altLang="en-US" sz="1700" b="1" dirty="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69359</TotalTime>
  <Words>7025</Words>
  <Application>Microsoft Office PowerPoint</Application>
  <PresentationFormat>On-screen Show (4:3)</PresentationFormat>
  <Paragraphs>1469</Paragraphs>
  <Slides>110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9" baseType="lpstr">
      <vt:lpstr>Courier</vt:lpstr>
      <vt:lpstr>Monotype Sorts</vt:lpstr>
      <vt:lpstr>Arial</vt:lpstr>
      <vt:lpstr>Book Antiqua</vt:lpstr>
      <vt:lpstr>Courier New</vt:lpstr>
      <vt:lpstr>Forte</vt:lpstr>
      <vt:lpstr>Times New Roman</vt:lpstr>
      <vt:lpstr>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 Daniel Liang</cp:lastModifiedBy>
  <cp:revision>343</cp:revision>
  <dcterms:created xsi:type="dcterms:W3CDTF">1995-06-10T17:31:50Z</dcterms:created>
  <dcterms:modified xsi:type="dcterms:W3CDTF">2020-07-13T18:09:04Z</dcterms:modified>
</cp:coreProperties>
</file>