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64"/>
  </p:notesMasterIdLst>
  <p:handoutMasterIdLst>
    <p:handoutMasterId r:id="rId65"/>
  </p:handoutMasterIdLst>
  <p:sldIdLst>
    <p:sldId id="413" r:id="rId2"/>
    <p:sldId id="478" r:id="rId3"/>
    <p:sldId id="482" r:id="rId4"/>
    <p:sldId id="483" r:id="rId5"/>
    <p:sldId id="484" r:id="rId6"/>
    <p:sldId id="485" r:id="rId7"/>
    <p:sldId id="486" r:id="rId8"/>
    <p:sldId id="488" r:id="rId9"/>
    <p:sldId id="534" r:id="rId10"/>
    <p:sldId id="490" r:id="rId11"/>
    <p:sldId id="524" r:id="rId12"/>
    <p:sldId id="525" r:id="rId13"/>
    <p:sldId id="526" r:id="rId14"/>
    <p:sldId id="527" r:id="rId15"/>
    <p:sldId id="528" r:id="rId16"/>
    <p:sldId id="529" r:id="rId17"/>
    <p:sldId id="562" r:id="rId18"/>
    <p:sldId id="563" r:id="rId19"/>
    <p:sldId id="489" r:id="rId20"/>
    <p:sldId id="564" r:id="rId21"/>
    <p:sldId id="565" r:id="rId22"/>
    <p:sldId id="546" r:id="rId23"/>
    <p:sldId id="547" r:id="rId24"/>
    <p:sldId id="522" r:id="rId25"/>
    <p:sldId id="491" r:id="rId26"/>
    <p:sldId id="493" r:id="rId27"/>
    <p:sldId id="548" r:id="rId28"/>
    <p:sldId id="492" r:id="rId29"/>
    <p:sldId id="498" r:id="rId30"/>
    <p:sldId id="555" r:id="rId31"/>
    <p:sldId id="499" r:id="rId32"/>
    <p:sldId id="544" r:id="rId33"/>
    <p:sldId id="566" r:id="rId34"/>
    <p:sldId id="531" r:id="rId35"/>
    <p:sldId id="532" r:id="rId36"/>
    <p:sldId id="533" r:id="rId37"/>
    <p:sldId id="543" r:id="rId38"/>
    <p:sldId id="535" r:id="rId39"/>
    <p:sldId id="556" r:id="rId40"/>
    <p:sldId id="536" r:id="rId41"/>
    <p:sldId id="537" r:id="rId42"/>
    <p:sldId id="539" r:id="rId43"/>
    <p:sldId id="540" r:id="rId44"/>
    <p:sldId id="541" r:id="rId45"/>
    <p:sldId id="557" r:id="rId46"/>
    <p:sldId id="542" r:id="rId47"/>
    <p:sldId id="561" r:id="rId48"/>
    <p:sldId id="558" r:id="rId49"/>
    <p:sldId id="560" r:id="rId50"/>
    <p:sldId id="559" r:id="rId51"/>
    <p:sldId id="550" r:id="rId52"/>
    <p:sldId id="545" r:id="rId53"/>
    <p:sldId id="551" r:id="rId54"/>
    <p:sldId id="553" r:id="rId55"/>
    <p:sldId id="552" r:id="rId56"/>
    <p:sldId id="554" r:id="rId57"/>
    <p:sldId id="538" r:id="rId58"/>
    <p:sldId id="568" r:id="rId59"/>
    <p:sldId id="567" r:id="rId60"/>
    <p:sldId id="570" r:id="rId61"/>
    <p:sldId id="572" r:id="rId62"/>
    <p:sldId id="571" r:id="rId63"/>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1728">
          <p15:clr>
            <a:srgbClr val="A4A3A4"/>
          </p15:clr>
        </p15:guide>
        <p15:guide id="2" pos="576">
          <p15:clr>
            <a:srgbClr val="A4A3A4"/>
          </p15:clr>
        </p15:guide>
      </p15:sldGuideLst>
    </p:ext>
    <p:ext uri="{2D200454-40CA-4A62-9FC3-DE9A4176ACB9}">
      <p15:notesGuideLst xmlns:p15="http://schemas.microsoft.com/office/powerpoint/2012/main">
        <p15:guide id="1" orient="horz" pos="2160">
          <p15:clr>
            <a:srgbClr val="A4A3A4"/>
          </p15:clr>
        </p15:guide>
        <p15:guide id="2" pos="288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4078" autoAdjust="0"/>
    <p:restoredTop sz="94689" autoAdjust="0"/>
  </p:normalViewPr>
  <p:slideViewPr>
    <p:cSldViewPr>
      <p:cViewPr varScale="1">
        <p:scale>
          <a:sx n="97" d="100"/>
          <a:sy n="97" d="100"/>
        </p:scale>
        <p:origin x="651" y="48"/>
      </p:cViewPr>
      <p:guideLst>
        <p:guide orient="horz" pos="1728"/>
        <p:guide pos="57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14256"/>
    </p:cViewPr>
  </p:sorterViewPr>
  <p:notesViewPr>
    <p:cSldViewPr>
      <p:cViewPr varScale="1">
        <p:scale>
          <a:sx n="43" d="100"/>
          <a:sy n="43" d="100"/>
        </p:scale>
        <p:origin x="-1422" y="-84"/>
      </p:cViewPr>
      <p:guideLst>
        <p:guide orient="horz" pos="2160"/>
        <p:guide pos="288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4.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4.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4.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4.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image" Target="../media/image26.wmf"/><Relationship Id="rId1" Type="http://schemas.openxmlformats.org/officeDocument/2006/relationships/image" Target="../media/image25.wmf"/><Relationship Id="rId4" Type="http://schemas.openxmlformats.org/officeDocument/2006/relationships/image" Target="../media/image28.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image" Target="../media/image26.wmf"/><Relationship Id="rId1" Type="http://schemas.openxmlformats.org/officeDocument/2006/relationships/image" Target="../media/image25.wmf"/><Relationship Id="rId4" Type="http://schemas.openxmlformats.org/officeDocument/2006/relationships/image" Target="../media/image28.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29.emf"/></Relationships>
</file>

<file path=ppt/drawings/_rels/vmlDrawing17.vml.rels><?xml version="1.0" encoding="UTF-8" standalone="yes"?>
<Relationships xmlns="http://schemas.openxmlformats.org/package/2006/relationships"><Relationship Id="rId2" Type="http://schemas.openxmlformats.org/officeDocument/2006/relationships/image" Target="../media/image34.wmf"/><Relationship Id="rId1" Type="http://schemas.openxmlformats.org/officeDocument/2006/relationships/image" Target="../media/image33.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37.wmf"/><Relationship Id="rId2" Type="http://schemas.openxmlformats.org/officeDocument/2006/relationships/image" Target="../media/image36.wmf"/><Relationship Id="rId1" Type="http://schemas.openxmlformats.org/officeDocument/2006/relationships/image" Target="../media/image35.wmf"/><Relationship Id="rId4" Type="http://schemas.openxmlformats.org/officeDocument/2006/relationships/image" Target="../media/image38.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41.wmf"/><Relationship Id="rId2" Type="http://schemas.openxmlformats.org/officeDocument/2006/relationships/image" Target="../media/image40.wmf"/><Relationship Id="rId1" Type="http://schemas.openxmlformats.org/officeDocument/2006/relationships/image" Target="../media/image39.wmf"/><Relationship Id="rId4" Type="http://schemas.openxmlformats.org/officeDocument/2006/relationships/image" Target="../media/image4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wmf"/><Relationship Id="rId1" Type="http://schemas.openxmlformats.org/officeDocument/2006/relationships/image" Target="../media/image5.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7.vml.rels><?xml version="1.0" encoding="UTF-8" standalone="yes"?>
<Relationships xmlns="http://schemas.openxmlformats.org/package/2006/relationships"><Relationship Id="rId8" Type="http://schemas.openxmlformats.org/officeDocument/2006/relationships/image" Target="../media/image19.wmf"/><Relationship Id="rId3" Type="http://schemas.openxmlformats.org/officeDocument/2006/relationships/image" Target="../media/image14.wmf"/><Relationship Id="rId7" Type="http://schemas.openxmlformats.org/officeDocument/2006/relationships/image" Target="../media/image18.wmf"/><Relationship Id="rId2" Type="http://schemas.openxmlformats.org/officeDocument/2006/relationships/image" Target="../media/image13.wmf"/><Relationship Id="rId1" Type="http://schemas.openxmlformats.org/officeDocument/2006/relationships/image" Target="../media/image12.wmf"/><Relationship Id="rId6" Type="http://schemas.openxmlformats.org/officeDocument/2006/relationships/image" Target="../media/image17.wmf"/><Relationship Id="rId5" Type="http://schemas.openxmlformats.org/officeDocument/2006/relationships/image" Target="../media/image16.wmf"/><Relationship Id="rId4" Type="http://schemas.openxmlformats.org/officeDocument/2006/relationships/image" Target="../media/image15.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20.wmf"/><Relationship Id="rId1" Type="http://schemas.openxmlformats.org/officeDocument/2006/relationships/image" Target="../media/image12.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image" Target="../media/image22.wmf"/><Relationship Id="rId1" Type="http://schemas.openxmlformats.org/officeDocument/2006/relationships/image" Target="../media/image2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97E62B72-21A9-4697-A95B-57FB7590A6AD}"/>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050" tIns="0" rIns="19050" bIns="0" numCol="1" anchor="t" anchorCtr="0" compatLnSpc="1">
            <a:prstTxWarp prst="textNoShape">
              <a:avLst/>
            </a:prstTxWarp>
          </a:bodyPr>
          <a:lstStyle>
            <a:lvl1pPr>
              <a:defRPr sz="1000" i="1"/>
            </a:lvl1pPr>
          </a:lstStyle>
          <a:p>
            <a:pPr>
              <a:defRPr/>
            </a:pPr>
            <a:endParaRPr lang="en-US"/>
          </a:p>
        </p:txBody>
      </p:sp>
      <p:sp>
        <p:nvSpPr>
          <p:cNvPr id="2051" name="Rectangle 3">
            <a:extLst>
              <a:ext uri="{FF2B5EF4-FFF2-40B4-BE49-F238E27FC236}">
                <a16:creationId xmlns:a16="http://schemas.microsoft.com/office/drawing/2014/main" id="{45760D0D-F34D-4BD6-B332-76ACBD4627C0}"/>
              </a:ext>
            </a:extLst>
          </p:cNvPr>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050" tIns="0" rIns="19050" bIns="0" numCol="1" anchor="t" anchorCtr="0" compatLnSpc="1">
            <a:prstTxWarp prst="textNoShape">
              <a:avLst/>
            </a:prstTxWarp>
          </a:bodyPr>
          <a:lstStyle>
            <a:lvl1pPr algn="r">
              <a:defRPr sz="1000" i="1"/>
            </a:lvl1pPr>
          </a:lstStyle>
          <a:p>
            <a:pPr>
              <a:defRPr/>
            </a:pPr>
            <a:endParaRPr lang="en-US"/>
          </a:p>
        </p:txBody>
      </p:sp>
      <p:sp>
        <p:nvSpPr>
          <p:cNvPr id="3076" name="Rectangle 4">
            <a:extLst>
              <a:ext uri="{FF2B5EF4-FFF2-40B4-BE49-F238E27FC236}">
                <a16:creationId xmlns:a16="http://schemas.microsoft.com/office/drawing/2014/main" id="{5B2567BA-3FF9-4D0A-BDF1-027242800A77}"/>
              </a:ext>
            </a:extLst>
          </p:cNvPr>
          <p:cNvSpPr>
            <a:spLocks noGrp="1" noRot="1" noChangeAspect="1" noChangeArrowheads="1" noTextEdit="1"/>
          </p:cNvSpPr>
          <p:nvPr>
            <p:ph type="sldImg" idx="2"/>
          </p:nvPr>
        </p:nvSpPr>
        <p:spPr bwMode="auto">
          <a:xfrm>
            <a:off x="1149350" y="692150"/>
            <a:ext cx="4559300" cy="34163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053" name="Rectangle 5">
            <a:extLst>
              <a:ext uri="{FF2B5EF4-FFF2-40B4-BE49-F238E27FC236}">
                <a16:creationId xmlns:a16="http://schemas.microsoft.com/office/drawing/2014/main" id="{9FB425DD-A134-4FFD-9226-311E9F6A16D2}"/>
              </a:ext>
            </a:extLst>
          </p:cNvPr>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054" name="Rectangle 6">
            <a:extLst>
              <a:ext uri="{FF2B5EF4-FFF2-40B4-BE49-F238E27FC236}">
                <a16:creationId xmlns:a16="http://schemas.microsoft.com/office/drawing/2014/main" id="{66575D49-1CB0-481F-8B76-1FC77EF655EA}"/>
              </a:ext>
            </a:extLst>
          </p:cNvPr>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050" tIns="0" rIns="19050" bIns="0" numCol="1" anchor="b" anchorCtr="0" compatLnSpc="1">
            <a:prstTxWarp prst="textNoShape">
              <a:avLst/>
            </a:prstTxWarp>
          </a:bodyPr>
          <a:lstStyle>
            <a:lvl1pPr>
              <a:defRPr sz="1000" i="1"/>
            </a:lvl1pPr>
          </a:lstStyle>
          <a:p>
            <a:pPr>
              <a:defRPr/>
            </a:pPr>
            <a:endParaRPr lang="en-US"/>
          </a:p>
        </p:txBody>
      </p:sp>
      <p:sp>
        <p:nvSpPr>
          <p:cNvPr id="2055" name="Rectangle 7">
            <a:extLst>
              <a:ext uri="{FF2B5EF4-FFF2-40B4-BE49-F238E27FC236}">
                <a16:creationId xmlns:a16="http://schemas.microsoft.com/office/drawing/2014/main" id="{77E3352E-F902-441B-8673-9FFCF10FBB4D}"/>
              </a:ext>
            </a:extLst>
          </p:cNvPr>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050" tIns="0" rIns="19050" bIns="0" numCol="1" anchor="b" anchorCtr="0" compatLnSpc="1">
            <a:prstTxWarp prst="textNoShape">
              <a:avLst/>
            </a:prstTxWarp>
          </a:bodyPr>
          <a:lstStyle>
            <a:lvl1pPr algn="r">
              <a:defRPr sz="1000" i="1"/>
            </a:lvl1pPr>
          </a:lstStyle>
          <a:p>
            <a:pPr>
              <a:defRPr/>
            </a:pPr>
            <a:fld id="{D1C19FF5-C13E-4D2E-ACBB-3B83DA3F8E1A}"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a:extLst>
              <a:ext uri="{FF2B5EF4-FFF2-40B4-BE49-F238E27FC236}">
                <a16:creationId xmlns:a16="http://schemas.microsoft.com/office/drawing/2014/main" id="{40ABC94B-DB3E-4651-977B-E59566DD35A9}"/>
              </a:ext>
            </a:extLst>
          </p:cNvPr>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99C8E237-3CA7-4ADE-92A6-008C63BDC55B}" type="slidenum">
              <a:rPr lang="en-US" altLang="en-US" sz="1000" smtClean="0"/>
              <a:pPr/>
              <a:t>43</a:t>
            </a:fld>
            <a:endParaRPr lang="en-US" altLang="en-US" sz="1000"/>
          </a:p>
        </p:txBody>
      </p:sp>
      <p:sp>
        <p:nvSpPr>
          <p:cNvPr id="48131" name="Rectangle 2">
            <a:extLst>
              <a:ext uri="{FF2B5EF4-FFF2-40B4-BE49-F238E27FC236}">
                <a16:creationId xmlns:a16="http://schemas.microsoft.com/office/drawing/2014/main" id="{7AFA4FEA-82BB-41F0-99A5-4C58A2C7BB53}"/>
              </a:ext>
            </a:extLst>
          </p:cNvPr>
          <p:cNvSpPr>
            <a:spLocks noGrp="1" noRot="1" noChangeAspect="1" noChangeArrowheads="1" noTextEdit="1"/>
          </p:cNvSpPr>
          <p:nvPr>
            <p:ph type="sldImg"/>
          </p:nvPr>
        </p:nvSpPr>
        <p:spPr>
          <a:xfrm>
            <a:off x="1143000" y="685800"/>
            <a:ext cx="4572000" cy="3429000"/>
          </a:xfrm>
          <a:ln/>
        </p:spPr>
      </p:sp>
      <p:sp>
        <p:nvSpPr>
          <p:cNvPr id="48132" name="Rectangle 3">
            <a:extLst>
              <a:ext uri="{FF2B5EF4-FFF2-40B4-BE49-F238E27FC236}">
                <a16:creationId xmlns:a16="http://schemas.microsoft.com/office/drawing/2014/main" id="{4CCF1E16-EC06-47BB-96A1-409BCF670AB4}"/>
              </a:ext>
            </a:extLst>
          </p:cNvPr>
          <p:cNvSpPr>
            <a:spLocks noGrp="1" noChangeArrowheads="1"/>
          </p:cNvSpPr>
          <p:nvPr>
            <p:ph type="body" idx="1"/>
          </p:nvPr>
        </p:nvSpPr>
        <p:spPr>
          <a:noFill/>
          <a:extLst>
            <a:ext uri="{91240B29-F687-4F45-9708-019B960494DF}">
              <a14:hiddenLine xmlns:a14="http://schemas.microsoft.com/office/drawing/2010/main" w="12700">
                <a:solidFill>
                  <a:schemeClr val="tx1"/>
                </a:solidFill>
                <a:miter lim="800000"/>
                <a:headEnd type="none" w="sm" len="sm"/>
                <a:tailEnd type="none" w="sm" len="sm"/>
              </a14:hiddenLine>
            </a:ext>
          </a:extLst>
        </p:spPr>
        <p:txBody>
          <a:bodyPr/>
          <a:lstStyle/>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a:extLst>
              <a:ext uri="{FF2B5EF4-FFF2-40B4-BE49-F238E27FC236}">
                <a16:creationId xmlns:a16="http://schemas.microsoft.com/office/drawing/2014/main" id="{A155DBBA-C78C-4D88-9482-B606756E4DDB}"/>
              </a:ext>
            </a:extLst>
          </p:cNvPr>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7CF86B8F-D638-48A9-8B17-F8E501768A0A}" type="slidenum">
              <a:rPr lang="en-US" altLang="en-US" sz="1000" smtClean="0"/>
              <a:pPr/>
              <a:t>48</a:t>
            </a:fld>
            <a:endParaRPr lang="en-US" altLang="en-US" sz="1000"/>
          </a:p>
        </p:txBody>
      </p:sp>
      <p:sp>
        <p:nvSpPr>
          <p:cNvPr id="54275" name="Rectangle 2">
            <a:extLst>
              <a:ext uri="{FF2B5EF4-FFF2-40B4-BE49-F238E27FC236}">
                <a16:creationId xmlns:a16="http://schemas.microsoft.com/office/drawing/2014/main" id="{AB77F9AD-D0E6-44F3-B719-0B3974EB802D}"/>
              </a:ext>
            </a:extLst>
          </p:cNvPr>
          <p:cNvSpPr>
            <a:spLocks noGrp="1" noRot="1" noChangeAspect="1" noChangeArrowheads="1" noTextEdit="1"/>
          </p:cNvSpPr>
          <p:nvPr>
            <p:ph type="sldImg"/>
          </p:nvPr>
        </p:nvSpPr>
        <p:spPr>
          <a:xfrm>
            <a:off x="1143000" y="685800"/>
            <a:ext cx="4572000" cy="3429000"/>
          </a:xfrm>
          <a:ln/>
        </p:spPr>
      </p:sp>
      <p:sp>
        <p:nvSpPr>
          <p:cNvPr id="54276" name="Rectangle 3">
            <a:extLst>
              <a:ext uri="{FF2B5EF4-FFF2-40B4-BE49-F238E27FC236}">
                <a16:creationId xmlns:a16="http://schemas.microsoft.com/office/drawing/2014/main" id="{A2E4EC3D-8517-4753-9CD4-69BF72305545}"/>
              </a:ext>
            </a:extLst>
          </p:cNvPr>
          <p:cNvSpPr>
            <a:spLocks noGrp="1" noChangeArrowheads="1"/>
          </p:cNvSpPr>
          <p:nvPr>
            <p:ph type="body" idx="1"/>
          </p:nvPr>
        </p:nvSpPr>
        <p:spPr>
          <a:noFill/>
          <a:extLst>
            <a:ext uri="{91240B29-F687-4F45-9708-019B960494DF}">
              <a14:hiddenLine xmlns:a14="http://schemas.microsoft.com/office/drawing/2010/main" w="12700">
                <a:solidFill>
                  <a:schemeClr val="tx1"/>
                </a:solidFill>
                <a:miter lim="800000"/>
                <a:headEnd type="none" w="sm" len="sm"/>
                <a:tailEnd type="none" w="sm" len="sm"/>
              </a14:hiddenLine>
            </a:ext>
          </a:extLst>
        </p:spPr>
        <p:txBody>
          <a:bodyPr/>
          <a:lstStyle/>
          <a:p>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a:extLst>
              <a:ext uri="{FF2B5EF4-FFF2-40B4-BE49-F238E27FC236}">
                <a16:creationId xmlns:a16="http://schemas.microsoft.com/office/drawing/2014/main" id="{EBACB182-7B51-478F-B545-632C6A74651F}"/>
              </a:ext>
            </a:extLst>
          </p:cNvPr>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BA470DF3-9F03-4243-9DF0-B43F0B7FC8F1}" type="slidenum">
              <a:rPr lang="en-US" altLang="en-US" sz="1000" smtClean="0"/>
              <a:pPr/>
              <a:t>50</a:t>
            </a:fld>
            <a:endParaRPr lang="en-US" altLang="en-US" sz="1000"/>
          </a:p>
        </p:txBody>
      </p:sp>
      <p:sp>
        <p:nvSpPr>
          <p:cNvPr id="57347" name="Rectangle 2">
            <a:extLst>
              <a:ext uri="{FF2B5EF4-FFF2-40B4-BE49-F238E27FC236}">
                <a16:creationId xmlns:a16="http://schemas.microsoft.com/office/drawing/2014/main" id="{93158A4E-8CE8-4671-9F91-8B21E92A5A87}"/>
              </a:ext>
            </a:extLst>
          </p:cNvPr>
          <p:cNvSpPr>
            <a:spLocks noGrp="1" noRot="1" noChangeAspect="1" noChangeArrowheads="1" noTextEdit="1"/>
          </p:cNvSpPr>
          <p:nvPr>
            <p:ph type="sldImg"/>
          </p:nvPr>
        </p:nvSpPr>
        <p:spPr>
          <a:xfrm>
            <a:off x="1143000" y="685800"/>
            <a:ext cx="4572000" cy="3429000"/>
          </a:xfrm>
          <a:ln/>
        </p:spPr>
      </p:sp>
      <p:sp>
        <p:nvSpPr>
          <p:cNvPr id="57348" name="Rectangle 3">
            <a:extLst>
              <a:ext uri="{FF2B5EF4-FFF2-40B4-BE49-F238E27FC236}">
                <a16:creationId xmlns:a16="http://schemas.microsoft.com/office/drawing/2014/main" id="{D4B70ED4-FCFB-4B80-91F0-A094AA384483}"/>
              </a:ext>
            </a:extLst>
          </p:cNvPr>
          <p:cNvSpPr>
            <a:spLocks noGrp="1" noChangeArrowheads="1"/>
          </p:cNvSpPr>
          <p:nvPr>
            <p:ph type="body" idx="1"/>
          </p:nvPr>
        </p:nvSpPr>
        <p:spPr>
          <a:noFill/>
          <a:extLst>
            <a:ext uri="{91240B29-F687-4F45-9708-019B960494DF}">
              <a14:hiddenLine xmlns:a14="http://schemas.microsoft.com/office/drawing/2010/main" w="12700">
                <a:solidFill>
                  <a:schemeClr val="tx1"/>
                </a:solidFill>
                <a:miter lim="800000"/>
                <a:headEnd type="none" w="sm" len="sm"/>
                <a:tailEnd type="none" w="sm" len="sm"/>
              </a14:hiddenLine>
            </a:ext>
          </a:extLst>
        </p:spPr>
        <p:txBody>
          <a:bodyP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31">
            <a:extLst>
              <a:ext uri="{FF2B5EF4-FFF2-40B4-BE49-F238E27FC236}">
                <a16:creationId xmlns:a16="http://schemas.microsoft.com/office/drawing/2014/main" id="{F6BBE8FC-D3CC-4046-9C77-9457437395EE}"/>
              </a:ext>
            </a:extLst>
          </p:cNvPr>
          <p:cNvGrpSpPr>
            <a:grpSpLocks/>
          </p:cNvGrpSpPr>
          <p:nvPr/>
        </p:nvGrpSpPr>
        <p:grpSpPr bwMode="auto">
          <a:xfrm>
            <a:off x="0" y="114300"/>
            <a:ext cx="9142413" cy="6742113"/>
            <a:chOff x="0" y="72"/>
            <a:chExt cx="5759" cy="4247"/>
          </a:xfrm>
        </p:grpSpPr>
        <p:sp>
          <p:nvSpPr>
            <p:cNvPr id="5" name="Rectangle 2">
              <a:extLst>
                <a:ext uri="{FF2B5EF4-FFF2-40B4-BE49-F238E27FC236}">
                  <a16:creationId xmlns:a16="http://schemas.microsoft.com/office/drawing/2014/main" id="{6FF0A977-D4F0-4099-A56F-76B43F0DA087}"/>
                </a:ext>
              </a:extLst>
            </p:cNvPr>
            <p:cNvSpPr>
              <a:spLocks noChangeArrowheads="1"/>
            </p:cNvSpPr>
            <p:nvPr/>
          </p:nvSpPr>
          <p:spPr bwMode="hidden">
            <a:xfrm>
              <a:off x="0" y="2112"/>
              <a:ext cx="5759" cy="2207"/>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grpSp>
          <p:nvGrpSpPr>
            <p:cNvPr id="6" name="Group 30">
              <a:extLst>
                <a:ext uri="{FF2B5EF4-FFF2-40B4-BE49-F238E27FC236}">
                  <a16:creationId xmlns:a16="http://schemas.microsoft.com/office/drawing/2014/main" id="{9A965705-A415-4B39-9C42-6FA53A3C06E6}"/>
                </a:ext>
              </a:extLst>
            </p:cNvPr>
            <p:cNvGrpSpPr>
              <a:grpSpLocks/>
            </p:cNvGrpSpPr>
            <p:nvPr/>
          </p:nvGrpSpPr>
          <p:grpSpPr bwMode="auto">
            <a:xfrm>
              <a:off x="0" y="72"/>
              <a:ext cx="5759" cy="2040"/>
              <a:chOff x="0" y="72"/>
              <a:chExt cx="5759" cy="2040"/>
            </a:xfrm>
          </p:grpSpPr>
          <p:sp>
            <p:nvSpPr>
              <p:cNvPr id="7" name="Rectangle 3">
                <a:extLst>
                  <a:ext uri="{FF2B5EF4-FFF2-40B4-BE49-F238E27FC236}">
                    <a16:creationId xmlns:a16="http://schemas.microsoft.com/office/drawing/2014/main" id="{95F6117A-BFB7-4773-8EE6-AAEF9E59F501}"/>
                  </a:ext>
                </a:extLst>
              </p:cNvPr>
              <p:cNvSpPr>
                <a:spLocks noChangeArrowheads="1"/>
              </p:cNvSpPr>
              <p:nvPr/>
            </p:nvSpPr>
            <p:spPr bwMode="hidden">
              <a:xfrm>
                <a:off x="0" y="1872"/>
                <a:ext cx="5759" cy="240"/>
              </a:xfrm>
              <a:prstGeom prst="rect">
                <a:avLst/>
              </a:prstGeom>
              <a:gradFill rotWithShape="0">
                <a:gsLst>
                  <a:gs pos="0">
                    <a:schemeClr val="bg1"/>
                  </a:gs>
                  <a:gs pos="100000">
                    <a:schemeClr val="hlink"/>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grpSp>
            <p:nvGrpSpPr>
              <p:cNvPr id="8" name="Group 9">
                <a:extLst>
                  <a:ext uri="{FF2B5EF4-FFF2-40B4-BE49-F238E27FC236}">
                    <a16:creationId xmlns:a16="http://schemas.microsoft.com/office/drawing/2014/main" id="{20B28F7B-67BC-467C-9534-895E2FC47258}"/>
                  </a:ext>
                </a:extLst>
              </p:cNvPr>
              <p:cNvGrpSpPr>
                <a:grpSpLocks/>
              </p:cNvGrpSpPr>
              <p:nvPr/>
            </p:nvGrpSpPr>
            <p:grpSpPr bwMode="auto">
              <a:xfrm>
                <a:off x="2289" y="72"/>
                <a:ext cx="1440" cy="1984"/>
                <a:chOff x="2289" y="72"/>
                <a:chExt cx="1440" cy="1984"/>
              </a:xfrm>
            </p:grpSpPr>
            <p:sp>
              <p:nvSpPr>
                <p:cNvPr id="29" name="Freeform 4">
                  <a:extLst>
                    <a:ext uri="{FF2B5EF4-FFF2-40B4-BE49-F238E27FC236}">
                      <a16:creationId xmlns:a16="http://schemas.microsoft.com/office/drawing/2014/main" id="{B919D175-AEB5-4325-AC4E-560E533A1D85}"/>
                    </a:ext>
                  </a:extLst>
                </p:cNvPr>
                <p:cNvSpPr>
                  <a:spLocks/>
                </p:cNvSpPr>
                <p:nvPr/>
              </p:nvSpPr>
              <p:spPr bwMode="ltGray">
                <a:xfrm>
                  <a:off x="2289" y="127"/>
                  <a:ext cx="1440" cy="1770"/>
                </a:xfrm>
                <a:custGeom>
                  <a:avLst/>
                  <a:gdLst>
                    <a:gd name="T0" fmla="*/ 901 w 1440"/>
                    <a:gd name="T1" fmla="*/ 33 h 1770"/>
                    <a:gd name="T2" fmla="*/ 1066 w 1440"/>
                    <a:gd name="T3" fmla="*/ 129 h 1770"/>
                    <a:gd name="T4" fmla="*/ 1207 w 1440"/>
                    <a:gd name="T5" fmla="*/ 256 h 1770"/>
                    <a:gd name="T6" fmla="*/ 1316 w 1440"/>
                    <a:gd name="T7" fmla="*/ 410 h 1770"/>
                    <a:gd name="T8" fmla="*/ 1394 w 1440"/>
                    <a:gd name="T9" fmla="*/ 581 h 1770"/>
                    <a:gd name="T10" fmla="*/ 1435 w 1440"/>
                    <a:gd name="T11" fmla="*/ 766 h 1770"/>
                    <a:gd name="T12" fmla="*/ 1435 w 1440"/>
                    <a:gd name="T13" fmla="*/ 958 h 1770"/>
                    <a:gd name="T14" fmla="*/ 1394 w 1440"/>
                    <a:gd name="T15" fmla="*/ 1143 h 1770"/>
                    <a:gd name="T16" fmla="*/ 1316 w 1440"/>
                    <a:gd name="T17" fmla="*/ 1314 h 1770"/>
                    <a:gd name="T18" fmla="*/ 1207 w 1440"/>
                    <a:gd name="T19" fmla="*/ 1468 h 1770"/>
                    <a:gd name="T20" fmla="*/ 1066 w 1440"/>
                    <a:gd name="T21" fmla="*/ 1597 h 1770"/>
                    <a:gd name="T22" fmla="*/ 901 w 1440"/>
                    <a:gd name="T23" fmla="*/ 1691 h 1770"/>
                    <a:gd name="T24" fmla="*/ 721 w 1440"/>
                    <a:gd name="T25" fmla="*/ 1749 h 1770"/>
                    <a:gd name="T26" fmla="*/ 533 w 1440"/>
                    <a:gd name="T27" fmla="*/ 1769 h 1770"/>
                    <a:gd name="T28" fmla="*/ 344 w 1440"/>
                    <a:gd name="T29" fmla="*/ 1749 h 1770"/>
                    <a:gd name="T30" fmla="*/ 165 w 1440"/>
                    <a:gd name="T31" fmla="*/ 1691 h 1770"/>
                    <a:gd name="T32" fmla="*/ 0 w 1440"/>
                    <a:gd name="T33" fmla="*/ 1597 h 1770"/>
                    <a:gd name="T34" fmla="*/ 125 w 1440"/>
                    <a:gd name="T35" fmla="*/ 1571 h 1770"/>
                    <a:gd name="T36" fmla="*/ 281 w 1440"/>
                    <a:gd name="T37" fmla="*/ 1640 h 1770"/>
                    <a:gd name="T38" fmla="*/ 446 w 1440"/>
                    <a:gd name="T39" fmla="*/ 1675 h 1770"/>
                    <a:gd name="T40" fmla="*/ 618 w 1440"/>
                    <a:gd name="T41" fmla="*/ 1675 h 1770"/>
                    <a:gd name="T42" fmla="*/ 785 w 1440"/>
                    <a:gd name="T43" fmla="*/ 1640 h 1770"/>
                    <a:gd name="T44" fmla="*/ 941 w 1440"/>
                    <a:gd name="T45" fmla="*/ 1571 h 1770"/>
                    <a:gd name="T46" fmla="*/ 1080 w 1440"/>
                    <a:gd name="T47" fmla="*/ 1470 h 1770"/>
                    <a:gd name="T48" fmla="*/ 1194 w 1440"/>
                    <a:gd name="T49" fmla="*/ 1343 h 1770"/>
                    <a:gd name="T50" fmla="*/ 1281 w 1440"/>
                    <a:gd name="T51" fmla="*/ 1194 h 1770"/>
                    <a:gd name="T52" fmla="*/ 1332 w 1440"/>
                    <a:gd name="T53" fmla="*/ 1032 h 1770"/>
                    <a:gd name="T54" fmla="*/ 1350 w 1440"/>
                    <a:gd name="T55" fmla="*/ 862 h 1770"/>
                    <a:gd name="T56" fmla="*/ 1332 w 1440"/>
                    <a:gd name="T57" fmla="*/ 691 h 1770"/>
                    <a:gd name="T58" fmla="*/ 1281 w 1440"/>
                    <a:gd name="T59" fmla="*/ 530 h 1770"/>
                    <a:gd name="T60" fmla="*/ 1194 w 1440"/>
                    <a:gd name="T61" fmla="*/ 381 h 1770"/>
                    <a:gd name="T62" fmla="*/ 1080 w 1440"/>
                    <a:gd name="T63" fmla="*/ 254 h 1770"/>
                    <a:gd name="T64" fmla="*/ 941 w 1440"/>
                    <a:gd name="T65" fmla="*/ 154 h 1770"/>
                    <a:gd name="T66" fmla="*/ 785 w 1440"/>
                    <a:gd name="T67" fmla="*/ 85 h 1770"/>
                    <a:gd name="T68" fmla="*/ 812 w 1440"/>
                    <a:gd name="T69" fmla="*/ 0 h 177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1440" h="1770">
                      <a:moveTo>
                        <a:pt x="812" y="0"/>
                      </a:moveTo>
                      <a:lnTo>
                        <a:pt x="901" y="33"/>
                      </a:lnTo>
                      <a:lnTo>
                        <a:pt x="986" y="78"/>
                      </a:lnTo>
                      <a:lnTo>
                        <a:pt x="1066" y="129"/>
                      </a:lnTo>
                      <a:lnTo>
                        <a:pt x="1140" y="187"/>
                      </a:lnTo>
                      <a:lnTo>
                        <a:pt x="1207" y="256"/>
                      </a:lnTo>
                      <a:lnTo>
                        <a:pt x="1265" y="330"/>
                      </a:lnTo>
                      <a:lnTo>
                        <a:pt x="1316" y="410"/>
                      </a:lnTo>
                      <a:lnTo>
                        <a:pt x="1361" y="492"/>
                      </a:lnTo>
                      <a:lnTo>
                        <a:pt x="1394" y="581"/>
                      </a:lnTo>
                      <a:lnTo>
                        <a:pt x="1419" y="673"/>
                      </a:lnTo>
                      <a:lnTo>
                        <a:pt x="1435" y="766"/>
                      </a:lnTo>
                      <a:lnTo>
                        <a:pt x="1439" y="862"/>
                      </a:lnTo>
                      <a:lnTo>
                        <a:pt x="1435" y="958"/>
                      </a:lnTo>
                      <a:lnTo>
                        <a:pt x="1419" y="1052"/>
                      </a:lnTo>
                      <a:lnTo>
                        <a:pt x="1394" y="1143"/>
                      </a:lnTo>
                      <a:lnTo>
                        <a:pt x="1361" y="1230"/>
                      </a:lnTo>
                      <a:lnTo>
                        <a:pt x="1316" y="1314"/>
                      </a:lnTo>
                      <a:lnTo>
                        <a:pt x="1265" y="1395"/>
                      </a:lnTo>
                      <a:lnTo>
                        <a:pt x="1207" y="1468"/>
                      </a:lnTo>
                      <a:lnTo>
                        <a:pt x="1140" y="1537"/>
                      </a:lnTo>
                      <a:lnTo>
                        <a:pt x="1066" y="1597"/>
                      </a:lnTo>
                      <a:lnTo>
                        <a:pt x="986" y="1646"/>
                      </a:lnTo>
                      <a:lnTo>
                        <a:pt x="901" y="1691"/>
                      </a:lnTo>
                      <a:lnTo>
                        <a:pt x="812" y="1724"/>
                      </a:lnTo>
                      <a:lnTo>
                        <a:pt x="721" y="1749"/>
                      </a:lnTo>
                      <a:lnTo>
                        <a:pt x="627" y="1765"/>
                      </a:lnTo>
                      <a:lnTo>
                        <a:pt x="533" y="1769"/>
                      </a:lnTo>
                      <a:lnTo>
                        <a:pt x="437" y="1765"/>
                      </a:lnTo>
                      <a:lnTo>
                        <a:pt x="344" y="1749"/>
                      </a:lnTo>
                      <a:lnTo>
                        <a:pt x="252" y="1724"/>
                      </a:lnTo>
                      <a:lnTo>
                        <a:pt x="165" y="1691"/>
                      </a:lnTo>
                      <a:lnTo>
                        <a:pt x="80" y="1646"/>
                      </a:lnTo>
                      <a:lnTo>
                        <a:pt x="0" y="1597"/>
                      </a:lnTo>
                      <a:lnTo>
                        <a:pt x="51" y="1524"/>
                      </a:lnTo>
                      <a:lnTo>
                        <a:pt x="125" y="1571"/>
                      </a:lnTo>
                      <a:lnTo>
                        <a:pt x="201" y="1609"/>
                      </a:lnTo>
                      <a:lnTo>
                        <a:pt x="281" y="1640"/>
                      </a:lnTo>
                      <a:lnTo>
                        <a:pt x="364" y="1662"/>
                      </a:lnTo>
                      <a:lnTo>
                        <a:pt x="446" y="1675"/>
                      </a:lnTo>
                      <a:lnTo>
                        <a:pt x="533" y="1680"/>
                      </a:lnTo>
                      <a:lnTo>
                        <a:pt x="618" y="1675"/>
                      </a:lnTo>
                      <a:lnTo>
                        <a:pt x="703" y="1662"/>
                      </a:lnTo>
                      <a:lnTo>
                        <a:pt x="785" y="1640"/>
                      </a:lnTo>
                      <a:lnTo>
                        <a:pt x="866" y="1609"/>
                      </a:lnTo>
                      <a:lnTo>
                        <a:pt x="941" y="1571"/>
                      </a:lnTo>
                      <a:lnTo>
                        <a:pt x="1013" y="1524"/>
                      </a:lnTo>
                      <a:lnTo>
                        <a:pt x="1080" y="1470"/>
                      </a:lnTo>
                      <a:lnTo>
                        <a:pt x="1140" y="1410"/>
                      </a:lnTo>
                      <a:lnTo>
                        <a:pt x="1194" y="1343"/>
                      </a:lnTo>
                      <a:lnTo>
                        <a:pt x="1240" y="1270"/>
                      </a:lnTo>
                      <a:lnTo>
                        <a:pt x="1281" y="1194"/>
                      </a:lnTo>
                      <a:lnTo>
                        <a:pt x="1312" y="1116"/>
                      </a:lnTo>
                      <a:lnTo>
                        <a:pt x="1332" y="1032"/>
                      </a:lnTo>
                      <a:lnTo>
                        <a:pt x="1345" y="947"/>
                      </a:lnTo>
                      <a:lnTo>
                        <a:pt x="1350" y="862"/>
                      </a:lnTo>
                      <a:lnTo>
                        <a:pt x="1345" y="775"/>
                      </a:lnTo>
                      <a:lnTo>
                        <a:pt x="1332" y="691"/>
                      </a:lnTo>
                      <a:lnTo>
                        <a:pt x="1312" y="608"/>
                      </a:lnTo>
                      <a:lnTo>
                        <a:pt x="1281" y="530"/>
                      </a:lnTo>
                      <a:lnTo>
                        <a:pt x="1240" y="452"/>
                      </a:lnTo>
                      <a:lnTo>
                        <a:pt x="1194" y="381"/>
                      </a:lnTo>
                      <a:lnTo>
                        <a:pt x="1140" y="314"/>
                      </a:lnTo>
                      <a:lnTo>
                        <a:pt x="1080" y="254"/>
                      </a:lnTo>
                      <a:lnTo>
                        <a:pt x="1013" y="201"/>
                      </a:lnTo>
                      <a:lnTo>
                        <a:pt x="941" y="154"/>
                      </a:lnTo>
                      <a:lnTo>
                        <a:pt x="866" y="114"/>
                      </a:lnTo>
                      <a:lnTo>
                        <a:pt x="785" y="85"/>
                      </a:lnTo>
                      <a:lnTo>
                        <a:pt x="788" y="78"/>
                      </a:lnTo>
                      <a:lnTo>
                        <a:pt x="812" y="0"/>
                      </a:lnTo>
                    </a:path>
                  </a:pathLst>
                </a:custGeom>
                <a:gradFill rotWithShape="0">
                  <a:gsLst>
                    <a:gs pos="0">
                      <a:schemeClr val="bg2"/>
                    </a:gs>
                    <a:gs pos="100000">
                      <a:schemeClr val="bg1"/>
                    </a:gs>
                  </a:gsLst>
                  <a:lin ang="540000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 name="Line 5">
                  <a:extLst>
                    <a:ext uri="{FF2B5EF4-FFF2-40B4-BE49-F238E27FC236}">
                      <a16:creationId xmlns:a16="http://schemas.microsoft.com/office/drawing/2014/main" id="{3F3E9AD7-FDAC-4C1E-A5B1-C1BE43492C8D}"/>
                    </a:ext>
                  </a:extLst>
                </p:cNvPr>
                <p:cNvSpPr>
                  <a:spLocks noChangeShapeType="1"/>
                </p:cNvSpPr>
                <p:nvPr/>
              </p:nvSpPr>
              <p:spPr bwMode="ltGray">
                <a:xfrm flipV="1">
                  <a:off x="2324" y="1620"/>
                  <a:ext cx="143" cy="258"/>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 name="Line 6">
                  <a:extLst>
                    <a:ext uri="{FF2B5EF4-FFF2-40B4-BE49-F238E27FC236}">
                      <a16:creationId xmlns:a16="http://schemas.microsoft.com/office/drawing/2014/main" id="{20F012B3-3929-4086-9CF3-658A2112D29A}"/>
                    </a:ext>
                  </a:extLst>
                </p:cNvPr>
                <p:cNvSpPr>
                  <a:spLocks noChangeShapeType="1"/>
                </p:cNvSpPr>
                <p:nvPr/>
              </p:nvSpPr>
              <p:spPr bwMode="ltGray">
                <a:xfrm flipV="1">
                  <a:off x="3119" y="243"/>
                  <a:ext cx="50" cy="99"/>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 name="Line 7">
                  <a:extLst>
                    <a:ext uri="{FF2B5EF4-FFF2-40B4-BE49-F238E27FC236}">
                      <a16:creationId xmlns:a16="http://schemas.microsoft.com/office/drawing/2014/main" id="{63A9E9E3-62FC-45E2-9DEC-5B0C67BC48A7}"/>
                    </a:ext>
                  </a:extLst>
                </p:cNvPr>
                <p:cNvSpPr>
                  <a:spLocks noChangeShapeType="1"/>
                </p:cNvSpPr>
                <p:nvPr/>
              </p:nvSpPr>
              <p:spPr bwMode="ltGray">
                <a:xfrm flipV="1">
                  <a:off x="3203" y="72"/>
                  <a:ext cx="50" cy="99"/>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 name="Freeform 8">
                  <a:extLst>
                    <a:ext uri="{FF2B5EF4-FFF2-40B4-BE49-F238E27FC236}">
                      <a16:creationId xmlns:a16="http://schemas.microsoft.com/office/drawing/2014/main" id="{D6B37046-FD2A-4593-ACCB-8E58518862F3}"/>
                    </a:ext>
                  </a:extLst>
                </p:cNvPr>
                <p:cNvSpPr>
                  <a:spLocks/>
                </p:cNvSpPr>
                <p:nvPr/>
              </p:nvSpPr>
              <p:spPr bwMode="ltGray">
                <a:xfrm>
                  <a:off x="2483" y="1903"/>
                  <a:ext cx="841" cy="153"/>
                </a:xfrm>
                <a:custGeom>
                  <a:avLst/>
                  <a:gdLst>
                    <a:gd name="T0" fmla="*/ 3 w 841"/>
                    <a:gd name="T1" fmla="*/ 98 h 153"/>
                    <a:gd name="T2" fmla="*/ 20 w 841"/>
                    <a:gd name="T3" fmla="*/ 80 h 153"/>
                    <a:gd name="T4" fmla="*/ 44 w 841"/>
                    <a:gd name="T5" fmla="*/ 65 h 153"/>
                    <a:gd name="T6" fmla="*/ 89 w 841"/>
                    <a:gd name="T7" fmla="*/ 43 h 153"/>
                    <a:gd name="T8" fmla="*/ 140 w 841"/>
                    <a:gd name="T9" fmla="*/ 30 h 153"/>
                    <a:gd name="T10" fmla="*/ 188 w 841"/>
                    <a:gd name="T11" fmla="*/ 19 h 153"/>
                    <a:gd name="T12" fmla="*/ 253 w 841"/>
                    <a:gd name="T13" fmla="*/ 9 h 153"/>
                    <a:gd name="T14" fmla="*/ 314 w 841"/>
                    <a:gd name="T15" fmla="*/ 3 h 153"/>
                    <a:gd name="T16" fmla="*/ 386 w 841"/>
                    <a:gd name="T17" fmla="*/ 0 h 153"/>
                    <a:gd name="T18" fmla="*/ 475 w 841"/>
                    <a:gd name="T19" fmla="*/ 1 h 153"/>
                    <a:gd name="T20" fmla="*/ 567 w 841"/>
                    <a:gd name="T21" fmla="*/ 6 h 153"/>
                    <a:gd name="T22" fmla="*/ 632 w 841"/>
                    <a:gd name="T23" fmla="*/ 14 h 153"/>
                    <a:gd name="T24" fmla="*/ 700 w 841"/>
                    <a:gd name="T25" fmla="*/ 27 h 153"/>
                    <a:gd name="T26" fmla="*/ 765 w 841"/>
                    <a:gd name="T27" fmla="*/ 47 h 153"/>
                    <a:gd name="T28" fmla="*/ 799 w 841"/>
                    <a:gd name="T29" fmla="*/ 66 h 153"/>
                    <a:gd name="T30" fmla="*/ 820 w 841"/>
                    <a:gd name="T31" fmla="*/ 82 h 153"/>
                    <a:gd name="T32" fmla="*/ 840 w 841"/>
                    <a:gd name="T33" fmla="*/ 108 h 153"/>
                    <a:gd name="T34" fmla="*/ 806 w 841"/>
                    <a:gd name="T35" fmla="*/ 122 h 153"/>
                    <a:gd name="T36" fmla="*/ 748 w 841"/>
                    <a:gd name="T37" fmla="*/ 133 h 153"/>
                    <a:gd name="T38" fmla="*/ 676 w 841"/>
                    <a:gd name="T39" fmla="*/ 141 h 153"/>
                    <a:gd name="T40" fmla="*/ 608 w 841"/>
                    <a:gd name="T41" fmla="*/ 148 h 153"/>
                    <a:gd name="T42" fmla="*/ 526 w 841"/>
                    <a:gd name="T43" fmla="*/ 151 h 153"/>
                    <a:gd name="T44" fmla="*/ 437 w 841"/>
                    <a:gd name="T45" fmla="*/ 152 h 153"/>
                    <a:gd name="T46" fmla="*/ 352 w 841"/>
                    <a:gd name="T47" fmla="*/ 152 h 153"/>
                    <a:gd name="T48" fmla="*/ 263 w 841"/>
                    <a:gd name="T49" fmla="*/ 151 h 153"/>
                    <a:gd name="T50" fmla="*/ 164 w 841"/>
                    <a:gd name="T51" fmla="*/ 143 h 153"/>
                    <a:gd name="T52" fmla="*/ 85 w 841"/>
                    <a:gd name="T53" fmla="*/ 135 h 153"/>
                    <a:gd name="T54" fmla="*/ 20 w 841"/>
                    <a:gd name="T55" fmla="*/ 120 h 153"/>
                    <a:gd name="T56" fmla="*/ 0 w 841"/>
                    <a:gd name="T57" fmla="*/ 109 h 153"/>
                    <a:gd name="T58" fmla="*/ 3 w 841"/>
                    <a:gd name="T59" fmla="*/ 98 h 153"/>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841" h="153">
                      <a:moveTo>
                        <a:pt x="3" y="98"/>
                      </a:moveTo>
                      <a:lnTo>
                        <a:pt x="20" y="80"/>
                      </a:lnTo>
                      <a:lnTo>
                        <a:pt x="44" y="65"/>
                      </a:lnTo>
                      <a:lnTo>
                        <a:pt x="89" y="43"/>
                      </a:lnTo>
                      <a:lnTo>
                        <a:pt x="140" y="30"/>
                      </a:lnTo>
                      <a:lnTo>
                        <a:pt x="188" y="19"/>
                      </a:lnTo>
                      <a:lnTo>
                        <a:pt x="253" y="9"/>
                      </a:lnTo>
                      <a:lnTo>
                        <a:pt x="314" y="3"/>
                      </a:lnTo>
                      <a:lnTo>
                        <a:pt x="386" y="0"/>
                      </a:lnTo>
                      <a:lnTo>
                        <a:pt x="475" y="1"/>
                      </a:lnTo>
                      <a:lnTo>
                        <a:pt x="567" y="6"/>
                      </a:lnTo>
                      <a:lnTo>
                        <a:pt x="632" y="14"/>
                      </a:lnTo>
                      <a:lnTo>
                        <a:pt x="700" y="27"/>
                      </a:lnTo>
                      <a:lnTo>
                        <a:pt x="765" y="47"/>
                      </a:lnTo>
                      <a:lnTo>
                        <a:pt x="799" y="66"/>
                      </a:lnTo>
                      <a:lnTo>
                        <a:pt x="820" y="82"/>
                      </a:lnTo>
                      <a:lnTo>
                        <a:pt x="840" y="108"/>
                      </a:lnTo>
                      <a:lnTo>
                        <a:pt x="806" y="122"/>
                      </a:lnTo>
                      <a:lnTo>
                        <a:pt x="748" y="133"/>
                      </a:lnTo>
                      <a:lnTo>
                        <a:pt x="676" y="141"/>
                      </a:lnTo>
                      <a:lnTo>
                        <a:pt x="608" y="148"/>
                      </a:lnTo>
                      <a:lnTo>
                        <a:pt x="526" y="151"/>
                      </a:lnTo>
                      <a:lnTo>
                        <a:pt x="437" y="152"/>
                      </a:lnTo>
                      <a:lnTo>
                        <a:pt x="352" y="152"/>
                      </a:lnTo>
                      <a:lnTo>
                        <a:pt x="263" y="151"/>
                      </a:lnTo>
                      <a:lnTo>
                        <a:pt x="164" y="143"/>
                      </a:lnTo>
                      <a:lnTo>
                        <a:pt x="85" y="135"/>
                      </a:lnTo>
                      <a:lnTo>
                        <a:pt x="20" y="120"/>
                      </a:lnTo>
                      <a:lnTo>
                        <a:pt x="0" y="109"/>
                      </a:lnTo>
                      <a:lnTo>
                        <a:pt x="3" y="98"/>
                      </a:lnTo>
                    </a:path>
                  </a:pathLst>
                </a:custGeom>
                <a:gradFill rotWithShape="0">
                  <a:gsLst>
                    <a:gs pos="0">
                      <a:schemeClr val="bg1"/>
                    </a:gs>
                    <a:gs pos="100000">
                      <a:schemeClr val="bg2"/>
                    </a:gs>
                  </a:gsLst>
                  <a:lin ang="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9" name="Oval 10">
                <a:extLst>
                  <a:ext uri="{FF2B5EF4-FFF2-40B4-BE49-F238E27FC236}">
                    <a16:creationId xmlns:a16="http://schemas.microsoft.com/office/drawing/2014/main" id="{16848B8E-2BA3-4054-8C22-C1F902506412}"/>
                  </a:ext>
                </a:extLst>
              </p:cNvPr>
              <p:cNvSpPr>
                <a:spLocks noChangeArrowheads="1"/>
              </p:cNvSpPr>
              <p:nvPr/>
            </p:nvSpPr>
            <p:spPr bwMode="blackWhite">
              <a:xfrm>
                <a:off x="2071" y="250"/>
                <a:ext cx="1497" cy="1494"/>
              </a:xfrm>
              <a:prstGeom prst="ellipse">
                <a:avLst/>
              </a:prstGeom>
              <a:gradFill rotWithShape="0">
                <a:gsLst>
                  <a:gs pos="0">
                    <a:schemeClr val="bg1"/>
                  </a:gs>
                  <a:gs pos="100000">
                    <a:schemeClr val="bg2"/>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grpSp>
            <p:nvGrpSpPr>
              <p:cNvPr id="10" name="Group 29">
                <a:extLst>
                  <a:ext uri="{FF2B5EF4-FFF2-40B4-BE49-F238E27FC236}">
                    <a16:creationId xmlns:a16="http://schemas.microsoft.com/office/drawing/2014/main" id="{944511B3-9C53-4E6C-BC78-0ED489E78EEA}"/>
                  </a:ext>
                </a:extLst>
              </p:cNvPr>
              <p:cNvGrpSpPr>
                <a:grpSpLocks/>
              </p:cNvGrpSpPr>
              <p:nvPr/>
            </p:nvGrpSpPr>
            <p:grpSpPr bwMode="auto">
              <a:xfrm>
                <a:off x="2071" y="406"/>
                <a:ext cx="1392" cy="1109"/>
                <a:chOff x="2071" y="406"/>
                <a:chExt cx="1392" cy="1109"/>
              </a:xfrm>
            </p:grpSpPr>
            <p:sp>
              <p:nvSpPr>
                <p:cNvPr id="11" name="Freeform 11">
                  <a:extLst>
                    <a:ext uri="{FF2B5EF4-FFF2-40B4-BE49-F238E27FC236}">
                      <a16:creationId xmlns:a16="http://schemas.microsoft.com/office/drawing/2014/main" id="{F4A71EE3-16BF-4BBB-8479-386028D545E2}"/>
                    </a:ext>
                  </a:extLst>
                </p:cNvPr>
                <p:cNvSpPr>
                  <a:spLocks/>
                </p:cNvSpPr>
                <p:nvPr/>
              </p:nvSpPr>
              <p:spPr bwMode="grayWhite">
                <a:xfrm>
                  <a:off x="2268" y="812"/>
                  <a:ext cx="1" cy="17"/>
                </a:xfrm>
                <a:custGeom>
                  <a:avLst/>
                  <a:gdLst>
                    <a:gd name="T0" fmla="*/ 0 w 1"/>
                    <a:gd name="T1" fmla="*/ 0 h 17"/>
                    <a:gd name="T2" fmla="*/ 0 w 1"/>
                    <a:gd name="T3" fmla="*/ 16 h 17"/>
                    <a:gd name="T4" fmla="*/ 0 w 1"/>
                    <a:gd name="T5" fmla="*/ 16 h 17"/>
                    <a:gd name="T6" fmla="*/ 0 w 1"/>
                    <a:gd name="T7" fmla="*/ 6 h 17"/>
                    <a:gd name="T8" fmla="*/ 0 w 1"/>
                    <a:gd name="T9" fmla="*/ 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 h="17">
                      <a:moveTo>
                        <a:pt x="0" y="0"/>
                      </a:moveTo>
                      <a:lnTo>
                        <a:pt x="0" y="16"/>
                      </a:lnTo>
                      <a:lnTo>
                        <a:pt x="0" y="6"/>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 name="Freeform 12">
                  <a:extLst>
                    <a:ext uri="{FF2B5EF4-FFF2-40B4-BE49-F238E27FC236}">
                      <a16:creationId xmlns:a16="http://schemas.microsoft.com/office/drawing/2014/main" id="{35BFBC32-C768-4D04-80C8-56DD78DA4FF2}"/>
                    </a:ext>
                  </a:extLst>
                </p:cNvPr>
                <p:cNvSpPr>
                  <a:spLocks/>
                </p:cNvSpPr>
                <p:nvPr/>
              </p:nvSpPr>
              <p:spPr bwMode="grayWhite">
                <a:xfrm>
                  <a:off x="2292" y="843"/>
                  <a:ext cx="17" cy="17"/>
                </a:xfrm>
                <a:custGeom>
                  <a:avLst/>
                  <a:gdLst>
                    <a:gd name="T0" fmla="*/ 0 w 17"/>
                    <a:gd name="T1" fmla="*/ 0 h 17"/>
                    <a:gd name="T2" fmla="*/ 16 w 17"/>
                    <a:gd name="T3" fmla="*/ 0 h 17"/>
                    <a:gd name="T4" fmla="*/ 16 w 17"/>
                    <a:gd name="T5" fmla="*/ 16 h 17"/>
                    <a:gd name="T6" fmla="*/ 0 w 17"/>
                    <a:gd name="T7" fmla="*/ 0 h 1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 h="17">
                      <a:moveTo>
                        <a:pt x="0" y="0"/>
                      </a:moveTo>
                      <a:lnTo>
                        <a:pt x="16" y="0"/>
                      </a:lnTo>
                      <a:lnTo>
                        <a:pt x="16" y="16"/>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 name="Freeform 13">
                  <a:extLst>
                    <a:ext uri="{FF2B5EF4-FFF2-40B4-BE49-F238E27FC236}">
                      <a16:creationId xmlns:a16="http://schemas.microsoft.com/office/drawing/2014/main" id="{56028658-111C-4D75-9A59-44945DDA3A0A}"/>
                    </a:ext>
                  </a:extLst>
                </p:cNvPr>
                <p:cNvSpPr>
                  <a:spLocks/>
                </p:cNvSpPr>
                <p:nvPr/>
              </p:nvSpPr>
              <p:spPr bwMode="grayWhite">
                <a:xfrm>
                  <a:off x="2372" y="802"/>
                  <a:ext cx="51" cy="48"/>
                </a:xfrm>
                <a:custGeom>
                  <a:avLst/>
                  <a:gdLst>
                    <a:gd name="T0" fmla="*/ 50 w 51"/>
                    <a:gd name="T1" fmla="*/ 0 h 48"/>
                    <a:gd name="T2" fmla="*/ 31 w 51"/>
                    <a:gd name="T3" fmla="*/ 0 h 48"/>
                    <a:gd name="T4" fmla="*/ 20 w 51"/>
                    <a:gd name="T5" fmla="*/ 13 h 48"/>
                    <a:gd name="T6" fmla="*/ 13 w 51"/>
                    <a:gd name="T7" fmla="*/ 13 h 48"/>
                    <a:gd name="T8" fmla="*/ 7 w 51"/>
                    <a:gd name="T9" fmla="*/ 19 h 48"/>
                    <a:gd name="T10" fmla="*/ 0 w 51"/>
                    <a:gd name="T11" fmla="*/ 19 h 48"/>
                    <a:gd name="T12" fmla="*/ 0 w 51"/>
                    <a:gd name="T13" fmla="*/ 35 h 48"/>
                    <a:gd name="T14" fmla="*/ 12 w 51"/>
                    <a:gd name="T15" fmla="*/ 47 h 48"/>
                    <a:gd name="T16" fmla="*/ 41 w 51"/>
                    <a:gd name="T17" fmla="*/ 47 h 48"/>
                    <a:gd name="T18" fmla="*/ 50 w 51"/>
                    <a:gd name="T19" fmla="*/ 35 h 48"/>
                    <a:gd name="T20" fmla="*/ 50 w 51"/>
                    <a:gd name="T21" fmla="*/ 0 h 4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51" h="48">
                      <a:moveTo>
                        <a:pt x="50" y="0"/>
                      </a:moveTo>
                      <a:lnTo>
                        <a:pt x="31" y="0"/>
                      </a:lnTo>
                      <a:lnTo>
                        <a:pt x="20" y="13"/>
                      </a:lnTo>
                      <a:lnTo>
                        <a:pt x="13" y="13"/>
                      </a:lnTo>
                      <a:lnTo>
                        <a:pt x="7" y="19"/>
                      </a:lnTo>
                      <a:lnTo>
                        <a:pt x="0" y="19"/>
                      </a:lnTo>
                      <a:lnTo>
                        <a:pt x="0" y="35"/>
                      </a:lnTo>
                      <a:lnTo>
                        <a:pt x="12" y="47"/>
                      </a:lnTo>
                      <a:lnTo>
                        <a:pt x="41" y="47"/>
                      </a:lnTo>
                      <a:lnTo>
                        <a:pt x="50" y="35"/>
                      </a:lnTo>
                      <a:lnTo>
                        <a:pt x="5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 name="Freeform 14">
                  <a:extLst>
                    <a:ext uri="{FF2B5EF4-FFF2-40B4-BE49-F238E27FC236}">
                      <a16:creationId xmlns:a16="http://schemas.microsoft.com/office/drawing/2014/main" id="{AD7E668E-EDB3-4DC9-9889-3770DF3C565F}"/>
                    </a:ext>
                  </a:extLst>
                </p:cNvPr>
                <p:cNvSpPr>
                  <a:spLocks/>
                </p:cNvSpPr>
                <p:nvPr/>
              </p:nvSpPr>
              <p:spPr bwMode="grayWhite">
                <a:xfrm>
                  <a:off x="2071" y="840"/>
                  <a:ext cx="451" cy="587"/>
                </a:xfrm>
                <a:custGeom>
                  <a:avLst/>
                  <a:gdLst>
                    <a:gd name="T0" fmla="*/ 107 w 451"/>
                    <a:gd name="T1" fmla="*/ 0 h 587"/>
                    <a:gd name="T2" fmla="*/ 99 w 451"/>
                    <a:gd name="T3" fmla="*/ 16 h 587"/>
                    <a:gd name="T4" fmla="*/ 64 w 451"/>
                    <a:gd name="T5" fmla="*/ 47 h 587"/>
                    <a:gd name="T6" fmla="*/ 56 w 451"/>
                    <a:gd name="T7" fmla="*/ 75 h 587"/>
                    <a:gd name="T8" fmla="*/ 30 w 451"/>
                    <a:gd name="T9" fmla="*/ 95 h 587"/>
                    <a:gd name="T10" fmla="*/ 12 w 451"/>
                    <a:gd name="T11" fmla="*/ 135 h 587"/>
                    <a:gd name="T12" fmla="*/ 12 w 451"/>
                    <a:gd name="T13" fmla="*/ 159 h 587"/>
                    <a:gd name="T14" fmla="*/ 0 w 451"/>
                    <a:gd name="T15" fmla="*/ 201 h 587"/>
                    <a:gd name="T16" fmla="*/ 16 w 451"/>
                    <a:gd name="T17" fmla="*/ 219 h 587"/>
                    <a:gd name="T18" fmla="*/ 56 w 451"/>
                    <a:gd name="T19" fmla="*/ 272 h 587"/>
                    <a:gd name="T20" fmla="*/ 68 w 451"/>
                    <a:gd name="T21" fmla="*/ 265 h 587"/>
                    <a:gd name="T22" fmla="*/ 139 w 451"/>
                    <a:gd name="T23" fmla="*/ 265 h 587"/>
                    <a:gd name="T24" fmla="*/ 172 w 451"/>
                    <a:gd name="T25" fmla="*/ 278 h 587"/>
                    <a:gd name="T26" fmla="*/ 169 w 451"/>
                    <a:gd name="T27" fmla="*/ 319 h 587"/>
                    <a:gd name="T28" fmla="*/ 193 w 451"/>
                    <a:gd name="T29" fmla="*/ 374 h 587"/>
                    <a:gd name="T30" fmla="*/ 191 w 451"/>
                    <a:gd name="T31" fmla="*/ 389 h 587"/>
                    <a:gd name="T32" fmla="*/ 201 w 451"/>
                    <a:gd name="T33" fmla="*/ 406 h 587"/>
                    <a:gd name="T34" fmla="*/ 186 w 451"/>
                    <a:gd name="T35" fmla="*/ 445 h 587"/>
                    <a:gd name="T36" fmla="*/ 204 w 451"/>
                    <a:gd name="T37" fmla="*/ 494 h 587"/>
                    <a:gd name="T38" fmla="*/ 214 w 451"/>
                    <a:gd name="T39" fmla="*/ 532 h 587"/>
                    <a:gd name="T40" fmla="*/ 226 w 451"/>
                    <a:gd name="T41" fmla="*/ 556 h 587"/>
                    <a:gd name="T42" fmla="*/ 239 w 451"/>
                    <a:gd name="T43" fmla="*/ 586 h 587"/>
                    <a:gd name="T44" fmla="*/ 263 w 451"/>
                    <a:gd name="T45" fmla="*/ 582 h 587"/>
                    <a:gd name="T46" fmla="*/ 302 w 451"/>
                    <a:gd name="T47" fmla="*/ 560 h 587"/>
                    <a:gd name="T48" fmla="*/ 320 w 451"/>
                    <a:gd name="T49" fmla="*/ 533 h 587"/>
                    <a:gd name="T50" fmla="*/ 319 w 451"/>
                    <a:gd name="T51" fmla="*/ 515 h 587"/>
                    <a:gd name="T52" fmla="*/ 342 w 451"/>
                    <a:gd name="T53" fmla="*/ 500 h 587"/>
                    <a:gd name="T54" fmla="*/ 338 w 451"/>
                    <a:gd name="T55" fmla="*/ 474 h 587"/>
                    <a:gd name="T56" fmla="*/ 373 w 451"/>
                    <a:gd name="T57" fmla="*/ 432 h 587"/>
                    <a:gd name="T58" fmla="*/ 378 w 451"/>
                    <a:gd name="T59" fmla="*/ 398 h 587"/>
                    <a:gd name="T60" fmla="*/ 369 w 451"/>
                    <a:gd name="T61" fmla="*/ 386 h 587"/>
                    <a:gd name="T62" fmla="*/ 373 w 451"/>
                    <a:gd name="T63" fmla="*/ 372 h 587"/>
                    <a:gd name="T64" fmla="*/ 365 w 451"/>
                    <a:gd name="T65" fmla="*/ 360 h 587"/>
                    <a:gd name="T66" fmla="*/ 391 w 451"/>
                    <a:gd name="T67" fmla="*/ 327 h 587"/>
                    <a:gd name="T68" fmla="*/ 391 w 451"/>
                    <a:gd name="T69" fmla="*/ 310 h 587"/>
                    <a:gd name="T70" fmla="*/ 427 w 451"/>
                    <a:gd name="T71" fmla="*/ 282 h 587"/>
                    <a:gd name="T72" fmla="*/ 450 w 451"/>
                    <a:gd name="T73" fmla="*/ 207 h 587"/>
                    <a:gd name="T74" fmla="*/ 417 w 451"/>
                    <a:gd name="T75" fmla="*/ 226 h 587"/>
                    <a:gd name="T76" fmla="*/ 388 w 451"/>
                    <a:gd name="T77" fmla="*/ 218 h 587"/>
                    <a:gd name="T78" fmla="*/ 392 w 451"/>
                    <a:gd name="T79" fmla="*/ 200 h 587"/>
                    <a:gd name="T80" fmla="*/ 363 w 451"/>
                    <a:gd name="T81" fmla="*/ 180 h 587"/>
                    <a:gd name="T82" fmla="*/ 349 w 451"/>
                    <a:gd name="T83" fmla="*/ 132 h 587"/>
                    <a:gd name="T84" fmla="*/ 321 w 451"/>
                    <a:gd name="T85" fmla="*/ 93 h 587"/>
                    <a:gd name="T86" fmla="*/ 321 w 451"/>
                    <a:gd name="T87" fmla="*/ 66 h 587"/>
                    <a:gd name="T88" fmla="*/ 306 w 451"/>
                    <a:gd name="T89" fmla="*/ 65 h 587"/>
                    <a:gd name="T90" fmla="*/ 296 w 451"/>
                    <a:gd name="T91" fmla="*/ 69 h 587"/>
                    <a:gd name="T92" fmla="*/ 254 w 451"/>
                    <a:gd name="T93" fmla="*/ 54 h 587"/>
                    <a:gd name="T94" fmla="*/ 243 w 451"/>
                    <a:gd name="T95" fmla="*/ 65 h 587"/>
                    <a:gd name="T96" fmla="*/ 234 w 451"/>
                    <a:gd name="T97" fmla="*/ 78 h 587"/>
                    <a:gd name="T98" fmla="*/ 211 w 451"/>
                    <a:gd name="T99" fmla="*/ 53 h 587"/>
                    <a:gd name="T100" fmla="*/ 189 w 451"/>
                    <a:gd name="T101" fmla="*/ 47 h 587"/>
                    <a:gd name="T102" fmla="*/ 187 w 451"/>
                    <a:gd name="T103" fmla="*/ 15 h 587"/>
                    <a:gd name="T104" fmla="*/ 155 w 451"/>
                    <a:gd name="T105" fmla="*/ 20 h 587"/>
                    <a:gd name="T106" fmla="*/ 135 w 451"/>
                    <a:gd name="T107" fmla="*/ 13 h 587"/>
                    <a:gd name="T108" fmla="*/ 107 w 451"/>
                    <a:gd name="T109" fmla="*/ 0 h 587"/>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51" h="587">
                      <a:moveTo>
                        <a:pt x="107" y="0"/>
                      </a:moveTo>
                      <a:lnTo>
                        <a:pt x="99" y="16"/>
                      </a:lnTo>
                      <a:lnTo>
                        <a:pt x="64" y="47"/>
                      </a:lnTo>
                      <a:lnTo>
                        <a:pt x="56" y="75"/>
                      </a:lnTo>
                      <a:lnTo>
                        <a:pt x="30" y="95"/>
                      </a:lnTo>
                      <a:lnTo>
                        <a:pt x="12" y="135"/>
                      </a:lnTo>
                      <a:lnTo>
                        <a:pt x="12" y="159"/>
                      </a:lnTo>
                      <a:lnTo>
                        <a:pt x="0" y="201"/>
                      </a:lnTo>
                      <a:lnTo>
                        <a:pt x="16" y="219"/>
                      </a:lnTo>
                      <a:lnTo>
                        <a:pt x="56" y="272"/>
                      </a:lnTo>
                      <a:lnTo>
                        <a:pt x="68" y="265"/>
                      </a:lnTo>
                      <a:lnTo>
                        <a:pt x="139" y="265"/>
                      </a:lnTo>
                      <a:lnTo>
                        <a:pt x="172" y="278"/>
                      </a:lnTo>
                      <a:lnTo>
                        <a:pt x="169" y="319"/>
                      </a:lnTo>
                      <a:lnTo>
                        <a:pt x="193" y="374"/>
                      </a:lnTo>
                      <a:lnTo>
                        <a:pt x="191" y="389"/>
                      </a:lnTo>
                      <a:lnTo>
                        <a:pt x="201" y="406"/>
                      </a:lnTo>
                      <a:lnTo>
                        <a:pt x="186" y="445"/>
                      </a:lnTo>
                      <a:lnTo>
                        <a:pt x="204" y="494"/>
                      </a:lnTo>
                      <a:lnTo>
                        <a:pt x="214" y="532"/>
                      </a:lnTo>
                      <a:lnTo>
                        <a:pt x="226" y="556"/>
                      </a:lnTo>
                      <a:lnTo>
                        <a:pt x="239" y="586"/>
                      </a:lnTo>
                      <a:lnTo>
                        <a:pt x="263" y="582"/>
                      </a:lnTo>
                      <a:lnTo>
                        <a:pt x="302" y="560"/>
                      </a:lnTo>
                      <a:lnTo>
                        <a:pt x="320" y="533"/>
                      </a:lnTo>
                      <a:lnTo>
                        <a:pt x="319" y="515"/>
                      </a:lnTo>
                      <a:lnTo>
                        <a:pt x="342" y="500"/>
                      </a:lnTo>
                      <a:lnTo>
                        <a:pt x="338" y="474"/>
                      </a:lnTo>
                      <a:lnTo>
                        <a:pt x="373" y="432"/>
                      </a:lnTo>
                      <a:lnTo>
                        <a:pt x="378" y="398"/>
                      </a:lnTo>
                      <a:lnTo>
                        <a:pt x="369" y="386"/>
                      </a:lnTo>
                      <a:lnTo>
                        <a:pt x="373" y="372"/>
                      </a:lnTo>
                      <a:lnTo>
                        <a:pt x="365" y="360"/>
                      </a:lnTo>
                      <a:lnTo>
                        <a:pt x="391" y="327"/>
                      </a:lnTo>
                      <a:lnTo>
                        <a:pt x="391" y="310"/>
                      </a:lnTo>
                      <a:lnTo>
                        <a:pt x="427" y="282"/>
                      </a:lnTo>
                      <a:lnTo>
                        <a:pt x="450" y="207"/>
                      </a:lnTo>
                      <a:lnTo>
                        <a:pt x="417" y="226"/>
                      </a:lnTo>
                      <a:lnTo>
                        <a:pt x="388" y="218"/>
                      </a:lnTo>
                      <a:lnTo>
                        <a:pt x="392" y="200"/>
                      </a:lnTo>
                      <a:lnTo>
                        <a:pt x="363" y="180"/>
                      </a:lnTo>
                      <a:lnTo>
                        <a:pt x="349" y="132"/>
                      </a:lnTo>
                      <a:lnTo>
                        <a:pt x="321" y="93"/>
                      </a:lnTo>
                      <a:lnTo>
                        <a:pt x="321" y="66"/>
                      </a:lnTo>
                      <a:lnTo>
                        <a:pt x="306" y="65"/>
                      </a:lnTo>
                      <a:lnTo>
                        <a:pt x="296" y="69"/>
                      </a:lnTo>
                      <a:lnTo>
                        <a:pt x="254" y="54"/>
                      </a:lnTo>
                      <a:lnTo>
                        <a:pt x="243" y="65"/>
                      </a:lnTo>
                      <a:lnTo>
                        <a:pt x="234" y="78"/>
                      </a:lnTo>
                      <a:lnTo>
                        <a:pt x="211" y="53"/>
                      </a:lnTo>
                      <a:lnTo>
                        <a:pt x="189" y="47"/>
                      </a:lnTo>
                      <a:lnTo>
                        <a:pt x="187" y="15"/>
                      </a:lnTo>
                      <a:lnTo>
                        <a:pt x="155" y="20"/>
                      </a:lnTo>
                      <a:lnTo>
                        <a:pt x="135" y="13"/>
                      </a:lnTo>
                      <a:lnTo>
                        <a:pt x="107"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 name="Freeform 15">
                  <a:extLst>
                    <a:ext uri="{FF2B5EF4-FFF2-40B4-BE49-F238E27FC236}">
                      <a16:creationId xmlns:a16="http://schemas.microsoft.com/office/drawing/2014/main" id="{EB727AB2-A113-46B9-BF64-D93C2148E70A}"/>
                    </a:ext>
                  </a:extLst>
                </p:cNvPr>
                <p:cNvSpPr>
                  <a:spLocks/>
                </p:cNvSpPr>
                <p:nvPr/>
              </p:nvSpPr>
              <p:spPr bwMode="grayWhite">
                <a:xfrm>
                  <a:off x="3112" y="987"/>
                  <a:ext cx="17" cy="28"/>
                </a:xfrm>
                <a:custGeom>
                  <a:avLst/>
                  <a:gdLst>
                    <a:gd name="T0" fmla="*/ 7 w 17"/>
                    <a:gd name="T1" fmla="*/ 0 h 28"/>
                    <a:gd name="T2" fmla="*/ 9 w 17"/>
                    <a:gd name="T3" fmla="*/ 8 h 28"/>
                    <a:gd name="T4" fmla="*/ 7 w 17"/>
                    <a:gd name="T5" fmla="*/ 14 h 28"/>
                    <a:gd name="T6" fmla="*/ 7 w 17"/>
                    <a:gd name="T7" fmla="*/ 19 h 28"/>
                    <a:gd name="T8" fmla="*/ 16 w 17"/>
                    <a:gd name="T9" fmla="*/ 23 h 28"/>
                    <a:gd name="T10" fmla="*/ 16 w 17"/>
                    <a:gd name="T11" fmla="*/ 27 h 28"/>
                    <a:gd name="T12" fmla="*/ 9 w 17"/>
                    <a:gd name="T13" fmla="*/ 23 h 28"/>
                    <a:gd name="T14" fmla="*/ 3 w 17"/>
                    <a:gd name="T15" fmla="*/ 27 h 28"/>
                    <a:gd name="T16" fmla="*/ 0 w 17"/>
                    <a:gd name="T17" fmla="*/ 23 h 28"/>
                    <a:gd name="T18" fmla="*/ 3 w 17"/>
                    <a:gd name="T19" fmla="*/ 19 h 28"/>
                    <a:gd name="T20" fmla="*/ 0 w 17"/>
                    <a:gd name="T21" fmla="*/ 14 h 28"/>
                    <a:gd name="T22" fmla="*/ 3 w 17"/>
                    <a:gd name="T23" fmla="*/ 4 h 28"/>
                    <a:gd name="T24" fmla="*/ 7 w 17"/>
                    <a:gd name="T25" fmla="*/ 0 h 2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7" h="28">
                      <a:moveTo>
                        <a:pt x="7" y="0"/>
                      </a:moveTo>
                      <a:lnTo>
                        <a:pt x="9" y="8"/>
                      </a:lnTo>
                      <a:lnTo>
                        <a:pt x="7" y="14"/>
                      </a:lnTo>
                      <a:lnTo>
                        <a:pt x="7" y="19"/>
                      </a:lnTo>
                      <a:lnTo>
                        <a:pt x="16" y="23"/>
                      </a:lnTo>
                      <a:lnTo>
                        <a:pt x="16" y="27"/>
                      </a:lnTo>
                      <a:lnTo>
                        <a:pt x="9" y="23"/>
                      </a:lnTo>
                      <a:lnTo>
                        <a:pt x="3" y="27"/>
                      </a:lnTo>
                      <a:lnTo>
                        <a:pt x="0" y="23"/>
                      </a:lnTo>
                      <a:lnTo>
                        <a:pt x="3" y="19"/>
                      </a:lnTo>
                      <a:lnTo>
                        <a:pt x="0" y="14"/>
                      </a:lnTo>
                      <a:lnTo>
                        <a:pt x="3" y="4"/>
                      </a:lnTo>
                      <a:lnTo>
                        <a:pt x="7"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 name="Freeform 16">
                  <a:extLst>
                    <a:ext uri="{FF2B5EF4-FFF2-40B4-BE49-F238E27FC236}">
                      <a16:creationId xmlns:a16="http://schemas.microsoft.com/office/drawing/2014/main" id="{6F9938A7-C497-43A2-9E94-D67B5E916B07}"/>
                    </a:ext>
                  </a:extLst>
                </p:cNvPr>
                <p:cNvSpPr>
                  <a:spLocks/>
                </p:cNvSpPr>
                <p:nvPr/>
              </p:nvSpPr>
              <p:spPr bwMode="grayWhite">
                <a:xfrm>
                  <a:off x="3027" y="1109"/>
                  <a:ext cx="68" cy="97"/>
                </a:xfrm>
                <a:custGeom>
                  <a:avLst/>
                  <a:gdLst>
                    <a:gd name="T0" fmla="*/ 0 w 68"/>
                    <a:gd name="T1" fmla="*/ 48 h 97"/>
                    <a:gd name="T2" fmla="*/ 24 w 68"/>
                    <a:gd name="T3" fmla="*/ 48 h 97"/>
                    <a:gd name="T4" fmla="*/ 52 w 68"/>
                    <a:gd name="T5" fmla="*/ 0 h 97"/>
                    <a:gd name="T6" fmla="*/ 67 w 68"/>
                    <a:gd name="T7" fmla="*/ 28 h 97"/>
                    <a:gd name="T8" fmla="*/ 55 w 68"/>
                    <a:gd name="T9" fmla="*/ 96 h 97"/>
                    <a:gd name="T10" fmla="*/ 5 w 68"/>
                    <a:gd name="T11" fmla="*/ 80 h 97"/>
                    <a:gd name="T12" fmla="*/ 0 w 68"/>
                    <a:gd name="T13" fmla="*/ 48 h 9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8" h="97">
                      <a:moveTo>
                        <a:pt x="0" y="48"/>
                      </a:moveTo>
                      <a:lnTo>
                        <a:pt x="24" y="48"/>
                      </a:lnTo>
                      <a:lnTo>
                        <a:pt x="52" y="0"/>
                      </a:lnTo>
                      <a:lnTo>
                        <a:pt x="67" y="28"/>
                      </a:lnTo>
                      <a:lnTo>
                        <a:pt x="55" y="96"/>
                      </a:lnTo>
                      <a:lnTo>
                        <a:pt x="5" y="80"/>
                      </a:lnTo>
                      <a:lnTo>
                        <a:pt x="0" y="48"/>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 name="Freeform 17">
                  <a:extLst>
                    <a:ext uri="{FF2B5EF4-FFF2-40B4-BE49-F238E27FC236}">
                      <a16:creationId xmlns:a16="http://schemas.microsoft.com/office/drawing/2014/main" id="{F234AF2C-7CF6-4D2E-A327-D198AF662D92}"/>
                    </a:ext>
                  </a:extLst>
                </p:cNvPr>
                <p:cNvSpPr>
                  <a:spLocks/>
                </p:cNvSpPr>
                <p:nvPr/>
              </p:nvSpPr>
              <p:spPr bwMode="grayWhite">
                <a:xfrm>
                  <a:off x="3162" y="1146"/>
                  <a:ext cx="117" cy="94"/>
                </a:xfrm>
                <a:custGeom>
                  <a:avLst/>
                  <a:gdLst>
                    <a:gd name="T0" fmla="*/ 7 w 117"/>
                    <a:gd name="T1" fmla="*/ 22 h 94"/>
                    <a:gd name="T2" fmla="*/ 0 w 117"/>
                    <a:gd name="T3" fmla="*/ 0 h 94"/>
                    <a:gd name="T4" fmla="*/ 39 w 117"/>
                    <a:gd name="T5" fmla="*/ 9 h 94"/>
                    <a:gd name="T6" fmla="*/ 95 w 117"/>
                    <a:gd name="T7" fmla="*/ 32 h 94"/>
                    <a:gd name="T8" fmla="*/ 95 w 117"/>
                    <a:gd name="T9" fmla="*/ 49 h 94"/>
                    <a:gd name="T10" fmla="*/ 116 w 117"/>
                    <a:gd name="T11" fmla="*/ 93 h 94"/>
                    <a:gd name="T12" fmla="*/ 73 w 117"/>
                    <a:gd name="T13" fmla="*/ 51 h 94"/>
                    <a:gd name="T14" fmla="*/ 44 w 117"/>
                    <a:gd name="T15" fmla="*/ 54 h 94"/>
                    <a:gd name="T16" fmla="*/ 7 w 117"/>
                    <a:gd name="T17" fmla="*/ 22 h 9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17" h="94">
                      <a:moveTo>
                        <a:pt x="7" y="22"/>
                      </a:moveTo>
                      <a:lnTo>
                        <a:pt x="0" y="0"/>
                      </a:lnTo>
                      <a:lnTo>
                        <a:pt x="39" y="9"/>
                      </a:lnTo>
                      <a:lnTo>
                        <a:pt x="95" y="32"/>
                      </a:lnTo>
                      <a:lnTo>
                        <a:pt x="95" y="49"/>
                      </a:lnTo>
                      <a:lnTo>
                        <a:pt x="116" y="93"/>
                      </a:lnTo>
                      <a:lnTo>
                        <a:pt x="73" y="51"/>
                      </a:lnTo>
                      <a:lnTo>
                        <a:pt x="44" y="54"/>
                      </a:lnTo>
                      <a:lnTo>
                        <a:pt x="7" y="22"/>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 name="Freeform 18">
                  <a:extLst>
                    <a:ext uri="{FF2B5EF4-FFF2-40B4-BE49-F238E27FC236}">
                      <a16:creationId xmlns:a16="http://schemas.microsoft.com/office/drawing/2014/main" id="{898BCD9E-71B9-4EE7-9142-EDC85CABA6FC}"/>
                    </a:ext>
                  </a:extLst>
                </p:cNvPr>
                <p:cNvSpPr>
                  <a:spLocks/>
                </p:cNvSpPr>
                <p:nvPr/>
              </p:nvSpPr>
              <p:spPr bwMode="grayWhite">
                <a:xfrm>
                  <a:off x="3384" y="1337"/>
                  <a:ext cx="79" cy="101"/>
                </a:xfrm>
                <a:custGeom>
                  <a:avLst/>
                  <a:gdLst>
                    <a:gd name="T0" fmla="*/ 48 w 79"/>
                    <a:gd name="T1" fmla="*/ 0 h 101"/>
                    <a:gd name="T2" fmla="*/ 78 w 79"/>
                    <a:gd name="T3" fmla="*/ 30 h 101"/>
                    <a:gd name="T4" fmla="*/ 16 w 79"/>
                    <a:gd name="T5" fmla="*/ 100 h 101"/>
                    <a:gd name="T6" fmla="*/ 0 w 79"/>
                    <a:gd name="T7" fmla="*/ 84 h 101"/>
                    <a:gd name="T8" fmla="*/ 45 w 79"/>
                    <a:gd name="T9" fmla="*/ 39 h 101"/>
                    <a:gd name="T10" fmla="*/ 48 w 79"/>
                    <a:gd name="T11" fmla="*/ 0 h 10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9" h="101">
                      <a:moveTo>
                        <a:pt x="48" y="0"/>
                      </a:moveTo>
                      <a:lnTo>
                        <a:pt x="78" y="30"/>
                      </a:lnTo>
                      <a:lnTo>
                        <a:pt x="16" y="100"/>
                      </a:lnTo>
                      <a:lnTo>
                        <a:pt x="0" y="84"/>
                      </a:lnTo>
                      <a:lnTo>
                        <a:pt x="45" y="39"/>
                      </a:lnTo>
                      <a:lnTo>
                        <a:pt x="48"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 name="Freeform 19">
                  <a:extLst>
                    <a:ext uri="{FF2B5EF4-FFF2-40B4-BE49-F238E27FC236}">
                      <a16:creationId xmlns:a16="http://schemas.microsoft.com/office/drawing/2014/main" id="{0CA3C78C-7EDC-44F6-B4A0-E800A09E0648}"/>
                    </a:ext>
                  </a:extLst>
                </p:cNvPr>
                <p:cNvSpPr>
                  <a:spLocks/>
                </p:cNvSpPr>
                <p:nvPr/>
              </p:nvSpPr>
              <p:spPr bwMode="grayWhite">
                <a:xfrm>
                  <a:off x="2211" y="651"/>
                  <a:ext cx="39" cy="66"/>
                </a:xfrm>
                <a:custGeom>
                  <a:avLst/>
                  <a:gdLst>
                    <a:gd name="T0" fmla="*/ 38 w 39"/>
                    <a:gd name="T1" fmla="*/ 51 h 66"/>
                    <a:gd name="T2" fmla="*/ 28 w 39"/>
                    <a:gd name="T3" fmla="*/ 43 h 66"/>
                    <a:gd name="T4" fmla="*/ 28 w 39"/>
                    <a:gd name="T5" fmla="*/ 14 h 66"/>
                    <a:gd name="T6" fmla="*/ 33 w 39"/>
                    <a:gd name="T7" fmla="*/ 8 h 66"/>
                    <a:gd name="T8" fmla="*/ 24 w 39"/>
                    <a:gd name="T9" fmla="*/ 8 h 66"/>
                    <a:gd name="T10" fmla="*/ 29 w 39"/>
                    <a:gd name="T11" fmla="*/ 0 h 66"/>
                    <a:gd name="T12" fmla="*/ 22 w 39"/>
                    <a:gd name="T13" fmla="*/ 0 h 66"/>
                    <a:gd name="T14" fmla="*/ 14 w 39"/>
                    <a:gd name="T15" fmla="*/ 9 h 66"/>
                    <a:gd name="T16" fmla="*/ 14 w 39"/>
                    <a:gd name="T17" fmla="*/ 27 h 66"/>
                    <a:gd name="T18" fmla="*/ 18 w 39"/>
                    <a:gd name="T19" fmla="*/ 31 h 66"/>
                    <a:gd name="T20" fmla="*/ 18 w 39"/>
                    <a:gd name="T21" fmla="*/ 39 h 66"/>
                    <a:gd name="T22" fmla="*/ 16 w 39"/>
                    <a:gd name="T23" fmla="*/ 39 h 66"/>
                    <a:gd name="T24" fmla="*/ 9 w 39"/>
                    <a:gd name="T25" fmla="*/ 46 h 66"/>
                    <a:gd name="T26" fmla="*/ 9 w 39"/>
                    <a:gd name="T27" fmla="*/ 53 h 66"/>
                    <a:gd name="T28" fmla="*/ 0 w 39"/>
                    <a:gd name="T29" fmla="*/ 65 h 66"/>
                    <a:gd name="T30" fmla="*/ 29 w 39"/>
                    <a:gd name="T31" fmla="*/ 65 h 66"/>
                    <a:gd name="T32" fmla="*/ 38 w 39"/>
                    <a:gd name="T33" fmla="*/ 51 h 6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39" h="66">
                      <a:moveTo>
                        <a:pt x="38" y="51"/>
                      </a:moveTo>
                      <a:lnTo>
                        <a:pt x="28" y="43"/>
                      </a:lnTo>
                      <a:lnTo>
                        <a:pt x="28" y="14"/>
                      </a:lnTo>
                      <a:lnTo>
                        <a:pt x="33" y="8"/>
                      </a:lnTo>
                      <a:lnTo>
                        <a:pt x="24" y="8"/>
                      </a:lnTo>
                      <a:lnTo>
                        <a:pt x="29" y="0"/>
                      </a:lnTo>
                      <a:lnTo>
                        <a:pt x="22" y="0"/>
                      </a:lnTo>
                      <a:lnTo>
                        <a:pt x="14" y="9"/>
                      </a:lnTo>
                      <a:lnTo>
                        <a:pt x="14" y="27"/>
                      </a:lnTo>
                      <a:lnTo>
                        <a:pt x="18" y="31"/>
                      </a:lnTo>
                      <a:lnTo>
                        <a:pt x="18" y="39"/>
                      </a:lnTo>
                      <a:lnTo>
                        <a:pt x="16" y="39"/>
                      </a:lnTo>
                      <a:lnTo>
                        <a:pt x="9" y="46"/>
                      </a:lnTo>
                      <a:lnTo>
                        <a:pt x="9" y="53"/>
                      </a:lnTo>
                      <a:lnTo>
                        <a:pt x="0" y="65"/>
                      </a:lnTo>
                      <a:lnTo>
                        <a:pt x="29" y="65"/>
                      </a:lnTo>
                      <a:lnTo>
                        <a:pt x="38" y="51"/>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 name="Freeform 20">
                  <a:extLst>
                    <a:ext uri="{FF2B5EF4-FFF2-40B4-BE49-F238E27FC236}">
                      <a16:creationId xmlns:a16="http://schemas.microsoft.com/office/drawing/2014/main" id="{48D21367-FEA7-4D15-8D58-03F73B6A8133}"/>
                    </a:ext>
                  </a:extLst>
                </p:cNvPr>
                <p:cNvSpPr>
                  <a:spLocks/>
                </p:cNvSpPr>
                <p:nvPr/>
              </p:nvSpPr>
              <p:spPr bwMode="grayWhite">
                <a:xfrm>
                  <a:off x="2198" y="673"/>
                  <a:ext cx="21" cy="24"/>
                </a:xfrm>
                <a:custGeom>
                  <a:avLst/>
                  <a:gdLst>
                    <a:gd name="T0" fmla="*/ 17 w 21"/>
                    <a:gd name="T1" fmla="*/ 8 h 24"/>
                    <a:gd name="T2" fmla="*/ 20 w 21"/>
                    <a:gd name="T3" fmla="*/ 8 h 24"/>
                    <a:gd name="T4" fmla="*/ 20 w 21"/>
                    <a:gd name="T5" fmla="*/ 0 h 24"/>
                    <a:gd name="T6" fmla="*/ 13 w 21"/>
                    <a:gd name="T7" fmla="*/ 0 h 24"/>
                    <a:gd name="T8" fmla="*/ 0 w 21"/>
                    <a:gd name="T9" fmla="*/ 15 h 24"/>
                    <a:gd name="T10" fmla="*/ 0 w 21"/>
                    <a:gd name="T11" fmla="*/ 23 h 24"/>
                    <a:gd name="T12" fmla="*/ 12 w 21"/>
                    <a:gd name="T13" fmla="*/ 23 h 24"/>
                    <a:gd name="T14" fmla="*/ 17 w 21"/>
                    <a:gd name="T15" fmla="*/ 17 h 24"/>
                    <a:gd name="T16" fmla="*/ 17 w 21"/>
                    <a:gd name="T17" fmla="*/ 8 h 2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1" h="24">
                      <a:moveTo>
                        <a:pt x="17" y="8"/>
                      </a:moveTo>
                      <a:lnTo>
                        <a:pt x="20" y="8"/>
                      </a:lnTo>
                      <a:lnTo>
                        <a:pt x="20" y="0"/>
                      </a:lnTo>
                      <a:lnTo>
                        <a:pt x="13" y="0"/>
                      </a:lnTo>
                      <a:lnTo>
                        <a:pt x="0" y="15"/>
                      </a:lnTo>
                      <a:lnTo>
                        <a:pt x="0" y="23"/>
                      </a:lnTo>
                      <a:lnTo>
                        <a:pt x="12" y="23"/>
                      </a:lnTo>
                      <a:lnTo>
                        <a:pt x="17" y="17"/>
                      </a:lnTo>
                      <a:lnTo>
                        <a:pt x="17" y="8"/>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 name="Freeform 21">
                  <a:extLst>
                    <a:ext uri="{FF2B5EF4-FFF2-40B4-BE49-F238E27FC236}">
                      <a16:creationId xmlns:a16="http://schemas.microsoft.com/office/drawing/2014/main" id="{2F16DBEE-FEFC-4DA2-95AD-C430E2926F5B}"/>
                    </a:ext>
                  </a:extLst>
                </p:cNvPr>
                <p:cNvSpPr>
                  <a:spLocks/>
                </p:cNvSpPr>
                <p:nvPr/>
              </p:nvSpPr>
              <p:spPr bwMode="grayWhite">
                <a:xfrm>
                  <a:off x="2167" y="634"/>
                  <a:ext cx="256" cy="216"/>
                </a:xfrm>
                <a:custGeom>
                  <a:avLst/>
                  <a:gdLst>
                    <a:gd name="T0" fmla="*/ 168 w 256"/>
                    <a:gd name="T1" fmla="*/ 15 h 216"/>
                    <a:gd name="T2" fmla="*/ 201 w 256"/>
                    <a:gd name="T3" fmla="*/ 20 h 216"/>
                    <a:gd name="T4" fmla="*/ 181 w 256"/>
                    <a:gd name="T5" fmla="*/ 28 h 216"/>
                    <a:gd name="T6" fmla="*/ 172 w 256"/>
                    <a:gd name="T7" fmla="*/ 41 h 216"/>
                    <a:gd name="T8" fmla="*/ 160 w 256"/>
                    <a:gd name="T9" fmla="*/ 70 h 216"/>
                    <a:gd name="T10" fmla="*/ 140 w 256"/>
                    <a:gd name="T11" fmla="*/ 72 h 216"/>
                    <a:gd name="T12" fmla="*/ 123 w 256"/>
                    <a:gd name="T13" fmla="*/ 69 h 216"/>
                    <a:gd name="T14" fmla="*/ 131 w 256"/>
                    <a:gd name="T15" fmla="*/ 55 h 216"/>
                    <a:gd name="T16" fmla="*/ 124 w 256"/>
                    <a:gd name="T17" fmla="*/ 37 h 216"/>
                    <a:gd name="T18" fmla="*/ 114 w 256"/>
                    <a:gd name="T19" fmla="*/ 69 h 216"/>
                    <a:gd name="T20" fmla="*/ 87 w 256"/>
                    <a:gd name="T21" fmla="*/ 84 h 216"/>
                    <a:gd name="T22" fmla="*/ 73 w 256"/>
                    <a:gd name="T23" fmla="*/ 94 h 216"/>
                    <a:gd name="T24" fmla="*/ 53 w 256"/>
                    <a:gd name="T25" fmla="*/ 108 h 216"/>
                    <a:gd name="T26" fmla="*/ 43 w 256"/>
                    <a:gd name="T27" fmla="*/ 143 h 216"/>
                    <a:gd name="T28" fmla="*/ 8 w 256"/>
                    <a:gd name="T29" fmla="*/ 130 h 216"/>
                    <a:gd name="T30" fmla="*/ 0 w 256"/>
                    <a:gd name="T31" fmla="*/ 156 h 216"/>
                    <a:gd name="T32" fmla="*/ 15 w 256"/>
                    <a:gd name="T33" fmla="*/ 194 h 216"/>
                    <a:gd name="T34" fmla="*/ 71 w 256"/>
                    <a:gd name="T35" fmla="*/ 153 h 216"/>
                    <a:gd name="T36" fmla="*/ 105 w 256"/>
                    <a:gd name="T37" fmla="*/ 145 h 216"/>
                    <a:gd name="T38" fmla="*/ 111 w 256"/>
                    <a:gd name="T39" fmla="*/ 161 h 216"/>
                    <a:gd name="T40" fmla="*/ 139 w 256"/>
                    <a:gd name="T41" fmla="*/ 201 h 216"/>
                    <a:gd name="T42" fmla="*/ 142 w 256"/>
                    <a:gd name="T43" fmla="*/ 189 h 216"/>
                    <a:gd name="T44" fmla="*/ 150 w 256"/>
                    <a:gd name="T45" fmla="*/ 189 h 216"/>
                    <a:gd name="T46" fmla="*/ 123 w 256"/>
                    <a:gd name="T47" fmla="*/ 152 h 216"/>
                    <a:gd name="T48" fmla="*/ 131 w 256"/>
                    <a:gd name="T49" fmla="*/ 139 h 216"/>
                    <a:gd name="T50" fmla="*/ 160 w 256"/>
                    <a:gd name="T51" fmla="*/ 178 h 216"/>
                    <a:gd name="T52" fmla="*/ 172 w 256"/>
                    <a:gd name="T53" fmla="*/ 202 h 216"/>
                    <a:gd name="T54" fmla="*/ 178 w 256"/>
                    <a:gd name="T55" fmla="*/ 215 h 216"/>
                    <a:gd name="T56" fmla="*/ 183 w 256"/>
                    <a:gd name="T57" fmla="*/ 191 h 216"/>
                    <a:gd name="T58" fmla="*/ 202 w 256"/>
                    <a:gd name="T59" fmla="*/ 182 h 216"/>
                    <a:gd name="T60" fmla="*/ 214 w 256"/>
                    <a:gd name="T61" fmla="*/ 177 h 216"/>
                    <a:gd name="T62" fmla="*/ 210 w 256"/>
                    <a:gd name="T63" fmla="*/ 158 h 216"/>
                    <a:gd name="T64" fmla="*/ 219 w 256"/>
                    <a:gd name="T65" fmla="*/ 126 h 216"/>
                    <a:gd name="T66" fmla="*/ 232 w 256"/>
                    <a:gd name="T67" fmla="*/ 130 h 216"/>
                    <a:gd name="T68" fmla="*/ 236 w 256"/>
                    <a:gd name="T69" fmla="*/ 145 h 216"/>
                    <a:gd name="T70" fmla="*/ 247 w 256"/>
                    <a:gd name="T71" fmla="*/ 137 h 216"/>
                    <a:gd name="T72" fmla="*/ 244 w 256"/>
                    <a:gd name="T73" fmla="*/ 134 h 216"/>
                    <a:gd name="T74" fmla="*/ 252 w 256"/>
                    <a:gd name="T75" fmla="*/ 114 h 216"/>
                    <a:gd name="T76" fmla="*/ 255 w 256"/>
                    <a:gd name="T77" fmla="*/ 137 h 216"/>
                    <a:gd name="T78" fmla="*/ 168 w 256"/>
                    <a:gd name="T79" fmla="*/ 0 h 21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256" h="216">
                      <a:moveTo>
                        <a:pt x="168" y="0"/>
                      </a:moveTo>
                      <a:lnTo>
                        <a:pt x="168" y="15"/>
                      </a:lnTo>
                      <a:lnTo>
                        <a:pt x="173" y="20"/>
                      </a:lnTo>
                      <a:lnTo>
                        <a:pt x="201" y="20"/>
                      </a:lnTo>
                      <a:lnTo>
                        <a:pt x="201" y="28"/>
                      </a:lnTo>
                      <a:lnTo>
                        <a:pt x="181" y="28"/>
                      </a:lnTo>
                      <a:lnTo>
                        <a:pt x="181" y="52"/>
                      </a:lnTo>
                      <a:lnTo>
                        <a:pt x="172" y="41"/>
                      </a:lnTo>
                      <a:lnTo>
                        <a:pt x="172" y="56"/>
                      </a:lnTo>
                      <a:lnTo>
                        <a:pt x="160" y="70"/>
                      </a:lnTo>
                      <a:lnTo>
                        <a:pt x="152" y="62"/>
                      </a:lnTo>
                      <a:lnTo>
                        <a:pt x="140" y="72"/>
                      </a:lnTo>
                      <a:lnTo>
                        <a:pt x="138" y="69"/>
                      </a:lnTo>
                      <a:lnTo>
                        <a:pt x="123" y="69"/>
                      </a:lnTo>
                      <a:lnTo>
                        <a:pt x="131" y="59"/>
                      </a:lnTo>
                      <a:lnTo>
                        <a:pt x="131" y="55"/>
                      </a:lnTo>
                      <a:lnTo>
                        <a:pt x="124" y="48"/>
                      </a:lnTo>
                      <a:lnTo>
                        <a:pt x="124" y="37"/>
                      </a:lnTo>
                      <a:lnTo>
                        <a:pt x="114" y="48"/>
                      </a:lnTo>
                      <a:lnTo>
                        <a:pt x="114" y="69"/>
                      </a:lnTo>
                      <a:lnTo>
                        <a:pt x="102" y="69"/>
                      </a:lnTo>
                      <a:lnTo>
                        <a:pt x="87" y="84"/>
                      </a:lnTo>
                      <a:lnTo>
                        <a:pt x="81" y="84"/>
                      </a:lnTo>
                      <a:lnTo>
                        <a:pt x="73" y="94"/>
                      </a:lnTo>
                      <a:lnTo>
                        <a:pt x="43" y="94"/>
                      </a:lnTo>
                      <a:lnTo>
                        <a:pt x="53" y="108"/>
                      </a:lnTo>
                      <a:lnTo>
                        <a:pt x="53" y="130"/>
                      </a:lnTo>
                      <a:lnTo>
                        <a:pt x="43" y="143"/>
                      </a:lnTo>
                      <a:lnTo>
                        <a:pt x="31" y="130"/>
                      </a:lnTo>
                      <a:lnTo>
                        <a:pt x="8" y="130"/>
                      </a:lnTo>
                      <a:lnTo>
                        <a:pt x="8" y="146"/>
                      </a:lnTo>
                      <a:lnTo>
                        <a:pt x="0" y="156"/>
                      </a:lnTo>
                      <a:lnTo>
                        <a:pt x="0" y="177"/>
                      </a:lnTo>
                      <a:lnTo>
                        <a:pt x="15" y="194"/>
                      </a:lnTo>
                      <a:lnTo>
                        <a:pt x="37" y="194"/>
                      </a:lnTo>
                      <a:lnTo>
                        <a:pt x="71" y="153"/>
                      </a:lnTo>
                      <a:lnTo>
                        <a:pt x="101" y="153"/>
                      </a:lnTo>
                      <a:lnTo>
                        <a:pt x="105" y="145"/>
                      </a:lnTo>
                      <a:lnTo>
                        <a:pt x="112" y="153"/>
                      </a:lnTo>
                      <a:lnTo>
                        <a:pt x="111" y="161"/>
                      </a:lnTo>
                      <a:lnTo>
                        <a:pt x="139" y="189"/>
                      </a:lnTo>
                      <a:lnTo>
                        <a:pt x="139" y="201"/>
                      </a:lnTo>
                      <a:lnTo>
                        <a:pt x="145" y="196"/>
                      </a:lnTo>
                      <a:lnTo>
                        <a:pt x="142" y="189"/>
                      </a:lnTo>
                      <a:lnTo>
                        <a:pt x="145" y="185"/>
                      </a:lnTo>
                      <a:lnTo>
                        <a:pt x="150" y="189"/>
                      </a:lnTo>
                      <a:lnTo>
                        <a:pt x="152" y="188"/>
                      </a:lnTo>
                      <a:lnTo>
                        <a:pt x="123" y="152"/>
                      </a:lnTo>
                      <a:lnTo>
                        <a:pt x="123" y="139"/>
                      </a:lnTo>
                      <a:lnTo>
                        <a:pt x="131" y="139"/>
                      </a:lnTo>
                      <a:lnTo>
                        <a:pt x="131" y="146"/>
                      </a:lnTo>
                      <a:lnTo>
                        <a:pt x="160" y="178"/>
                      </a:lnTo>
                      <a:lnTo>
                        <a:pt x="160" y="188"/>
                      </a:lnTo>
                      <a:lnTo>
                        <a:pt x="172" y="202"/>
                      </a:lnTo>
                      <a:lnTo>
                        <a:pt x="169" y="205"/>
                      </a:lnTo>
                      <a:lnTo>
                        <a:pt x="178" y="215"/>
                      </a:lnTo>
                      <a:lnTo>
                        <a:pt x="191" y="200"/>
                      </a:lnTo>
                      <a:lnTo>
                        <a:pt x="183" y="191"/>
                      </a:lnTo>
                      <a:lnTo>
                        <a:pt x="191" y="182"/>
                      </a:lnTo>
                      <a:lnTo>
                        <a:pt x="202" y="182"/>
                      </a:lnTo>
                      <a:lnTo>
                        <a:pt x="207" y="177"/>
                      </a:lnTo>
                      <a:lnTo>
                        <a:pt x="214" y="177"/>
                      </a:lnTo>
                      <a:lnTo>
                        <a:pt x="205" y="164"/>
                      </a:lnTo>
                      <a:lnTo>
                        <a:pt x="210" y="158"/>
                      </a:lnTo>
                      <a:lnTo>
                        <a:pt x="210" y="137"/>
                      </a:lnTo>
                      <a:lnTo>
                        <a:pt x="219" y="126"/>
                      </a:lnTo>
                      <a:lnTo>
                        <a:pt x="223" y="130"/>
                      </a:lnTo>
                      <a:lnTo>
                        <a:pt x="232" y="130"/>
                      </a:lnTo>
                      <a:lnTo>
                        <a:pt x="228" y="136"/>
                      </a:lnTo>
                      <a:lnTo>
                        <a:pt x="236" y="145"/>
                      </a:lnTo>
                      <a:lnTo>
                        <a:pt x="241" y="137"/>
                      </a:lnTo>
                      <a:lnTo>
                        <a:pt x="247" y="137"/>
                      </a:lnTo>
                      <a:lnTo>
                        <a:pt x="247" y="134"/>
                      </a:lnTo>
                      <a:lnTo>
                        <a:pt x="244" y="134"/>
                      </a:lnTo>
                      <a:lnTo>
                        <a:pt x="239" y="130"/>
                      </a:lnTo>
                      <a:lnTo>
                        <a:pt x="252" y="114"/>
                      </a:lnTo>
                      <a:lnTo>
                        <a:pt x="252" y="137"/>
                      </a:lnTo>
                      <a:lnTo>
                        <a:pt x="255" y="137"/>
                      </a:lnTo>
                      <a:lnTo>
                        <a:pt x="255" y="0"/>
                      </a:lnTo>
                      <a:lnTo>
                        <a:pt x="168"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 name="Freeform 22">
                  <a:extLst>
                    <a:ext uri="{FF2B5EF4-FFF2-40B4-BE49-F238E27FC236}">
                      <a16:creationId xmlns:a16="http://schemas.microsoft.com/office/drawing/2014/main" id="{665584DB-6A09-46C8-91EE-07BB71BCF368}"/>
                    </a:ext>
                  </a:extLst>
                </p:cNvPr>
                <p:cNvSpPr>
                  <a:spLocks/>
                </p:cNvSpPr>
                <p:nvPr/>
              </p:nvSpPr>
              <p:spPr bwMode="grayWhite">
                <a:xfrm>
                  <a:off x="2276" y="406"/>
                  <a:ext cx="1089" cy="769"/>
                </a:xfrm>
                <a:custGeom>
                  <a:avLst/>
                  <a:gdLst>
                    <a:gd name="T0" fmla="*/ 32 w 1089"/>
                    <a:gd name="T1" fmla="*/ 202 h 769"/>
                    <a:gd name="T2" fmla="*/ 99 w 1089"/>
                    <a:gd name="T3" fmla="*/ 134 h 769"/>
                    <a:gd name="T4" fmla="*/ 142 w 1089"/>
                    <a:gd name="T5" fmla="*/ 181 h 769"/>
                    <a:gd name="T6" fmla="*/ 118 w 1089"/>
                    <a:gd name="T7" fmla="*/ 179 h 769"/>
                    <a:gd name="T8" fmla="*/ 216 w 1089"/>
                    <a:gd name="T9" fmla="*/ 172 h 769"/>
                    <a:gd name="T10" fmla="*/ 240 w 1089"/>
                    <a:gd name="T11" fmla="*/ 110 h 769"/>
                    <a:gd name="T12" fmla="*/ 241 w 1089"/>
                    <a:gd name="T13" fmla="*/ 124 h 769"/>
                    <a:gd name="T14" fmla="*/ 223 w 1089"/>
                    <a:gd name="T15" fmla="*/ 172 h 769"/>
                    <a:gd name="T16" fmla="*/ 301 w 1089"/>
                    <a:gd name="T17" fmla="*/ 133 h 769"/>
                    <a:gd name="T18" fmla="*/ 460 w 1089"/>
                    <a:gd name="T19" fmla="*/ 23 h 769"/>
                    <a:gd name="T20" fmla="*/ 574 w 1089"/>
                    <a:gd name="T21" fmla="*/ 29 h 769"/>
                    <a:gd name="T22" fmla="*/ 701 w 1089"/>
                    <a:gd name="T23" fmla="*/ 15 h 769"/>
                    <a:gd name="T24" fmla="*/ 840 w 1089"/>
                    <a:gd name="T25" fmla="*/ 71 h 769"/>
                    <a:gd name="T26" fmla="*/ 1001 w 1089"/>
                    <a:gd name="T27" fmla="*/ 91 h 769"/>
                    <a:gd name="T28" fmla="*/ 1080 w 1089"/>
                    <a:gd name="T29" fmla="*/ 156 h 769"/>
                    <a:gd name="T30" fmla="*/ 1019 w 1089"/>
                    <a:gd name="T31" fmla="*/ 206 h 769"/>
                    <a:gd name="T32" fmla="*/ 985 w 1089"/>
                    <a:gd name="T33" fmla="*/ 270 h 769"/>
                    <a:gd name="T34" fmla="*/ 945 w 1089"/>
                    <a:gd name="T35" fmla="*/ 273 h 769"/>
                    <a:gd name="T36" fmla="*/ 958 w 1089"/>
                    <a:gd name="T37" fmla="*/ 184 h 769"/>
                    <a:gd name="T38" fmla="*/ 906 w 1089"/>
                    <a:gd name="T39" fmla="*/ 232 h 769"/>
                    <a:gd name="T40" fmla="*/ 868 w 1089"/>
                    <a:gd name="T41" fmla="*/ 273 h 769"/>
                    <a:gd name="T42" fmla="*/ 881 w 1089"/>
                    <a:gd name="T43" fmla="*/ 318 h 769"/>
                    <a:gd name="T44" fmla="*/ 837 w 1089"/>
                    <a:gd name="T45" fmla="*/ 385 h 769"/>
                    <a:gd name="T46" fmla="*/ 844 w 1089"/>
                    <a:gd name="T47" fmla="*/ 439 h 769"/>
                    <a:gd name="T48" fmla="*/ 839 w 1089"/>
                    <a:gd name="T49" fmla="*/ 413 h 769"/>
                    <a:gd name="T50" fmla="*/ 797 w 1089"/>
                    <a:gd name="T51" fmla="*/ 416 h 769"/>
                    <a:gd name="T52" fmla="*/ 828 w 1089"/>
                    <a:gd name="T53" fmla="*/ 496 h 769"/>
                    <a:gd name="T54" fmla="*/ 751 w 1089"/>
                    <a:gd name="T55" fmla="*/ 589 h 769"/>
                    <a:gd name="T56" fmla="*/ 730 w 1089"/>
                    <a:gd name="T57" fmla="*/ 615 h 769"/>
                    <a:gd name="T58" fmla="*/ 703 w 1089"/>
                    <a:gd name="T59" fmla="*/ 706 h 769"/>
                    <a:gd name="T60" fmla="*/ 665 w 1089"/>
                    <a:gd name="T61" fmla="*/ 708 h 769"/>
                    <a:gd name="T62" fmla="*/ 711 w 1089"/>
                    <a:gd name="T63" fmla="*/ 768 h 769"/>
                    <a:gd name="T64" fmla="*/ 634 w 1089"/>
                    <a:gd name="T65" fmla="*/ 626 h 769"/>
                    <a:gd name="T66" fmla="*/ 545 w 1089"/>
                    <a:gd name="T67" fmla="*/ 596 h 769"/>
                    <a:gd name="T68" fmla="*/ 503 w 1089"/>
                    <a:gd name="T69" fmla="*/ 689 h 769"/>
                    <a:gd name="T70" fmla="*/ 471 w 1089"/>
                    <a:gd name="T71" fmla="*/ 738 h 769"/>
                    <a:gd name="T72" fmla="*/ 416 w 1089"/>
                    <a:gd name="T73" fmla="*/ 592 h 769"/>
                    <a:gd name="T74" fmla="*/ 373 w 1089"/>
                    <a:gd name="T75" fmla="*/ 607 h 769"/>
                    <a:gd name="T76" fmla="*/ 336 w 1089"/>
                    <a:gd name="T77" fmla="*/ 545 h 769"/>
                    <a:gd name="T78" fmla="*/ 223 w 1089"/>
                    <a:gd name="T79" fmla="*/ 510 h 769"/>
                    <a:gd name="T80" fmla="*/ 263 w 1089"/>
                    <a:gd name="T81" fmla="*/ 577 h 769"/>
                    <a:gd name="T82" fmla="*/ 234 w 1089"/>
                    <a:gd name="T83" fmla="*/ 620 h 769"/>
                    <a:gd name="T84" fmla="*/ 190 w 1089"/>
                    <a:gd name="T85" fmla="*/ 605 h 769"/>
                    <a:gd name="T86" fmla="*/ 119 w 1089"/>
                    <a:gd name="T87" fmla="*/ 495 h 769"/>
                    <a:gd name="T88" fmla="*/ 149 w 1089"/>
                    <a:gd name="T89" fmla="*/ 432 h 769"/>
                    <a:gd name="T90" fmla="*/ 166 w 1089"/>
                    <a:gd name="T91" fmla="*/ 385 h 769"/>
                    <a:gd name="T92" fmla="*/ 149 w 1089"/>
                    <a:gd name="T93" fmla="*/ 226 h 769"/>
                    <a:gd name="T94" fmla="*/ 86 w 1089"/>
                    <a:gd name="T95" fmla="*/ 193 h 769"/>
                    <a:gd name="T96" fmla="*/ 55 w 1089"/>
                    <a:gd name="T97" fmla="*/ 210 h 769"/>
                    <a:gd name="T98" fmla="*/ 0 w 1089"/>
                    <a:gd name="T99" fmla="*/ 226 h 76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1089" h="769">
                      <a:moveTo>
                        <a:pt x="0" y="226"/>
                      </a:moveTo>
                      <a:lnTo>
                        <a:pt x="32" y="202"/>
                      </a:lnTo>
                      <a:lnTo>
                        <a:pt x="62" y="156"/>
                      </a:lnTo>
                      <a:lnTo>
                        <a:pt x="99" y="134"/>
                      </a:lnTo>
                      <a:lnTo>
                        <a:pt x="137" y="160"/>
                      </a:lnTo>
                      <a:lnTo>
                        <a:pt x="142" y="181"/>
                      </a:lnTo>
                      <a:lnTo>
                        <a:pt x="133" y="181"/>
                      </a:lnTo>
                      <a:lnTo>
                        <a:pt x="118" y="179"/>
                      </a:lnTo>
                      <a:lnTo>
                        <a:pt x="137" y="202"/>
                      </a:lnTo>
                      <a:lnTo>
                        <a:pt x="216" y="172"/>
                      </a:lnTo>
                      <a:lnTo>
                        <a:pt x="206" y="149"/>
                      </a:lnTo>
                      <a:lnTo>
                        <a:pt x="240" y="110"/>
                      </a:lnTo>
                      <a:lnTo>
                        <a:pt x="262" y="111"/>
                      </a:lnTo>
                      <a:lnTo>
                        <a:pt x="241" y="124"/>
                      </a:lnTo>
                      <a:lnTo>
                        <a:pt x="223" y="153"/>
                      </a:lnTo>
                      <a:lnTo>
                        <a:pt x="223" y="172"/>
                      </a:lnTo>
                      <a:lnTo>
                        <a:pt x="255" y="193"/>
                      </a:lnTo>
                      <a:lnTo>
                        <a:pt x="301" y="133"/>
                      </a:lnTo>
                      <a:lnTo>
                        <a:pt x="461" y="63"/>
                      </a:lnTo>
                      <a:lnTo>
                        <a:pt x="460" y="23"/>
                      </a:lnTo>
                      <a:lnTo>
                        <a:pt x="533" y="8"/>
                      </a:lnTo>
                      <a:lnTo>
                        <a:pt x="574" y="29"/>
                      </a:lnTo>
                      <a:lnTo>
                        <a:pt x="671" y="0"/>
                      </a:lnTo>
                      <a:lnTo>
                        <a:pt x="701" y="15"/>
                      </a:lnTo>
                      <a:lnTo>
                        <a:pt x="766" y="85"/>
                      </a:lnTo>
                      <a:lnTo>
                        <a:pt x="840" y="71"/>
                      </a:lnTo>
                      <a:lnTo>
                        <a:pt x="886" y="96"/>
                      </a:lnTo>
                      <a:lnTo>
                        <a:pt x="1001" y="91"/>
                      </a:lnTo>
                      <a:lnTo>
                        <a:pt x="1088" y="118"/>
                      </a:lnTo>
                      <a:lnTo>
                        <a:pt x="1080" y="156"/>
                      </a:lnTo>
                      <a:lnTo>
                        <a:pt x="1006" y="181"/>
                      </a:lnTo>
                      <a:lnTo>
                        <a:pt x="1019" y="206"/>
                      </a:lnTo>
                      <a:lnTo>
                        <a:pt x="987" y="220"/>
                      </a:lnTo>
                      <a:lnTo>
                        <a:pt x="985" y="270"/>
                      </a:lnTo>
                      <a:lnTo>
                        <a:pt x="957" y="304"/>
                      </a:lnTo>
                      <a:lnTo>
                        <a:pt x="945" y="273"/>
                      </a:lnTo>
                      <a:lnTo>
                        <a:pt x="961" y="244"/>
                      </a:lnTo>
                      <a:lnTo>
                        <a:pt x="958" y="184"/>
                      </a:lnTo>
                      <a:lnTo>
                        <a:pt x="929" y="215"/>
                      </a:lnTo>
                      <a:lnTo>
                        <a:pt x="906" y="232"/>
                      </a:lnTo>
                      <a:lnTo>
                        <a:pt x="884" y="205"/>
                      </a:lnTo>
                      <a:lnTo>
                        <a:pt x="868" y="273"/>
                      </a:lnTo>
                      <a:lnTo>
                        <a:pt x="885" y="273"/>
                      </a:lnTo>
                      <a:lnTo>
                        <a:pt x="881" y="318"/>
                      </a:lnTo>
                      <a:lnTo>
                        <a:pt x="861" y="366"/>
                      </a:lnTo>
                      <a:lnTo>
                        <a:pt x="837" y="385"/>
                      </a:lnTo>
                      <a:lnTo>
                        <a:pt x="857" y="417"/>
                      </a:lnTo>
                      <a:lnTo>
                        <a:pt x="844" y="439"/>
                      </a:lnTo>
                      <a:lnTo>
                        <a:pt x="839" y="420"/>
                      </a:lnTo>
                      <a:lnTo>
                        <a:pt x="839" y="413"/>
                      </a:lnTo>
                      <a:lnTo>
                        <a:pt x="823" y="402"/>
                      </a:lnTo>
                      <a:lnTo>
                        <a:pt x="797" y="416"/>
                      </a:lnTo>
                      <a:lnTo>
                        <a:pt x="820" y="469"/>
                      </a:lnTo>
                      <a:lnTo>
                        <a:pt x="828" y="496"/>
                      </a:lnTo>
                      <a:lnTo>
                        <a:pt x="801" y="569"/>
                      </a:lnTo>
                      <a:lnTo>
                        <a:pt x="751" y="589"/>
                      </a:lnTo>
                      <a:lnTo>
                        <a:pt x="710" y="585"/>
                      </a:lnTo>
                      <a:lnTo>
                        <a:pt x="730" y="615"/>
                      </a:lnTo>
                      <a:lnTo>
                        <a:pt x="732" y="657"/>
                      </a:lnTo>
                      <a:lnTo>
                        <a:pt x="703" y="706"/>
                      </a:lnTo>
                      <a:lnTo>
                        <a:pt x="670" y="679"/>
                      </a:lnTo>
                      <a:lnTo>
                        <a:pt x="665" y="708"/>
                      </a:lnTo>
                      <a:lnTo>
                        <a:pt x="690" y="732"/>
                      </a:lnTo>
                      <a:lnTo>
                        <a:pt x="711" y="768"/>
                      </a:lnTo>
                      <a:lnTo>
                        <a:pt x="676" y="747"/>
                      </a:lnTo>
                      <a:lnTo>
                        <a:pt x="634" y="626"/>
                      </a:lnTo>
                      <a:lnTo>
                        <a:pt x="583" y="593"/>
                      </a:lnTo>
                      <a:lnTo>
                        <a:pt x="545" y="596"/>
                      </a:lnTo>
                      <a:lnTo>
                        <a:pt x="497" y="665"/>
                      </a:lnTo>
                      <a:lnTo>
                        <a:pt x="503" y="689"/>
                      </a:lnTo>
                      <a:lnTo>
                        <a:pt x="487" y="738"/>
                      </a:lnTo>
                      <a:lnTo>
                        <a:pt x="471" y="738"/>
                      </a:lnTo>
                      <a:lnTo>
                        <a:pt x="416" y="636"/>
                      </a:lnTo>
                      <a:lnTo>
                        <a:pt x="416" y="592"/>
                      </a:lnTo>
                      <a:lnTo>
                        <a:pt x="404" y="608"/>
                      </a:lnTo>
                      <a:lnTo>
                        <a:pt x="373" y="607"/>
                      </a:lnTo>
                      <a:lnTo>
                        <a:pt x="385" y="580"/>
                      </a:lnTo>
                      <a:lnTo>
                        <a:pt x="336" y="545"/>
                      </a:lnTo>
                      <a:lnTo>
                        <a:pt x="275" y="545"/>
                      </a:lnTo>
                      <a:lnTo>
                        <a:pt x="223" y="510"/>
                      </a:lnTo>
                      <a:lnTo>
                        <a:pt x="220" y="545"/>
                      </a:lnTo>
                      <a:lnTo>
                        <a:pt x="263" y="577"/>
                      </a:lnTo>
                      <a:lnTo>
                        <a:pt x="278" y="576"/>
                      </a:lnTo>
                      <a:lnTo>
                        <a:pt x="234" y="620"/>
                      </a:lnTo>
                      <a:lnTo>
                        <a:pt x="190" y="630"/>
                      </a:lnTo>
                      <a:lnTo>
                        <a:pt x="190" y="605"/>
                      </a:lnTo>
                      <a:lnTo>
                        <a:pt x="127" y="518"/>
                      </a:lnTo>
                      <a:lnTo>
                        <a:pt x="119" y="495"/>
                      </a:lnTo>
                      <a:lnTo>
                        <a:pt x="153" y="467"/>
                      </a:lnTo>
                      <a:lnTo>
                        <a:pt x="149" y="432"/>
                      </a:lnTo>
                      <a:lnTo>
                        <a:pt x="149" y="393"/>
                      </a:lnTo>
                      <a:lnTo>
                        <a:pt x="166" y="385"/>
                      </a:lnTo>
                      <a:lnTo>
                        <a:pt x="149" y="366"/>
                      </a:lnTo>
                      <a:lnTo>
                        <a:pt x="149" y="226"/>
                      </a:lnTo>
                      <a:lnTo>
                        <a:pt x="61" y="226"/>
                      </a:lnTo>
                      <a:lnTo>
                        <a:pt x="86" y="193"/>
                      </a:lnTo>
                      <a:lnTo>
                        <a:pt x="84" y="181"/>
                      </a:lnTo>
                      <a:lnTo>
                        <a:pt x="55" y="210"/>
                      </a:lnTo>
                      <a:lnTo>
                        <a:pt x="45" y="226"/>
                      </a:lnTo>
                      <a:lnTo>
                        <a:pt x="0" y="226"/>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 name="Freeform 23">
                  <a:extLst>
                    <a:ext uri="{FF2B5EF4-FFF2-40B4-BE49-F238E27FC236}">
                      <a16:creationId xmlns:a16="http://schemas.microsoft.com/office/drawing/2014/main" id="{9E8FAAB6-0081-4B5F-BF8E-D82DB35B9C8C}"/>
                    </a:ext>
                  </a:extLst>
                </p:cNvPr>
                <p:cNvSpPr>
                  <a:spLocks/>
                </p:cNvSpPr>
                <p:nvPr/>
              </p:nvSpPr>
              <p:spPr bwMode="grayWhite">
                <a:xfrm>
                  <a:off x="3135" y="720"/>
                  <a:ext cx="94" cy="157"/>
                </a:xfrm>
                <a:custGeom>
                  <a:avLst/>
                  <a:gdLst>
                    <a:gd name="T0" fmla="*/ 63 w 94"/>
                    <a:gd name="T1" fmla="*/ 0 h 157"/>
                    <a:gd name="T2" fmla="*/ 63 w 94"/>
                    <a:gd name="T3" fmla="*/ 20 h 157"/>
                    <a:gd name="T4" fmla="*/ 55 w 94"/>
                    <a:gd name="T5" fmla="*/ 33 h 157"/>
                    <a:gd name="T6" fmla="*/ 57 w 94"/>
                    <a:gd name="T7" fmla="*/ 54 h 157"/>
                    <a:gd name="T8" fmla="*/ 47 w 94"/>
                    <a:gd name="T9" fmla="*/ 82 h 157"/>
                    <a:gd name="T10" fmla="*/ 31 w 94"/>
                    <a:gd name="T11" fmla="*/ 108 h 157"/>
                    <a:gd name="T12" fmla="*/ 7 w 94"/>
                    <a:gd name="T13" fmla="*/ 125 h 157"/>
                    <a:gd name="T14" fmla="*/ 0 w 94"/>
                    <a:gd name="T15" fmla="*/ 154 h 157"/>
                    <a:gd name="T16" fmla="*/ 10 w 94"/>
                    <a:gd name="T17" fmla="*/ 156 h 157"/>
                    <a:gd name="T18" fmla="*/ 10 w 94"/>
                    <a:gd name="T19" fmla="*/ 129 h 157"/>
                    <a:gd name="T20" fmla="*/ 44 w 94"/>
                    <a:gd name="T21" fmla="*/ 127 h 157"/>
                    <a:gd name="T22" fmla="*/ 69 w 94"/>
                    <a:gd name="T23" fmla="*/ 109 h 157"/>
                    <a:gd name="T24" fmla="*/ 69 w 94"/>
                    <a:gd name="T25" fmla="*/ 72 h 157"/>
                    <a:gd name="T26" fmla="*/ 77 w 94"/>
                    <a:gd name="T27" fmla="*/ 58 h 157"/>
                    <a:gd name="T28" fmla="*/ 64 w 94"/>
                    <a:gd name="T29" fmla="*/ 34 h 157"/>
                    <a:gd name="T30" fmla="*/ 82 w 94"/>
                    <a:gd name="T31" fmla="*/ 27 h 157"/>
                    <a:gd name="T32" fmla="*/ 93 w 94"/>
                    <a:gd name="T33" fmla="*/ 8 h 157"/>
                    <a:gd name="T34" fmla="*/ 69 w 94"/>
                    <a:gd name="T35" fmla="*/ 11 h 157"/>
                    <a:gd name="T36" fmla="*/ 63 w 94"/>
                    <a:gd name="T37" fmla="*/ 0 h 15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94" h="157">
                      <a:moveTo>
                        <a:pt x="63" y="0"/>
                      </a:moveTo>
                      <a:lnTo>
                        <a:pt x="63" y="20"/>
                      </a:lnTo>
                      <a:lnTo>
                        <a:pt x="55" y="33"/>
                      </a:lnTo>
                      <a:lnTo>
                        <a:pt x="57" y="54"/>
                      </a:lnTo>
                      <a:lnTo>
                        <a:pt x="47" y="82"/>
                      </a:lnTo>
                      <a:lnTo>
                        <a:pt x="31" y="108"/>
                      </a:lnTo>
                      <a:lnTo>
                        <a:pt x="7" y="125"/>
                      </a:lnTo>
                      <a:lnTo>
                        <a:pt x="0" y="154"/>
                      </a:lnTo>
                      <a:lnTo>
                        <a:pt x="10" y="156"/>
                      </a:lnTo>
                      <a:lnTo>
                        <a:pt x="10" y="129"/>
                      </a:lnTo>
                      <a:lnTo>
                        <a:pt x="44" y="127"/>
                      </a:lnTo>
                      <a:lnTo>
                        <a:pt x="69" y="109"/>
                      </a:lnTo>
                      <a:lnTo>
                        <a:pt x="69" y="72"/>
                      </a:lnTo>
                      <a:lnTo>
                        <a:pt x="77" y="58"/>
                      </a:lnTo>
                      <a:lnTo>
                        <a:pt x="64" y="34"/>
                      </a:lnTo>
                      <a:lnTo>
                        <a:pt x="82" y="27"/>
                      </a:lnTo>
                      <a:lnTo>
                        <a:pt x="93" y="8"/>
                      </a:lnTo>
                      <a:lnTo>
                        <a:pt x="69" y="11"/>
                      </a:lnTo>
                      <a:lnTo>
                        <a:pt x="63"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 name="Freeform 24">
                  <a:extLst>
                    <a:ext uri="{FF2B5EF4-FFF2-40B4-BE49-F238E27FC236}">
                      <a16:creationId xmlns:a16="http://schemas.microsoft.com/office/drawing/2014/main" id="{850AB006-8950-4A56-83FC-6009D7A131BE}"/>
                    </a:ext>
                  </a:extLst>
                </p:cNvPr>
                <p:cNvSpPr>
                  <a:spLocks/>
                </p:cNvSpPr>
                <p:nvPr/>
              </p:nvSpPr>
              <p:spPr bwMode="grayWhite">
                <a:xfrm>
                  <a:off x="2780" y="1139"/>
                  <a:ext cx="19" cy="36"/>
                </a:xfrm>
                <a:custGeom>
                  <a:avLst/>
                  <a:gdLst>
                    <a:gd name="T0" fmla="*/ 9 w 19"/>
                    <a:gd name="T1" fmla="*/ 0 h 36"/>
                    <a:gd name="T2" fmla="*/ 0 w 19"/>
                    <a:gd name="T3" fmla="*/ 16 h 36"/>
                    <a:gd name="T4" fmla="*/ 6 w 19"/>
                    <a:gd name="T5" fmla="*/ 35 h 36"/>
                    <a:gd name="T6" fmla="*/ 18 w 19"/>
                    <a:gd name="T7" fmla="*/ 21 h 36"/>
                    <a:gd name="T8" fmla="*/ 9 w 19"/>
                    <a:gd name="T9" fmla="*/ 0 h 3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 h="36">
                      <a:moveTo>
                        <a:pt x="9" y="0"/>
                      </a:moveTo>
                      <a:lnTo>
                        <a:pt x="0" y="16"/>
                      </a:lnTo>
                      <a:lnTo>
                        <a:pt x="6" y="35"/>
                      </a:lnTo>
                      <a:lnTo>
                        <a:pt x="18" y="21"/>
                      </a:lnTo>
                      <a:lnTo>
                        <a:pt x="9"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 name="Freeform 25">
                  <a:extLst>
                    <a:ext uri="{FF2B5EF4-FFF2-40B4-BE49-F238E27FC236}">
                      <a16:creationId xmlns:a16="http://schemas.microsoft.com/office/drawing/2014/main" id="{C8C374D4-91C2-40F7-8FEE-676A4B522F78}"/>
                    </a:ext>
                  </a:extLst>
                </p:cNvPr>
                <p:cNvSpPr>
                  <a:spLocks/>
                </p:cNvSpPr>
                <p:nvPr/>
              </p:nvSpPr>
              <p:spPr bwMode="grayWhite">
                <a:xfrm>
                  <a:off x="2923" y="1177"/>
                  <a:ext cx="220" cy="94"/>
                </a:xfrm>
                <a:custGeom>
                  <a:avLst/>
                  <a:gdLst>
                    <a:gd name="T0" fmla="*/ 0 w 220"/>
                    <a:gd name="T1" fmla="*/ 0 h 94"/>
                    <a:gd name="T2" fmla="*/ 33 w 220"/>
                    <a:gd name="T3" fmla="*/ 7 h 94"/>
                    <a:gd name="T4" fmla="*/ 82 w 220"/>
                    <a:gd name="T5" fmla="*/ 41 h 94"/>
                    <a:gd name="T6" fmla="*/ 75 w 220"/>
                    <a:gd name="T7" fmla="*/ 60 h 94"/>
                    <a:gd name="T8" fmla="*/ 115 w 220"/>
                    <a:gd name="T9" fmla="*/ 77 h 94"/>
                    <a:gd name="T10" fmla="*/ 219 w 220"/>
                    <a:gd name="T11" fmla="*/ 77 h 94"/>
                    <a:gd name="T12" fmla="*/ 106 w 220"/>
                    <a:gd name="T13" fmla="*/ 93 h 94"/>
                    <a:gd name="T14" fmla="*/ 75 w 220"/>
                    <a:gd name="T15" fmla="*/ 60 h 94"/>
                    <a:gd name="T16" fmla="*/ 46 w 220"/>
                    <a:gd name="T17" fmla="*/ 54 h 94"/>
                    <a:gd name="T18" fmla="*/ 0 w 220"/>
                    <a:gd name="T19" fmla="*/ 0 h 9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20" h="94">
                      <a:moveTo>
                        <a:pt x="0" y="0"/>
                      </a:moveTo>
                      <a:lnTo>
                        <a:pt x="33" y="7"/>
                      </a:lnTo>
                      <a:lnTo>
                        <a:pt x="82" y="41"/>
                      </a:lnTo>
                      <a:lnTo>
                        <a:pt x="75" y="60"/>
                      </a:lnTo>
                      <a:lnTo>
                        <a:pt x="115" y="77"/>
                      </a:lnTo>
                      <a:lnTo>
                        <a:pt x="219" y="77"/>
                      </a:lnTo>
                      <a:lnTo>
                        <a:pt x="106" y="93"/>
                      </a:lnTo>
                      <a:lnTo>
                        <a:pt x="75" y="60"/>
                      </a:lnTo>
                      <a:lnTo>
                        <a:pt x="46" y="54"/>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 name="Freeform 26">
                  <a:extLst>
                    <a:ext uri="{FF2B5EF4-FFF2-40B4-BE49-F238E27FC236}">
                      <a16:creationId xmlns:a16="http://schemas.microsoft.com/office/drawing/2014/main" id="{36DF0A3E-6EB8-40A8-8748-EFB179F4D98B}"/>
                    </a:ext>
                  </a:extLst>
                </p:cNvPr>
                <p:cNvSpPr>
                  <a:spLocks/>
                </p:cNvSpPr>
                <p:nvPr/>
              </p:nvSpPr>
              <p:spPr bwMode="grayWhite">
                <a:xfrm>
                  <a:off x="3098" y="1255"/>
                  <a:ext cx="236" cy="221"/>
                </a:xfrm>
                <a:custGeom>
                  <a:avLst/>
                  <a:gdLst>
                    <a:gd name="T0" fmla="*/ 190 w 236"/>
                    <a:gd name="T1" fmla="*/ 216 h 221"/>
                    <a:gd name="T2" fmla="*/ 179 w 236"/>
                    <a:gd name="T3" fmla="*/ 212 h 221"/>
                    <a:gd name="T4" fmla="*/ 154 w 236"/>
                    <a:gd name="T5" fmla="*/ 187 h 221"/>
                    <a:gd name="T6" fmla="*/ 130 w 236"/>
                    <a:gd name="T7" fmla="*/ 182 h 221"/>
                    <a:gd name="T8" fmla="*/ 124 w 236"/>
                    <a:gd name="T9" fmla="*/ 167 h 221"/>
                    <a:gd name="T10" fmla="*/ 110 w 236"/>
                    <a:gd name="T11" fmla="*/ 155 h 221"/>
                    <a:gd name="T12" fmla="*/ 87 w 236"/>
                    <a:gd name="T13" fmla="*/ 155 h 221"/>
                    <a:gd name="T14" fmla="*/ 62 w 236"/>
                    <a:gd name="T15" fmla="*/ 165 h 221"/>
                    <a:gd name="T16" fmla="*/ 40 w 236"/>
                    <a:gd name="T17" fmla="*/ 169 h 221"/>
                    <a:gd name="T18" fmla="*/ 15 w 236"/>
                    <a:gd name="T19" fmla="*/ 169 h 221"/>
                    <a:gd name="T20" fmla="*/ 14 w 236"/>
                    <a:gd name="T21" fmla="*/ 152 h 221"/>
                    <a:gd name="T22" fmla="*/ 5 w 236"/>
                    <a:gd name="T23" fmla="*/ 127 h 221"/>
                    <a:gd name="T24" fmla="*/ 3 w 236"/>
                    <a:gd name="T25" fmla="*/ 114 h 221"/>
                    <a:gd name="T26" fmla="*/ 3 w 236"/>
                    <a:gd name="T27" fmla="*/ 79 h 221"/>
                    <a:gd name="T28" fmla="*/ 44 w 236"/>
                    <a:gd name="T29" fmla="*/ 60 h 221"/>
                    <a:gd name="T30" fmla="*/ 48 w 236"/>
                    <a:gd name="T31" fmla="*/ 41 h 221"/>
                    <a:gd name="T32" fmla="*/ 57 w 236"/>
                    <a:gd name="T33" fmla="*/ 43 h 221"/>
                    <a:gd name="T34" fmla="*/ 77 w 236"/>
                    <a:gd name="T35" fmla="*/ 22 h 221"/>
                    <a:gd name="T36" fmla="*/ 98 w 236"/>
                    <a:gd name="T37" fmla="*/ 25 h 221"/>
                    <a:gd name="T38" fmla="*/ 113 w 236"/>
                    <a:gd name="T39" fmla="*/ 10 h 221"/>
                    <a:gd name="T40" fmla="*/ 125 w 236"/>
                    <a:gd name="T41" fmla="*/ 8 h 221"/>
                    <a:gd name="T42" fmla="*/ 145 w 236"/>
                    <a:gd name="T43" fmla="*/ 34 h 221"/>
                    <a:gd name="T44" fmla="*/ 163 w 236"/>
                    <a:gd name="T45" fmla="*/ 43 h 221"/>
                    <a:gd name="T46" fmla="*/ 165 w 236"/>
                    <a:gd name="T47" fmla="*/ 16 h 221"/>
                    <a:gd name="T48" fmla="*/ 172 w 236"/>
                    <a:gd name="T49" fmla="*/ 0 h 221"/>
                    <a:gd name="T50" fmla="*/ 185 w 236"/>
                    <a:gd name="T51" fmla="*/ 22 h 221"/>
                    <a:gd name="T52" fmla="*/ 196 w 236"/>
                    <a:gd name="T53" fmla="*/ 60 h 221"/>
                    <a:gd name="T54" fmla="*/ 219 w 236"/>
                    <a:gd name="T55" fmla="*/ 83 h 221"/>
                    <a:gd name="T56" fmla="*/ 232 w 236"/>
                    <a:gd name="T57" fmla="*/ 101 h 221"/>
                    <a:gd name="T58" fmla="*/ 235 w 236"/>
                    <a:gd name="T59" fmla="*/ 133 h 221"/>
                    <a:gd name="T60" fmla="*/ 221 w 236"/>
                    <a:gd name="T61" fmla="*/ 169 h 221"/>
                    <a:gd name="T62" fmla="*/ 217 w 236"/>
                    <a:gd name="T63" fmla="*/ 202 h 221"/>
                    <a:gd name="T64" fmla="*/ 196 w 236"/>
                    <a:gd name="T65" fmla="*/ 215 h 22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36" h="221">
                      <a:moveTo>
                        <a:pt x="196" y="215"/>
                      </a:moveTo>
                      <a:lnTo>
                        <a:pt x="190" y="216"/>
                      </a:lnTo>
                      <a:lnTo>
                        <a:pt x="185" y="220"/>
                      </a:lnTo>
                      <a:lnTo>
                        <a:pt x="179" y="212"/>
                      </a:lnTo>
                      <a:lnTo>
                        <a:pt x="158" y="202"/>
                      </a:lnTo>
                      <a:lnTo>
                        <a:pt x="154" y="187"/>
                      </a:lnTo>
                      <a:lnTo>
                        <a:pt x="147" y="182"/>
                      </a:lnTo>
                      <a:lnTo>
                        <a:pt x="130" y="182"/>
                      </a:lnTo>
                      <a:lnTo>
                        <a:pt x="130" y="170"/>
                      </a:lnTo>
                      <a:lnTo>
                        <a:pt x="124" y="167"/>
                      </a:lnTo>
                      <a:lnTo>
                        <a:pt x="123" y="157"/>
                      </a:lnTo>
                      <a:lnTo>
                        <a:pt x="110" y="155"/>
                      </a:lnTo>
                      <a:lnTo>
                        <a:pt x="98" y="152"/>
                      </a:lnTo>
                      <a:lnTo>
                        <a:pt x="87" y="155"/>
                      </a:lnTo>
                      <a:lnTo>
                        <a:pt x="87" y="157"/>
                      </a:lnTo>
                      <a:lnTo>
                        <a:pt x="62" y="165"/>
                      </a:lnTo>
                      <a:lnTo>
                        <a:pt x="62" y="169"/>
                      </a:lnTo>
                      <a:lnTo>
                        <a:pt x="40" y="169"/>
                      </a:lnTo>
                      <a:lnTo>
                        <a:pt x="28" y="176"/>
                      </a:lnTo>
                      <a:lnTo>
                        <a:pt x="15" y="169"/>
                      </a:lnTo>
                      <a:lnTo>
                        <a:pt x="14" y="167"/>
                      </a:lnTo>
                      <a:lnTo>
                        <a:pt x="14" y="152"/>
                      </a:lnTo>
                      <a:lnTo>
                        <a:pt x="10" y="139"/>
                      </a:lnTo>
                      <a:lnTo>
                        <a:pt x="5" y="127"/>
                      </a:lnTo>
                      <a:lnTo>
                        <a:pt x="8" y="118"/>
                      </a:lnTo>
                      <a:lnTo>
                        <a:pt x="3" y="114"/>
                      </a:lnTo>
                      <a:lnTo>
                        <a:pt x="0" y="93"/>
                      </a:lnTo>
                      <a:lnTo>
                        <a:pt x="3" y="79"/>
                      </a:lnTo>
                      <a:lnTo>
                        <a:pt x="16" y="68"/>
                      </a:lnTo>
                      <a:lnTo>
                        <a:pt x="44" y="60"/>
                      </a:lnTo>
                      <a:lnTo>
                        <a:pt x="51" y="51"/>
                      </a:lnTo>
                      <a:lnTo>
                        <a:pt x="48" y="41"/>
                      </a:lnTo>
                      <a:lnTo>
                        <a:pt x="55" y="38"/>
                      </a:lnTo>
                      <a:lnTo>
                        <a:pt x="57" y="43"/>
                      </a:lnTo>
                      <a:lnTo>
                        <a:pt x="60" y="35"/>
                      </a:lnTo>
                      <a:lnTo>
                        <a:pt x="77" y="22"/>
                      </a:lnTo>
                      <a:lnTo>
                        <a:pt x="87" y="28"/>
                      </a:lnTo>
                      <a:lnTo>
                        <a:pt x="98" y="25"/>
                      </a:lnTo>
                      <a:lnTo>
                        <a:pt x="102" y="13"/>
                      </a:lnTo>
                      <a:lnTo>
                        <a:pt x="113" y="10"/>
                      </a:lnTo>
                      <a:lnTo>
                        <a:pt x="110" y="2"/>
                      </a:lnTo>
                      <a:lnTo>
                        <a:pt x="125" y="8"/>
                      </a:lnTo>
                      <a:lnTo>
                        <a:pt x="138" y="5"/>
                      </a:lnTo>
                      <a:lnTo>
                        <a:pt x="145" y="34"/>
                      </a:lnTo>
                      <a:lnTo>
                        <a:pt x="154" y="43"/>
                      </a:lnTo>
                      <a:lnTo>
                        <a:pt x="163" y="43"/>
                      </a:lnTo>
                      <a:lnTo>
                        <a:pt x="167" y="25"/>
                      </a:lnTo>
                      <a:lnTo>
                        <a:pt x="165" y="16"/>
                      </a:lnTo>
                      <a:lnTo>
                        <a:pt x="167" y="2"/>
                      </a:lnTo>
                      <a:lnTo>
                        <a:pt x="172" y="0"/>
                      </a:lnTo>
                      <a:lnTo>
                        <a:pt x="179" y="18"/>
                      </a:lnTo>
                      <a:lnTo>
                        <a:pt x="185" y="22"/>
                      </a:lnTo>
                      <a:lnTo>
                        <a:pt x="189" y="38"/>
                      </a:lnTo>
                      <a:lnTo>
                        <a:pt x="196" y="60"/>
                      </a:lnTo>
                      <a:lnTo>
                        <a:pt x="206" y="66"/>
                      </a:lnTo>
                      <a:lnTo>
                        <a:pt x="219" y="83"/>
                      </a:lnTo>
                      <a:lnTo>
                        <a:pt x="221" y="91"/>
                      </a:lnTo>
                      <a:lnTo>
                        <a:pt x="232" y="101"/>
                      </a:lnTo>
                      <a:lnTo>
                        <a:pt x="235" y="119"/>
                      </a:lnTo>
                      <a:lnTo>
                        <a:pt x="235" y="133"/>
                      </a:lnTo>
                      <a:lnTo>
                        <a:pt x="232" y="155"/>
                      </a:lnTo>
                      <a:lnTo>
                        <a:pt x="221" y="169"/>
                      </a:lnTo>
                      <a:lnTo>
                        <a:pt x="217" y="187"/>
                      </a:lnTo>
                      <a:lnTo>
                        <a:pt x="217" y="202"/>
                      </a:lnTo>
                      <a:lnTo>
                        <a:pt x="206" y="205"/>
                      </a:lnTo>
                      <a:lnTo>
                        <a:pt x="196" y="215"/>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 name="Freeform 27">
                  <a:extLst>
                    <a:ext uri="{FF2B5EF4-FFF2-40B4-BE49-F238E27FC236}">
                      <a16:creationId xmlns:a16="http://schemas.microsoft.com/office/drawing/2014/main" id="{BDEB3980-66CA-4B20-92B9-E3444F6B374A}"/>
                    </a:ext>
                  </a:extLst>
                </p:cNvPr>
                <p:cNvSpPr>
                  <a:spLocks/>
                </p:cNvSpPr>
                <p:nvPr/>
              </p:nvSpPr>
              <p:spPr bwMode="grayWhite">
                <a:xfrm>
                  <a:off x="3286" y="1488"/>
                  <a:ext cx="18" cy="27"/>
                </a:xfrm>
                <a:custGeom>
                  <a:avLst/>
                  <a:gdLst>
                    <a:gd name="T0" fmla="*/ 9 w 18"/>
                    <a:gd name="T1" fmla="*/ 23 h 27"/>
                    <a:gd name="T2" fmla="*/ 3 w 18"/>
                    <a:gd name="T3" fmla="*/ 19 h 27"/>
                    <a:gd name="T4" fmla="*/ 3 w 18"/>
                    <a:gd name="T5" fmla="*/ 15 h 27"/>
                    <a:gd name="T6" fmla="*/ 3 w 18"/>
                    <a:gd name="T7" fmla="*/ 11 h 27"/>
                    <a:gd name="T8" fmla="*/ 2 w 18"/>
                    <a:gd name="T9" fmla="*/ 7 h 27"/>
                    <a:gd name="T10" fmla="*/ 0 w 18"/>
                    <a:gd name="T11" fmla="*/ 0 h 27"/>
                    <a:gd name="T12" fmla="*/ 3 w 18"/>
                    <a:gd name="T13" fmla="*/ 0 h 27"/>
                    <a:gd name="T14" fmla="*/ 9 w 18"/>
                    <a:gd name="T15" fmla="*/ 4 h 27"/>
                    <a:gd name="T16" fmla="*/ 12 w 18"/>
                    <a:gd name="T17" fmla="*/ 3 h 27"/>
                    <a:gd name="T18" fmla="*/ 13 w 18"/>
                    <a:gd name="T19" fmla="*/ 3 h 27"/>
                    <a:gd name="T20" fmla="*/ 17 w 18"/>
                    <a:gd name="T21" fmla="*/ 0 h 27"/>
                    <a:gd name="T22" fmla="*/ 17 w 18"/>
                    <a:gd name="T23" fmla="*/ 11 h 27"/>
                    <a:gd name="T24" fmla="*/ 15 w 18"/>
                    <a:gd name="T25" fmla="*/ 15 h 27"/>
                    <a:gd name="T26" fmla="*/ 13 w 18"/>
                    <a:gd name="T27" fmla="*/ 19 h 27"/>
                    <a:gd name="T28" fmla="*/ 13 w 18"/>
                    <a:gd name="T29" fmla="*/ 22 h 27"/>
                    <a:gd name="T30" fmla="*/ 12 w 18"/>
                    <a:gd name="T31" fmla="*/ 23 h 27"/>
                    <a:gd name="T32" fmla="*/ 12 w 18"/>
                    <a:gd name="T33" fmla="*/ 26 h 27"/>
                    <a:gd name="T34" fmla="*/ 9 w 18"/>
                    <a:gd name="T35" fmla="*/ 23 h 2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8" h="27">
                      <a:moveTo>
                        <a:pt x="9" y="23"/>
                      </a:moveTo>
                      <a:lnTo>
                        <a:pt x="3" y="19"/>
                      </a:lnTo>
                      <a:lnTo>
                        <a:pt x="3" y="15"/>
                      </a:lnTo>
                      <a:lnTo>
                        <a:pt x="3" y="11"/>
                      </a:lnTo>
                      <a:lnTo>
                        <a:pt x="2" y="7"/>
                      </a:lnTo>
                      <a:lnTo>
                        <a:pt x="0" y="0"/>
                      </a:lnTo>
                      <a:lnTo>
                        <a:pt x="3" y="0"/>
                      </a:lnTo>
                      <a:lnTo>
                        <a:pt x="9" y="4"/>
                      </a:lnTo>
                      <a:lnTo>
                        <a:pt x="12" y="3"/>
                      </a:lnTo>
                      <a:lnTo>
                        <a:pt x="13" y="3"/>
                      </a:lnTo>
                      <a:lnTo>
                        <a:pt x="17" y="0"/>
                      </a:lnTo>
                      <a:lnTo>
                        <a:pt x="17" y="11"/>
                      </a:lnTo>
                      <a:lnTo>
                        <a:pt x="15" y="15"/>
                      </a:lnTo>
                      <a:lnTo>
                        <a:pt x="13" y="19"/>
                      </a:lnTo>
                      <a:lnTo>
                        <a:pt x="13" y="22"/>
                      </a:lnTo>
                      <a:lnTo>
                        <a:pt x="12" y="23"/>
                      </a:lnTo>
                      <a:lnTo>
                        <a:pt x="12" y="26"/>
                      </a:lnTo>
                      <a:lnTo>
                        <a:pt x="9" y="23"/>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 name="Freeform 28">
                  <a:extLst>
                    <a:ext uri="{FF2B5EF4-FFF2-40B4-BE49-F238E27FC236}">
                      <a16:creationId xmlns:a16="http://schemas.microsoft.com/office/drawing/2014/main" id="{D6683DA4-0644-42E9-9052-BD365FA70878}"/>
                    </a:ext>
                  </a:extLst>
                </p:cNvPr>
                <p:cNvSpPr>
                  <a:spLocks/>
                </p:cNvSpPr>
                <p:nvPr/>
              </p:nvSpPr>
              <p:spPr bwMode="grayWhite">
                <a:xfrm>
                  <a:off x="2463" y="1235"/>
                  <a:ext cx="26" cy="106"/>
                </a:xfrm>
                <a:custGeom>
                  <a:avLst/>
                  <a:gdLst>
                    <a:gd name="T0" fmla="*/ 3 w 26"/>
                    <a:gd name="T1" fmla="*/ 37 h 106"/>
                    <a:gd name="T2" fmla="*/ 13 w 26"/>
                    <a:gd name="T3" fmla="*/ 28 h 106"/>
                    <a:gd name="T4" fmla="*/ 20 w 26"/>
                    <a:gd name="T5" fmla="*/ 0 h 106"/>
                    <a:gd name="T6" fmla="*/ 25 w 26"/>
                    <a:gd name="T7" fmla="*/ 42 h 106"/>
                    <a:gd name="T8" fmla="*/ 17 w 26"/>
                    <a:gd name="T9" fmla="*/ 94 h 106"/>
                    <a:gd name="T10" fmla="*/ 0 w 26"/>
                    <a:gd name="T11" fmla="*/ 105 h 106"/>
                    <a:gd name="T12" fmla="*/ 0 w 26"/>
                    <a:gd name="T13" fmla="*/ 80 h 106"/>
                    <a:gd name="T14" fmla="*/ 5 w 26"/>
                    <a:gd name="T15" fmla="*/ 64 h 106"/>
                    <a:gd name="T16" fmla="*/ 3 w 26"/>
                    <a:gd name="T17" fmla="*/ 37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6" h="106">
                      <a:moveTo>
                        <a:pt x="3" y="37"/>
                      </a:moveTo>
                      <a:lnTo>
                        <a:pt x="13" y="28"/>
                      </a:lnTo>
                      <a:lnTo>
                        <a:pt x="20" y="0"/>
                      </a:lnTo>
                      <a:lnTo>
                        <a:pt x="25" y="42"/>
                      </a:lnTo>
                      <a:lnTo>
                        <a:pt x="17" y="94"/>
                      </a:lnTo>
                      <a:lnTo>
                        <a:pt x="0" y="105"/>
                      </a:lnTo>
                      <a:lnTo>
                        <a:pt x="0" y="80"/>
                      </a:lnTo>
                      <a:lnTo>
                        <a:pt x="5" y="64"/>
                      </a:lnTo>
                      <a:lnTo>
                        <a:pt x="3" y="37"/>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grpSp>
      <p:sp>
        <p:nvSpPr>
          <p:cNvPr id="3104" name="Rectangle 32"/>
          <p:cNvSpPr>
            <a:spLocks noGrp="1" noChangeArrowheads="1"/>
          </p:cNvSpPr>
          <p:nvPr>
            <p:ph type="ctrTitle" sz="quarter"/>
          </p:nvPr>
        </p:nvSpPr>
        <p:spPr>
          <a:xfrm>
            <a:off x="685800" y="3429000"/>
            <a:ext cx="7772400" cy="1143000"/>
          </a:xfrm>
        </p:spPr>
        <p:txBody>
          <a:bodyPr/>
          <a:lstStyle>
            <a:lvl1pPr>
              <a:defRPr/>
            </a:lvl1pPr>
          </a:lstStyle>
          <a:p>
            <a:pPr lvl="0"/>
            <a:r>
              <a:rPr lang="en-US" noProof="0"/>
              <a:t>Click to edit Master title style</a:t>
            </a:r>
          </a:p>
        </p:txBody>
      </p:sp>
      <p:sp>
        <p:nvSpPr>
          <p:cNvPr id="3105" name="Rectangle 33"/>
          <p:cNvSpPr>
            <a:spLocks noGrp="1" noChangeArrowheads="1"/>
          </p:cNvSpPr>
          <p:nvPr>
            <p:ph type="subTitle" sz="quarter" idx="1"/>
          </p:nvPr>
        </p:nvSpPr>
        <p:spPr>
          <a:xfrm>
            <a:off x="1371600" y="4648200"/>
            <a:ext cx="6400800" cy="1752600"/>
          </a:xfrm>
        </p:spPr>
        <p:txBody>
          <a:bodyPr anchor="ctr"/>
          <a:lstStyle>
            <a:lvl1pPr marL="0" indent="0" algn="ctr">
              <a:buFont typeface="Monotype Sorts" pitchFamily="2" charset="2"/>
              <a:buNone/>
              <a:defRPr/>
            </a:lvl1pPr>
          </a:lstStyle>
          <a:p>
            <a:pPr lvl="0"/>
            <a:r>
              <a:rPr lang="en-US" noProof="0"/>
              <a:t>Click to edit Master subtitle style</a:t>
            </a:r>
          </a:p>
        </p:txBody>
      </p:sp>
      <p:sp>
        <p:nvSpPr>
          <p:cNvPr id="34" name="Rectangle 34">
            <a:extLst>
              <a:ext uri="{FF2B5EF4-FFF2-40B4-BE49-F238E27FC236}">
                <a16:creationId xmlns:a16="http://schemas.microsoft.com/office/drawing/2014/main" id="{F087BA14-B495-48A4-BD6F-642DD6014094}"/>
              </a:ext>
            </a:extLst>
          </p:cNvPr>
          <p:cNvSpPr>
            <a:spLocks noGrp="1" noChangeArrowheads="1"/>
          </p:cNvSpPr>
          <p:nvPr>
            <p:ph type="dt" sz="quarter" idx="10"/>
          </p:nvPr>
        </p:nvSpPr>
        <p:spPr/>
        <p:txBody>
          <a:bodyPr/>
          <a:lstStyle>
            <a:lvl1pPr>
              <a:defRPr/>
            </a:lvl1pPr>
          </a:lstStyle>
          <a:p>
            <a:pPr>
              <a:defRPr/>
            </a:pPr>
            <a:endParaRPr lang="en-US"/>
          </a:p>
        </p:txBody>
      </p:sp>
      <p:sp>
        <p:nvSpPr>
          <p:cNvPr id="35" name="Rectangle 35">
            <a:extLst>
              <a:ext uri="{FF2B5EF4-FFF2-40B4-BE49-F238E27FC236}">
                <a16:creationId xmlns:a16="http://schemas.microsoft.com/office/drawing/2014/main" id="{2AB15955-57E8-4DBC-A690-B3073DF831A1}"/>
              </a:ext>
            </a:extLst>
          </p:cNvPr>
          <p:cNvSpPr>
            <a:spLocks noGrp="1" noChangeArrowheads="1"/>
          </p:cNvSpPr>
          <p:nvPr>
            <p:ph type="ftr" sz="quarter" idx="11"/>
          </p:nvPr>
        </p:nvSpPr>
        <p:spPr bwMode="auto">
          <a:xfrm>
            <a:off x="3124200" y="6400800"/>
            <a:ext cx="2895600" cy="4572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8" rIns="92075" bIns="46038" numCol="1" anchor="ctr" anchorCtr="0" compatLnSpc="1">
            <a:prstTxWarp prst="textNoShape">
              <a:avLst/>
            </a:prstTxWarp>
          </a:bodyPr>
          <a:lstStyle>
            <a:lvl1pPr algn="ctr">
              <a:defRPr sz="1400"/>
            </a:lvl1pPr>
          </a:lstStyle>
          <a:p>
            <a:pPr>
              <a:defRPr/>
            </a:pPr>
            <a:r>
              <a:rPr lang="en-US"/>
              <a:t>Liang, Introduction to Java Programming and Data Structures, Twelfth Edition, (c) 2020  Pearson Education, Inc. All rights reserved. </a:t>
            </a:r>
          </a:p>
        </p:txBody>
      </p:sp>
      <p:sp>
        <p:nvSpPr>
          <p:cNvPr id="36" name="Rectangle 36">
            <a:extLst>
              <a:ext uri="{FF2B5EF4-FFF2-40B4-BE49-F238E27FC236}">
                <a16:creationId xmlns:a16="http://schemas.microsoft.com/office/drawing/2014/main" id="{118714F9-89C5-41F3-95D4-7C5054904F53}"/>
              </a:ext>
            </a:extLst>
          </p:cNvPr>
          <p:cNvSpPr>
            <a:spLocks noGrp="1" noChangeArrowheads="1"/>
          </p:cNvSpPr>
          <p:nvPr>
            <p:ph type="sldNum" sz="quarter" idx="12"/>
          </p:nvPr>
        </p:nvSpPr>
        <p:spPr>
          <a:xfrm>
            <a:off x="6553200" y="6400800"/>
            <a:ext cx="1905000" cy="457200"/>
          </a:xfrm>
        </p:spPr>
        <p:txBody>
          <a:bodyPr/>
          <a:lstStyle>
            <a:lvl1pPr>
              <a:defRPr/>
            </a:lvl1pPr>
          </a:lstStyle>
          <a:p>
            <a:pPr>
              <a:defRPr/>
            </a:pPr>
            <a:fld id="{FA9C9ABC-5E83-40A8-B0EE-D39301F78587}" type="slidenum">
              <a:rPr lang="en-US" altLang="en-US"/>
              <a:pPr>
                <a:defRPr/>
              </a:pPr>
              <a:t>‹#›</a:t>
            </a:fld>
            <a:endParaRPr lang="en-US" altLang="en-US"/>
          </a:p>
        </p:txBody>
      </p:sp>
    </p:spTree>
    <p:extLst>
      <p:ext uri="{BB962C8B-B14F-4D97-AF65-F5344CB8AC3E}">
        <p14:creationId xmlns:p14="http://schemas.microsoft.com/office/powerpoint/2010/main" val="36160694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2">
            <a:extLst>
              <a:ext uri="{FF2B5EF4-FFF2-40B4-BE49-F238E27FC236}">
                <a16:creationId xmlns:a16="http://schemas.microsoft.com/office/drawing/2014/main" id="{2FA1E006-CE03-4280-BF0E-37A7FDBF5427}"/>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34">
            <a:extLst>
              <a:ext uri="{FF2B5EF4-FFF2-40B4-BE49-F238E27FC236}">
                <a16:creationId xmlns:a16="http://schemas.microsoft.com/office/drawing/2014/main" id="{0AD9A2A7-8FBE-4BA2-BB8F-223070BC0F20}"/>
              </a:ext>
            </a:extLst>
          </p:cNvPr>
          <p:cNvSpPr>
            <a:spLocks noGrp="1" noChangeArrowheads="1"/>
          </p:cNvSpPr>
          <p:nvPr>
            <p:ph type="sldNum" sz="quarter" idx="11"/>
          </p:nvPr>
        </p:nvSpPr>
        <p:spPr>
          <a:ln/>
        </p:spPr>
        <p:txBody>
          <a:bodyPr/>
          <a:lstStyle>
            <a:lvl1pPr>
              <a:defRPr/>
            </a:lvl1pPr>
          </a:lstStyle>
          <a:p>
            <a:pPr>
              <a:defRPr/>
            </a:pPr>
            <a:fld id="{8623F64A-7AEB-4DB9-9CE9-73750A988272}" type="slidenum">
              <a:rPr lang="en-US" altLang="en-US"/>
              <a:pPr>
                <a:defRPr/>
              </a:pPr>
              <a:t>‹#›</a:t>
            </a:fld>
            <a:endParaRPr lang="en-US" altLang="en-US"/>
          </a:p>
        </p:txBody>
      </p:sp>
    </p:spTree>
    <p:extLst>
      <p:ext uri="{BB962C8B-B14F-4D97-AF65-F5344CB8AC3E}">
        <p14:creationId xmlns:p14="http://schemas.microsoft.com/office/powerpoint/2010/main" val="18439626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85750"/>
            <a:ext cx="1943100"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285750"/>
            <a:ext cx="56769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2">
            <a:extLst>
              <a:ext uri="{FF2B5EF4-FFF2-40B4-BE49-F238E27FC236}">
                <a16:creationId xmlns:a16="http://schemas.microsoft.com/office/drawing/2014/main" id="{41A977CA-58AD-4F43-B47A-0E4C5DDB6883}"/>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34">
            <a:extLst>
              <a:ext uri="{FF2B5EF4-FFF2-40B4-BE49-F238E27FC236}">
                <a16:creationId xmlns:a16="http://schemas.microsoft.com/office/drawing/2014/main" id="{D4643F80-265C-4FE9-849E-529996752902}"/>
              </a:ext>
            </a:extLst>
          </p:cNvPr>
          <p:cNvSpPr>
            <a:spLocks noGrp="1" noChangeArrowheads="1"/>
          </p:cNvSpPr>
          <p:nvPr>
            <p:ph type="sldNum" sz="quarter" idx="11"/>
          </p:nvPr>
        </p:nvSpPr>
        <p:spPr>
          <a:ln/>
        </p:spPr>
        <p:txBody>
          <a:bodyPr/>
          <a:lstStyle>
            <a:lvl1pPr>
              <a:defRPr/>
            </a:lvl1pPr>
          </a:lstStyle>
          <a:p>
            <a:pPr>
              <a:defRPr/>
            </a:pPr>
            <a:fld id="{9ADA454E-2EC6-4C88-B3AB-8EF3039D743C}" type="slidenum">
              <a:rPr lang="en-US" altLang="en-US"/>
              <a:pPr>
                <a:defRPr/>
              </a:pPr>
              <a:t>‹#›</a:t>
            </a:fld>
            <a:endParaRPr lang="en-US" altLang="en-US"/>
          </a:p>
        </p:txBody>
      </p:sp>
    </p:spTree>
    <p:extLst>
      <p:ext uri="{BB962C8B-B14F-4D97-AF65-F5344CB8AC3E}">
        <p14:creationId xmlns:p14="http://schemas.microsoft.com/office/powerpoint/2010/main" val="34383307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285750"/>
            <a:ext cx="7772400" cy="1143000"/>
          </a:xfrm>
        </p:spPr>
        <p:txBody>
          <a:bodyPr/>
          <a:lstStyle/>
          <a:p>
            <a:r>
              <a:rPr lang="en-US"/>
              <a:t>Click to edit Master title style</a:t>
            </a:r>
          </a:p>
        </p:txBody>
      </p:sp>
      <p:sp>
        <p:nvSpPr>
          <p:cNvPr id="3" name="Text Placeholder 2"/>
          <p:cNvSpPr>
            <a:spLocks noGrp="1"/>
          </p:cNvSpPr>
          <p:nvPr>
            <p:ph type="body" sz="half" idx="1"/>
          </p:nvPr>
        </p:nvSpPr>
        <p:spPr>
          <a:xfrm>
            <a:off x="685800" y="165735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5735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32">
            <a:extLst>
              <a:ext uri="{FF2B5EF4-FFF2-40B4-BE49-F238E27FC236}">
                <a16:creationId xmlns:a16="http://schemas.microsoft.com/office/drawing/2014/main" id="{E03DFFC5-748A-4944-A326-B73A8E78BF6B}"/>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34">
            <a:extLst>
              <a:ext uri="{FF2B5EF4-FFF2-40B4-BE49-F238E27FC236}">
                <a16:creationId xmlns:a16="http://schemas.microsoft.com/office/drawing/2014/main" id="{0544639D-11CF-467E-A605-4E0FB1FF71D2}"/>
              </a:ext>
            </a:extLst>
          </p:cNvPr>
          <p:cNvSpPr>
            <a:spLocks noGrp="1" noChangeArrowheads="1"/>
          </p:cNvSpPr>
          <p:nvPr>
            <p:ph type="sldNum" sz="quarter" idx="11"/>
          </p:nvPr>
        </p:nvSpPr>
        <p:spPr>
          <a:ln/>
        </p:spPr>
        <p:txBody>
          <a:bodyPr/>
          <a:lstStyle>
            <a:lvl1pPr>
              <a:defRPr/>
            </a:lvl1pPr>
          </a:lstStyle>
          <a:p>
            <a:pPr>
              <a:defRPr/>
            </a:pPr>
            <a:fld id="{19724B82-2E2B-466C-AB64-D4A099D253B2}" type="slidenum">
              <a:rPr lang="en-US" altLang="en-US"/>
              <a:pPr>
                <a:defRPr/>
              </a:pPr>
              <a:t>‹#›</a:t>
            </a:fld>
            <a:endParaRPr lang="en-US" altLang="en-US"/>
          </a:p>
        </p:txBody>
      </p:sp>
    </p:spTree>
    <p:extLst>
      <p:ext uri="{BB962C8B-B14F-4D97-AF65-F5344CB8AC3E}">
        <p14:creationId xmlns:p14="http://schemas.microsoft.com/office/powerpoint/2010/main" val="36083429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2">
            <a:extLst>
              <a:ext uri="{FF2B5EF4-FFF2-40B4-BE49-F238E27FC236}">
                <a16:creationId xmlns:a16="http://schemas.microsoft.com/office/drawing/2014/main" id="{CB3DBC85-E657-422E-898B-1191A51AE14A}"/>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34">
            <a:extLst>
              <a:ext uri="{FF2B5EF4-FFF2-40B4-BE49-F238E27FC236}">
                <a16:creationId xmlns:a16="http://schemas.microsoft.com/office/drawing/2014/main" id="{4A547BC9-AFF5-4157-9124-3990625B520E}"/>
              </a:ext>
            </a:extLst>
          </p:cNvPr>
          <p:cNvSpPr>
            <a:spLocks noGrp="1" noChangeArrowheads="1"/>
          </p:cNvSpPr>
          <p:nvPr>
            <p:ph type="sldNum" sz="quarter" idx="11"/>
          </p:nvPr>
        </p:nvSpPr>
        <p:spPr>
          <a:ln/>
        </p:spPr>
        <p:txBody>
          <a:bodyPr/>
          <a:lstStyle>
            <a:lvl1pPr>
              <a:defRPr/>
            </a:lvl1pPr>
          </a:lstStyle>
          <a:p>
            <a:pPr>
              <a:defRPr/>
            </a:pPr>
            <a:fld id="{9D36A3F9-44E2-492A-8BA6-75803B5BC772}" type="slidenum">
              <a:rPr lang="en-US" altLang="en-US"/>
              <a:pPr>
                <a:defRPr/>
              </a:pPr>
              <a:t>‹#›</a:t>
            </a:fld>
            <a:endParaRPr lang="en-US" altLang="en-US"/>
          </a:p>
        </p:txBody>
      </p:sp>
    </p:spTree>
    <p:extLst>
      <p:ext uri="{BB962C8B-B14F-4D97-AF65-F5344CB8AC3E}">
        <p14:creationId xmlns:p14="http://schemas.microsoft.com/office/powerpoint/2010/main" val="6460251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Rectangle 32">
            <a:extLst>
              <a:ext uri="{FF2B5EF4-FFF2-40B4-BE49-F238E27FC236}">
                <a16:creationId xmlns:a16="http://schemas.microsoft.com/office/drawing/2014/main" id="{051054F2-8B1F-497C-806E-C0E5E6EC24EE}"/>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34">
            <a:extLst>
              <a:ext uri="{FF2B5EF4-FFF2-40B4-BE49-F238E27FC236}">
                <a16:creationId xmlns:a16="http://schemas.microsoft.com/office/drawing/2014/main" id="{E511CB39-C8D0-47D3-B88A-FAD30C6A5BA0}"/>
              </a:ext>
            </a:extLst>
          </p:cNvPr>
          <p:cNvSpPr>
            <a:spLocks noGrp="1" noChangeArrowheads="1"/>
          </p:cNvSpPr>
          <p:nvPr>
            <p:ph type="sldNum" sz="quarter" idx="11"/>
          </p:nvPr>
        </p:nvSpPr>
        <p:spPr>
          <a:ln/>
        </p:spPr>
        <p:txBody>
          <a:bodyPr/>
          <a:lstStyle>
            <a:lvl1pPr>
              <a:defRPr/>
            </a:lvl1pPr>
          </a:lstStyle>
          <a:p>
            <a:pPr>
              <a:defRPr/>
            </a:pPr>
            <a:fld id="{DB8175C8-ECD7-42A1-9EAE-1C8797CC96E3}" type="slidenum">
              <a:rPr lang="en-US" altLang="en-US"/>
              <a:pPr>
                <a:defRPr/>
              </a:pPr>
              <a:t>‹#›</a:t>
            </a:fld>
            <a:endParaRPr lang="en-US" altLang="en-US"/>
          </a:p>
        </p:txBody>
      </p:sp>
    </p:spTree>
    <p:extLst>
      <p:ext uri="{BB962C8B-B14F-4D97-AF65-F5344CB8AC3E}">
        <p14:creationId xmlns:p14="http://schemas.microsoft.com/office/powerpoint/2010/main" val="10797932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65735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5735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32">
            <a:extLst>
              <a:ext uri="{FF2B5EF4-FFF2-40B4-BE49-F238E27FC236}">
                <a16:creationId xmlns:a16="http://schemas.microsoft.com/office/drawing/2014/main" id="{2448B503-F1A1-40F7-BDED-5DADCBCABEFA}"/>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34">
            <a:extLst>
              <a:ext uri="{FF2B5EF4-FFF2-40B4-BE49-F238E27FC236}">
                <a16:creationId xmlns:a16="http://schemas.microsoft.com/office/drawing/2014/main" id="{917BC13F-1435-4D8E-8A34-2353CBD43FE1}"/>
              </a:ext>
            </a:extLst>
          </p:cNvPr>
          <p:cNvSpPr>
            <a:spLocks noGrp="1" noChangeArrowheads="1"/>
          </p:cNvSpPr>
          <p:nvPr>
            <p:ph type="sldNum" sz="quarter" idx="11"/>
          </p:nvPr>
        </p:nvSpPr>
        <p:spPr>
          <a:ln/>
        </p:spPr>
        <p:txBody>
          <a:bodyPr/>
          <a:lstStyle>
            <a:lvl1pPr>
              <a:defRPr/>
            </a:lvl1pPr>
          </a:lstStyle>
          <a:p>
            <a:pPr>
              <a:defRPr/>
            </a:pPr>
            <a:fld id="{B46FB76C-6B40-4E3A-9985-9D7763F20886}" type="slidenum">
              <a:rPr lang="en-US" altLang="en-US"/>
              <a:pPr>
                <a:defRPr/>
              </a:pPr>
              <a:t>‹#›</a:t>
            </a:fld>
            <a:endParaRPr lang="en-US" altLang="en-US"/>
          </a:p>
        </p:txBody>
      </p:sp>
    </p:spTree>
    <p:extLst>
      <p:ext uri="{BB962C8B-B14F-4D97-AF65-F5344CB8AC3E}">
        <p14:creationId xmlns:p14="http://schemas.microsoft.com/office/powerpoint/2010/main" val="42158013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32">
            <a:extLst>
              <a:ext uri="{FF2B5EF4-FFF2-40B4-BE49-F238E27FC236}">
                <a16:creationId xmlns:a16="http://schemas.microsoft.com/office/drawing/2014/main" id="{9ED6D7B1-E9FC-42CC-A8A5-259211A9F7AB}"/>
              </a:ext>
            </a:extLst>
          </p:cNvPr>
          <p:cNvSpPr>
            <a:spLocks noGrp="1" noChangeArrowheads="1"/>
          </p:cNvSpPr>
          <p:nvPr>
            <p:ph type="dt" sz="half" idx="10"/>
          </p:nvPr>
        </p:nvSpPr>
        <p:spPr>
          <a:ln/>
        </p:spPr>
        <p:txBody>
          <a:bodyPr/>
          <a:lstStyle>
            <a:lvl1pPr>
              <a:defRPr/>
            </a:lvl1pPr>
          </a:lstStyle>
          <a:p>
            <a:pPr>
              <a:defRPr/>
            </a:pPr>
            <a:endParaRPr lang="en-US"/>
          </a:p>
        </p:txBody>
      </p:sp>
      <p:sp>
        <p:nvSpPr>
          <p:cNvPr id="8" name="Rectangle 34">
            <a:extLst>
              <a:ext uri="{FF2B5EF4-FFF2-40B4-BE49-F238E27FC236}">
                <a16:creationId xmlns:a16="http://schemas.microsoft.com/office/drawing/2014/main" id="{3212247D-647E-4943-AEDB-70C710ED9093}"/>
              </a:ext>
            </a:extLst>
          </p:cNvPr>
          <p:cNvSpPr>
            <a:spLocks noGrp="1" noChangeArrowheads="1"/>
          </p:cNvSpPr>
          <p:nvPr>
            <p:ph type="sldNum" sz="quarter" idx="11"/>
          </p:nvPr>
        </p:nvSpPr>
        <p:spPr>
          <a:ln/>
        </p:spPr>
        <p:txBody>
          <a:bodyPr/>
          <a:lstStyle>
            <a:lvl1pPr>
              <a:defRPr/>
            </a:lvl1pPr>
          </a:lstStyle>
          <a:p>
            <a:pPr>
              <a:defRPr/>
            </a:pPr>
            <a:fld id="{F86423E3-B2DF-413A-A8DA-9B981D3ABA68}" type="slidenum">
              <a:rPr lang="en-US" altLang="en-US"/>
              <a:pPr>
                <a:defRPr/>
              </a:pPr>
              <a:t>‹#›</a:t>
            </a:fld>
            <a:endParaRPr lang="en-US" altLang="en-US"/>
          </a:p>
        </p:txBody>
      </p:sp>
    </p:spTree>
    <p:extLst>
      <p:ext uri="{BB962C8B-B14F-4D97-AF65-F5344CB8AC3E}">
        <p14:creationId xmlns:p14="http://schemas.microsoft.com/office/powerpoint/2010/main" val="17654354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32">
            <a:extLst>
              <a:ext uri="{FF2B5EF4-FFF2-40B4-BE49-F238E27FC236}">
                <a16:creationId xmlns:a16="http://schemas.microsoft.com/office/drawing/2014/main" id="{D24D279D-636C-4D2E-A1B0-24972FF9AFDB}"/>
              </a:ext>
            </a:extLst>
          </p:cNvPr>
          <p:cNvSpPr>
            <a:spLocks noGrp="1" noChangeArrowheads="1"/>
          </p:cNvSpPr>
          <p:nvPr>
            <p:ph type="dt" sz="half" idx="10"/>
          </p:nvPr>
        </p:nvSpPr>
        <p:spPr>
          <a:ln/>
        </p:spPr>
        <p:txBody>
          <a:bodyPr/>
          <a:lstStyle>
            <a:lvl1pPr>
              <a:defRPr/>
            </a:lvl1pPr>
          </a:lstStyle>
          <a:p>
            <a:pPr>
              <a:defRPr/>
            </a:pPr>
            <a:endParaRPr lang="en-US"/>
          </a:p>
        </p:txBody>
      </p:sp>
      <p:sp>
        <p:nvSpPr>
          <p:cNvPr id="4" name="Rectangle 34">
            <a:extLst>
              <a:ext uri="{FF2B5EF4-FFF2-40B4-BE49-F238E27FC236}">
                <a16:creationId xmlns:a16="http://schemas.microsoft.com/office/drawing/2014/main" id="{5999DD05-81D6-4469-9B27-404163A29DB6}"/>
              </a:ext>
            </a:extLst>
          </p:cNvPr>
          <p:cNvSpPr>
            <a:spLocks noGrp="1" noChangeArrowheads="1"/>
          </p:cNvSpPr>
          <p:nvPr>
            <p:ph type="sldNum" sz="quarter" idx="11"/>
          </p:nvPr>
        </p:nvSpPr>
        <p:spPr>
          <a:ln/>
        </p:spPr>
        <p:txBody>
          <a:bodyPr/>
          <a:lstStyle>
            <a:lvl1pPr>
              <a:defRPr/>
            </a:lvl1pPr>
          </a:lstStyle>
          <a:p>
            <a:pPr>
              <a:defRPr/>
            </a:pPr>
            <a:fld id="{29C6D96C-EA9D-44E1-9B6F-18A41F8057BA}" type="slidenum">
              <a:rPr lang="en-US" altLang="en-US"/>
              <a:pPr>
                <a:defRPr/>
              </a:pPr>
              <a:t>‹#›</a:t>
            </a:fld>
            <a:endParaRPr lang="en-US" altLang="en-US"/>
          </a:p>
        </p:txBody>
      </p:sp>
    </p:spTree>
    <p:extLst>
      <p:ext uri="{BB962C8B-B14F-4D97-AF65-F5344CB8AC3E}">
        <p14:creationId xmlns:p14="http://schemas.microsoft.com/office/powerpoint/2010/main" val="33385654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2">
            <a:extLst>
              <a:ext uri="{FF2B5EF4-FFF2-40B4-BE49-F238E27FC236}">
                <a16:creationId xmlns:a16="http://schemas.microsoft.com/office/drawing/2014/main" id="{50227EFC-8445-4B16-9ED0-A96082F5D486}"/>
              </a:ext>
            </a:extLst>
          </p:cNvPr>
          <p:cNvSpPr>
            <a:spLocks noGrp="1" noChangeArrowheads="1"/>
          </p:cNvSpPr>
          <p:nvPr>
            <p:ph type="dt" sz="half" idx="10"/>
          </p:nvPr>
        </p:nvSpPr>
        <p:spPr>
          <a:ln/>
        </p:spPr>
        <p:txBody>
          <a:bodyPr/>
          <a:lstStyle>
            <a:lvl1pPr>
              <a:defRPr/>
            </a:lvl1pPr>
          </a:lstStyle>
          <a:p>
            <a:pPr>
              <a:defRPr/>
            </a:pPr>
            <a:endParaRPr lang="en-US"/>
          </a:p>
        </p:txBody>
      </p:sp>
      <p:sp>
        <p:nvSpPr>
          <p:cNvPr id="3" name="Rectangle 34">
            <a:extLst>
              <a:ext uri="{FF2B5EF4-FFF2-40B4-BE49-F238E27FC236}">
                <a16:creationId xmlns:a16="http://schemas.microsoft.com/office/drawing/2014/main" id="{E5B1860F-B939-405D-A9D2-35215B0A3833}"/>
              </a:ext>
            </a:extLst>
          </p:cNvPr>
          <p:cNvSpPr>
            <a:spLocks noGrp="1" noChangeArrowheads="1"/>
          </p:cNvSpPr>
          <p:nvPr>
            <p:ph type="sldNum" sz="quarter" idx="11"/>
          </p:nvPr>
        </p:nvSpPr>
        <p:spPr>
          <a:ln/>
        </p:spPr>
        <p:txBody>
          <a:bodyPr/>
          <a:lstStyle>
            <a:lvl1pPr>
              <a:defRPr/>
            </a:lvl1pPr>
          </a:lstStyle>
          <a:p>
            <a:pPr>
              <a:defRPr/>
            </a:pPr>
            <a:fld id="{9770D0C2-1AF0-417F-88B5-0352FCBD2933}" type="slidenum">
              <a:rPr lang="en-US" altLang="en-US"/>
              <a:pPr>
                <a:defRPr/>
              </a:pPr>
              <a:t>‹#›</a:t>
            </a:fld>
            <a:endParaRPr lang="en-US" altLang="en-US"/>
          </a:p>
        </p:txBody>
      </p:sp>
    </p:spTree>
    <p:extLst>
      <p:ext uri="{BB962C8B-B14F-4D97-AF65-F5344CB8AC3E}">
        <p14:creationId xmlns:p14="http://schemas.microsoft.com/office/powerpoint/2010/main" val="12051767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32">
            <a:extLst>
              <a:ext uri="{FF2B5EF4-FFF2-40B4-BE49-F238E27FC236}">
                <a16:creationId xmlns:a16="http://schemas.microsoft.com/office/drawing/2014/main" id="{CBECBB3E-051C-40AC-BDFE-BECEDD04F260}"/>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34">
            <a:extLst>
              <a:ext uri="{FF2B5EF4-FFF2-40B4-BE49-F238E27FC236}">
                <a16:creationId xmlns:a16="http://schemas.microsoft.com/office/drawing/2014/main" id="{FD8BF10E-C586-4C7C-A493-034C58B5455C}"/>
              </a:ext>
            </a:extLst>
          </p:cNvPr>
          <p:cNvSpPr>
            <a:spLocks noGrp="1" noChangeArrowheads="1"/>
          </p:cNvSpPr>
          <p:nvPr>
            <p:ph type="sldNum" sz="quarter" idx="11"/>
          </p:nvPr>
        </p:nvSpPr>
        <p:spPr>
          <a:ln/>
        </p:spPr>
        <p:txBody>
          <a:bodyPr/>
          <a:lstStyle>
            <a:lvl1pPr>
              <a:defRPr/>
            </a:lvl1pPr>
          </a:lstStyle>
          <a:p>
            <a:pPr>
              <a:defRPr/>
            </a:pPr>
            <a:fld id="{1845A2F7-E4BF-4314-B32E-1BB16F1C3E1B}" type="slidenum">
              <a:rPr lang="en-US" altLang="en-US"/>
              <a:pPr>
                <a:defRPr/>
              </a:pPr>
              <a:t>‹#›</a:t>
            </a:fld>
            <a:endParaRPr lang="en-US" altLang="en-US"/>
          </a:p>
        </p:txBody>
      </p:sp>
    </p:spTree>
    <p:extLst>
      <p:ext uri="{BB962C8B-B14F-4D97-AF65-F5344CB8AC3E}">
        <p14:creationId xmlns:p14="http://schemas.microsoft.com/office/powerpoint/2010/main" val="7329224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32">
            <a:extLst>
              <a:ext uri="{FF2B5EF4-FFF2-40B4-BE49-F238E27FC236}">
                <a16:creationId xmlns:a16="http://schemas.microsoft.com/office/drawing/2014/main" id="{19E951EE-85F1-40DF-8A41-2E7CB0A5FA73}"/>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34">
            <a:extLst>
              <a:ext uri="{FF2B5EF4-FFF2-40B4-BE49-F238E27FC236}">
                <a16:creationId xmlns:a16="http://schemas.microsoft.com/office/drawing/2014/main" id="{3CD2D93A-799F-4387-8E01-203A8B5057A7}"/>
              </a:ext>
            </a:extLst>
          </p:cNvPr>
          <p:cNvSpPr>
            <a:spLocks noGrp="1" noChangeArrowheads="1"/>
          </p:cNvSpPr>
          <p:nvPr>
            <p:ph type="sldNum" sz="quarter" idx="11"/>
          </p:nvPr>
        </p:nvSpPr>
        <p:spPr>
          <a:ln/>
        </p:spPr>
        <p:txBody>
          <a:bodyPr/>
          <a:lstStyle>
            <a:lvl1pPr>
              <a:defRPr/>
            </a:lvl1pPr>
          </a:lstStyle>
          <a:p>
            <a:pPr>
              <a:defRPr/>
            </a:pPr>
            <a:fld id="{170913C9-B32F-4188-BC02-52B5532B1A58}" type="slidenum">
              <a:rPr lang="en-US" altLang="en-US"/>
              <a:pPr>
                <a:defRPr/>
              </a:pPr>
              <a:t>‹#›</a:t>
            </a:fld>
            <a:endParaRPr lang="en-US" altLang="en-US"/>
          </a:p>
        </p:txBody>
      </p:sp>
    </p:spTree>
    <p:extLst>
      <p:ext uri="{BB962C8B-B14F-4D97-AF65-F5344CB8AC3E}">
        <p14:creationId xmlns:p14="http://schemas.microsoft.com/office/powerpoint/2010/main" val="30405773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9">
            <a:extLst>
              <a:ext uri="{FF2B5EF4-FFF2-40B4-BE49-F238E27FC236}">
                <a16:creationId xmlns:a16="http://schemas.microsoft.com/office/drawing/2014/main" id="{C35BB333-7929-4455-9C02-2BB6EB0184DF}"/>
              </a:ext>
            </a:extLst>
          </p:cNvPr>
          <p:cNvGrpSpPr>
            <a:grpSpLocks/>
          </p:cNvGrpSpPr>
          <p:nvPr/>
        </p:nvGrpSpPr>
        <p:grpSpPr bwMode="auto">
          <a:xfrm>
            <a:off x="0" y="4367213"/>
            <a:ext cx="9131300" cy="2478087"/>
            <a:chOff x="0" y="2751"/>
            <a:chExt cx="5752" cy="1561"/>
          </a:xfrm>
        </p:grpSpPr>
        <p:sp>
          <p:nvSpPr>
            <p:cNvPr id="1032" name="Rectangle 2">
              <a:extLst>
                <a:ext uri="{FF2B5EF4-FFF2-40B4-BE49-F238E27FC236}">
                  <a16:creationId xmlns:a16="http://schemas.microsoft.com/office/drawing/2014/main" id="{068D79CC-EDCF-4AF7-BF67-75FFB78D3BB0}"/>
                </a:ext>
              </a:extLst>
            </p:cNvPr>
            <p:cNvSpPr>
              <a:spLocks noChangeArrowheads="1"/>
            </p:cNvSpPr>
            <p:nvPr/>
          </p:nvSpPr>
          <p:spPr bwMode="hidden">
            <a:xfrm>
              <a:off x="0" y="4080"/>
              <a:ext cx="5752" cy="232"/>
            </a:xfrm>
            <a:prstGeom prst="rect">
              <a:avLst/>
            </a:prstGeom>
            <a:gradFill rotWithShape="0">
              <a:gsLst>
                <a:gs pos="0">
                  <a:schemeClr val="bg1"/>
                </a:gs>
                <a:gs pos="100000">
                  <a:schemeClr val="hlink"/>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grpSp>
          <p:nvGrpSpPr>
            <p:cNvPr id="1033" name="Group 28">
              <a:extLst>
                <a:ext uri="{FF2B5EF4-FFF2-40B4-BE49-F238E27FC236}">
                  <a16:creationId xmlns:a16="http://schemas.microsoft.com/office/drawing/2014/main" id="{7A971300-9C77-498C-BDC2-9C42E53B402C}"/>
                </a:ext>
              </a:extLst>
            </p:cNvPr>
            <p:cNvGrpSpPr>
              <a:grpSpLocks/>
            </p:cNvGrpSpPr>
            <p:nvPr/>
          </p:nvGrpSpPr>
          <p:grpSpPr bwMode="auto">
            <a:xfrm>
              <a:off x="4458" y="2751"/>
              <a:ext cx="1190" cy="1426"/>
              <a:chOff x="4458" y="2751"/>
              <a:chExt cx="1190" cy="1426"/>
            </a:xfrm>
          </p:grpSpPr>
          <p:sp>
            <p:nvSpPr>
              <p:cNvPr id="1034" name="Freeform 3">
                <a:extLst>
                  <a:ext uri="{FF2B5EF4-FFF2-40B4-BE49-F238E27FC236}">
                    <a16:creationId xmlns:a16="http://schemas.microsoft.com/office/drawing/2014/main" id="{24A0FF36-8A72-41C2-9E6B-E22E82C8DF22}"/>
                  </a:ext>
                </a:extLst>
              </p:cNvPr>
              <p:cNvSpPr>
                <a:spLocks/>
              </p:cNvSpPr>
              <p:nvPr/>
            </p:nvSpPr>
            <p:spPr bwMode="ltGray">
              <a:xfrm>
                <a:off x="4614" y="2790"/>
                <a:ext cx="1034" cy="1273"/>
              </a:xfrm>
              <a:custGeom>
                <a:avLst/>
                <a:gdLst>
                  <a:gd name="T0" fmla="*/ 646 w 1034"/>
                  <a:gd name="T1" fmla="*/ 23 h 1273"/>
                  <a:gd name="T2" fmla="*/ 765 w 1034"/>
                  <a:gd name="T3" fmla="*/ 92 h 1273"/>
                  <a:gd name="T4" fmla="*/ 866 w 1034"/>
                  <a:gd name="T5" fmla="*/ 184 h 1273"/>
                  <a:gd name="T6" fmla="*/ 944 w 1034"/>
                  <a:gd name="T7" fmla="*/ 294 h 1273"/>
                  <a:gd name="T8" fmla="*/ 1000 w 1034"/>
                  <a:gd name="T9" fmla="*/ 417 h 1273"/>
                  <a:gd name="T10" fmla="*/ 1030 w 1034"/>
                  <a:gd name="T11" fmla="*/ 550 h 1273"/>
                  <a:gd name="T12" fmla="*/ 1030 w 1034"/>
                  <a:gd name="T13" fmla="*/ 688 h 1273"/>
                  <a:gd name="T14" fmla="*/ 1000 w 1034"/>
                  <a:gd name="T15" fmla="*/ 821 h 1273"/>
                  <a:gd name="T16" fmla="*/ 944 w 1034"/>
                  <a:gd name="T17" fmla="*/ 944 h 1273"/>
                  <a:gd name="T18" fmla="*/ 866 w 1034"/>
                  <a:gd name="T19" fmla="*/ 1055 h 1273"/>
                  <a:gd name="T20" fmla="*/ 765 w 1034"/>
                  <a:gd name="T21" fmla="*/ 1148 h 1273"/>
                  <a:gd name="T22" fmla="*/ 646 w 1034"/>
                  <a:gd name="T23" fmla="*/ 1215 h 1273"/>
                  <a:gd name="T24" fmla="*/ 517 w 1034"/>
                  <a:gd name="T25" fmla="*/ 1257 h 1273"/>
                  <a:gd name="T26" fmla="*/ 382 w 1034"/>
                  <a:gd name="T27" fmla="*/ 1272 h 1273"/>
                  <a:gd name="T28" fmla="*/ 246 w 1034"/>
                  <a:gd name="T29" fmla="*/ 1257 h 1273"/>
                  <a:gd name="T30" fmla="*/ 118 w 1034"/>
                  <a:gd name="T31" fmla="*/ 1215 h 1273"/>
                  <a:gd name="T32" fmla="*/ 0 w 1034"/>
                  <a:gd name="T33" fmla="*/ 1148 h 1273"/>
                  <a:gd name="T34" fmla="*/ 89 w 1034"/>
                  <a:gd name="T35" fmla="*/ 1129 h 1273"/>
                  <a:gd name="T36" fmla="*/ 201 w 1034"/>
                  <a:gd name="T37" fmla="*/ 1179 h 1273"/>
                  <a:gd name="T38" fmla="*/ 320 w 1034"/>
                  <a:gd name="T39" fmla="*/ 1204 h 1273"/>
                  <a:gd name="T40" fmla="*/ 443 w 1034"/>
                  <a:gd name="T41" fmla="*/ 1204 h 1273"/>
                  <a:gd name="T42" fmla="*/ 563 w 1034"/>
                  <a:gd name="T43" fmla="*/ 1179 h 1273"/>
                  <a:gd name="T44" fmla="*/ 675 w 1034"/>
                  <a:gd name="T45" fmla="*/ 1129 h 1273"/>
                  <a:gd name="T46" fmla="*/ 775 w 1034"/>
                  <a:gd name="T47" fmla="*/ 1057 h 1273"/>
                  <a:gd name="T48" fmla="*/ 857 w 1034"/>
                  <a:gd name="T49" fmla="*/ 965 h 1273"/>
                  <a:gd name="T50" fmla="*/ 919 w 1034"/>
                  <a:gd name="T51" fmla="*/ 858 h 1273"/>
                  <a:gd name="T52" fmla="*/ 956 w 1034"/>
                  <a:gd name="T53" fmla="*/ 742 h 1273"/>
                  <a:gd name="T54" fmla="*/ 969 w 1034"/>
                  <a:gd name="T55" fmla="*/ 619 h 1273"/>
                  <a:gd name="T56" fmla="*/ 956 w 1034"/>
                  <a:gd name="T57" fmla="*/ 496 h 1273"/>
                  <a:gd name="T58" fmla="*/ 919 w 1034"/>
                  <a:gd name="T59" fmla="*/ 381 h 1273"/>
                  <a:gd name="T60" fmla="*/ 857 w 1034"/>
                  <a:gd name="T61" fmla="*/ 273 h 1273"/>
                  <a:gd name="T62" fmla="*/ 775 w 1034"/>
                  <a:gd name="T63" fmla="*/ 182 h 1273"/>
                  <a:gd name="T64" fmla="*/ 675 w 1034"/>
                  <a:gd name="T65" fmla="*/ 110 h 1273"/>
                  <a:gd name="T66" fmla="*/ 563 w 1034"/>
                  <a:gd name="T67" fmla="*/ 61 h 1273"/>
                  <a:gd name="T68" fmla="*/ 582 w 1034"/>
                  <a:gd name="T69" fmla="*/ 0 h 1273"/>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1034" h="1273">
                    <a:moveTo>
                      <a:pt x="582" y="0"/>
                    </a:moveTo>
                    <a:lnTo>
                      <a:pt x="646" y="23"/>
                    </a:lnTo>
                    <a:lnTo>
                      <a:pt x="707" y="56"/>
                    </a:lnTo>
                    <a:lnTo>
                      <a:pt x="765" y="92"/>
                    </a:lnTo>
                    <a:lnTo>
                      <a:pt x="818" y="134"/>
                    </a:lnTo>
                    <a:lnTo>
                      <a:pt x="866" y="184"/>
                    </a:lnTo>
                    <a:lnTo>
                      <a:pt x="908" y="237"/>
                    </a:lnTo>
                    <a:lnTo>
                      <a:pt x="944" y="294"/>
                    </a:lnTo>
                    <a:lnTo>
                      <a:pt x="977" y="353"/>
                    </a:lnTo>
                    <a:lnTo>
                      <a:pt x="1000" y="417"/>
                    </a:lnTo>
                    <a:lnTo>
                      <a:pt x="1018" y="483"/>
                    </a:lnTo>
                    <a:lnTo>
                      <a:pt x="1030" y="550"/>
                    </a:lnTo>
                    <a:lnTo>
                      <a:pt x="1033" y="619"/>
                    </a:lnTo>
                    <a:lnTo>
                      <a:pt x="1030" y="688"/>
                    </a:lnTo>
                    <a:lnTo>
                      <a:pt x="1018" y="756"/>
                    </a:lnTo>
                    <a:lnTo>
                      <a:pt x="1000" y="821"/>
                    </a:lnTo>
                    <a:lnTo>
                      <a:pt x="977" y="884"/>
                    </a:lnTo>
                    <a:lnTo>
                      <a:pt x="944" y="944"/>
                    </a:lnTo>
                    <a:lnTo>
                      <a:pt x="908" y="1003"/>
                    </a:lnTo>
                    <a:lnTo>
                      <a:pt x="866" y="1055"/>
                    </a:lnTo>
                    <a:lnTo>
                      <a:pt x="818" y="1105"/>
                    </a:lnTo>
                    <a:lnTo>
                      <a:pt x="765" y="1148"/>
                    </a:lnTo>
                    <a:lnTo>
                      <a:pt x="707" y="1183"/>
                    </a:lnTo>
                    <a:lnTo>
                      <a:pt x="646" y="1215"/>
                    </a:lnTo>
                    <a:lnTo>
                      <a:pt x="582" y="1239"/>
                    </a:lnTo>
                    <a:lnTo>
                      <a:pt x="517" y="1257"/>
                    </a:lnTo>
                    <a:lnTo>
                      <a:pt x="450" y="1269"/>
                    </a:lnTo>
                    <a:lnTo>
                      <a:pt x="382" y="1272"/>
                    </a:lnTo>
                    <a:lnTo>
                      <a:pt x="313" y="1269"/>
                    </a:lnTo>
                    <a:lnTo>
                      <a:pt x="246" y="1257"/>
                    </a:lnTo>
                    <a:lnTo>
                      <a:pt x="180" y="1239"/>
                    </a:lnTo>
                    <a:lnTo>
                      <a:pt x="118" y="1215"/>
                    </a:lnTo>
                    <a:lnTo>
                      <a:pt x="57" y="1183"/>
                    </a:lnTo>
                    <a:lnTo>
                      <a:pt x="0" y="1148"/>
                    </a:lnTo>
                    <a:lnTo>
                      <a:pt x="36" y="1095"/>
                    </a:lnTo>
                    <a:lnTo>
                      <a:pt x="89" y="1129"/>
                    </a:lnTo>
                    <a:lnTo>
                      <a:pt x="144" y="1156"/>
                    </a:lnTo>
                    <a:lnTo>
                      <a:pt x="201" y="1179"/>
                    </a:lnTo>
                    <a:lnTo>
                      <a:pt x="261" y="1195"/>
                    </a:lnTo>
                    <a:lnTo>
                      <a:pt x="320" y="1204"/>
                    </a:lnTo>
                    <a:lnTo>
                      <a:pt x="382" y="1208"/>
                    </a:lnTo>
                    <a:lnTo>
                      <a:pt x="443" y="1204"/>
                    </a:lnTo>
                    <a:lnTo>
                      <a:pt x="504" y="1195"/>
                    </a:lnTo>
                    <a:lnTo>
                      <a:pt x="563" y="1179"/>
                    </a:lnTo>
                    <a:lnTo>
                      <a:pt x="621" y="1156"/>
                    </a:lnTo>
                    <a:lnTo>
                      <a:pt x="675" y="1129"/>
                    </a:lnTo>
                    <a:lnTo>
                      <a:pt x="727" y="1095"/>
                    </a:lnTo>
                    <a:lnTo>
                      <a:pt x="775" y="1057"/>
                    </a:lnTo>
                    <a:lnTo>
                      <a:pt x="818" y="1013"/>
                    </a:lnTo>
                    <a:lnTo>
                      <a:pt x="857" y="965"/>
                    </a:lnTo>
                    <a:lnTo>
                      <a:pt x="890" y="913"/>
                    </a:lnTo>
                    <a:lnTo>
                      <a:pt x="919" y="858"/>
                    </a:lnTo>
                    <a:lnTo>
                      <a:pt x="941" y="802"/>
                    </a:lnTo>
                    <a:lnTo>
                      <a:pt x="956" y="742"/>
                    </a:lnTo>
                    <a:lnTo>
                      <a:pt x="965" y="680"/>
                    </a:lnTo>
                    <a:lnTo>
                      <a:pt x="969" y="619"/>
                    </a:lnTo>
                    <a:lnTo>
                      <a:pt x="965" y="557"/>
                    </a:lnTo>
                    <a:lnTo>
                      <a:pt x="956" y="496"/>
                    </a:lnTo>
                    <a:lnTo>
                      <a:pt x="941" y="437"/>
                    </a:lnTo>
                    <a:lnTo>
                      <a:pt x="919" y="381"/>
                    </a:lnTo>
                    <a:lnTo>
                      <a:pt x="890" y="325"/>
                    </a:lnTo>
                    <a:lnTo>
                      <a:pt x="857" y="273"/>
                    </a:lnTo>
                    <a:lnTo>
                      <a:pt x="818" y="225"/>
                    </a:lnTo>
                    <a:lnTo>
                      <a:pt x="775" y="182"/>
                    </a:lnTo>
                    <a:lnTo>
                      <a:pt x="727" y="144"/>
                    </a:lnTo>
                    <a:lnTo>
                      <a:pt x="675" y="110"/>
                    </a:lnTo>
                    <a:lnTo>
                      <a:pt x="621" y="81"/>
                    </a:lnTo>
                    <a:lnTo>
                      <a:pt x="563" y="61"/>
                    </a:lnTo>
                    <a:lnTo>
                      <a:pt x="565" y="56"/>
                    </a:lnTo>
                    <a:lnTo>
                      <a:pt x="582" y="0"/>
                    </a:lnTo>
                  </a:path>
                </a:pathLst>
              </a:custGeom>
              <a:gradFill rotWithShape="0">
                <a:gsLst>
                  <a:gs pos="0">
                    <a:schemeClr val="bg2"/>
                  </a:gs>
                  <a:gs pos="100000">
                    <a:schemeClr val="bg1"/>
                  </a:gs>
                </a:gsLst>
                <a:lin ang="540000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35" name="Line 4">
                <a:extLst>
                  <a:ext uri="{FF2B5EF4-FFF2-40B4-BE49-F238E27FC236}">
                    <a16:creationId xmlns:a16="http://schemas.microsoft.com/office/drawing/2014/main" id="{B6B678E8-B5C9-4647-967A-89B31B8409A7}"/>
                  </a:ext>
                </a:extLst>
              </p:cNvPr>
              <p:cNvSpPr>
                <a:spLocks noChangeShapeType="1"/>
              </p:cNvSpPr>
              <p:nvPr/>
            </p:nvSpPr>
            <p:spPr bwMode="ltGray">
              <a:xfrm flipV="1">
                <a:off x="4639" y="3863"/>
                <a:ext cx="103" cy="186"/>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36" name="Line 5">
                <a:extLst>
                  <a:ext uri="{FF2B5EF4-FFF2-40B4-BE49-F238E27FC236}">
                    <a16:creationId xmlns:a16="http://schemas.microsoft.com/office/drawing/2014/main" id="{1D444DD0-1C74-4CBD-AF46-31698647E4AA}"/>
                  </a:ext>
                </a:extLst>
              </p:cNvPr>
              <p:cNvSpPr>
                <a:spLocks noChangeShapeType="1"/>
              </p:cNvSpPr>
              <p:nvPr/>
            </p:nvSpPr>
            <p:spPr bwMode="ltGray">
              <a:xfrm flipV="1">
                <a:off x="5210" y="2874"/>
                <a:ext cx="36" cy="71"/>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37" name="Line 6">
                <a:extLst>
                  <a:ext uri="{FF2B5EF4-FFF2-40B4-BE49-F238E27FC236}">
                    <a16:creationId xmlns:a16="http://schemas.microsoft.com/office/drawing/2014/main" id="{EE046F6B-A891-407C-AD17-0A7F30694CD6}"/>
                  </a:ext>
                </a:extLst>
              </p:cNvPr>
              <p:cNvSpPr>
                <a:spLocks noChangeShapeType="1"/>
              </p:cNvSpPr>
              <p:nvPr/>
            </p:nvSpPr>
            <p:spPr bwMode="ltGray">
              <a:xfrm flipV="1">
                <a:off x="5270" y="2751"/>
                <a:ext cx="36" cy="71"/>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38" name="Freeform 7">
                <a:extLst>
                  <a:ext uri="{FF2B5EF4-FFF2-40B4-BE49-F238E27FC236}">
                    <a16:creationId xmlns:a16="http://schemas.microsoft.com/office/drawing/2014/main" id="{F27D6418-2420-4F8E-BFC6-38CF5ACA9714}"/>
                  </a:ext>
                </a:extLst>
              </p:cNvPr>
              <p:cNvSpPr>
                <a:spLocks/>
              </p:cNvSpPr>
              <p:nvPr/>
            </p:nvSpPr>
            <p:spPr bwMode="ltGray">
              <a:xfrm>
                <a:off x="4753" y="4067"/>
                <a:ext cx="604" cy="110"/>
              </a:xfrm>
              <a:custGeom>
                <a:avLst/>
                <a:gdLst>
                  <a:gd name="T0" fmla="*/ 2 w 604"/>
                  <a:gd name="T1" fmla="*/ 70 h 110"/>
                  <a:gd name="T2" fmla="*/ 14 w 604"/>
                  <a:gd name="T3" fmla="*/ 57 h 110"/>
                  <a:gd name="T4" fmla="*/ 31 w 604"/>
                  <a:gd name="T5" fmla="*/ 46 h 110"/>
                  <a:gd name="T6" fmla="*/ 63 w 604"/>
                  <a:gd name="T7" fmla="*/ 30 h 110"/>
                  <a:gd name="T8" fmla="*/ 100 w 604"/>
                  <a:gd name="T9" fmla="*/ 21 h 110"/>
                  <a:gd name="T10" fmla="*/ 134 w 604"/>
                  <a:gd name="T11" fmla="*/ 13 h 110"/>
                  <a:gd name="T12" fmla="*/ 181 w 604"/>
                  <a:gd name="T13" fmla="*/ 6 h 110"/>
                  <a:gd name="T14" fmla="*/ 225 w 604"/>
                  <a:gd name="T15" fmla="*/ 2 h 110"/>
                  <a:gd name="T16" fmla="*/ 277 w 604"/>
                  <a:gd name="T17" fmla="*/ 0 h 110"/>
                  <a:gd name="T18" fmla="*/ 340 w 604"/>
                  <a:gd name="T19" fmla="*/ 0 h 110"/>
                  <a:gd name="T20" fmla="*/ 407 w 604"/>
                  <a:gd name="T21" fmla="*/ 4 h 110"/>
                  <a:gd name="T22" fmla="*/ 453 w 604"/>
                  <a:gd name="T23" fmla="*/ 10 h 110"/>
                  <a:gd name="T24" fmla="*/ 502 w 604"/>
                  <a:gd name="T25" fmla="*/ 19 h 110"/>
                  <a:gd name="T26" fmla="*/ 549 w 604"/>
                  <a:gd name="T27" fmla="*/ 33 h 110"/>
                  <a:gd name="T28" fmla="*/ 573 w 604"/>
                  <a:gd name="T29" fmla="*/ 47 h 110"/>
                  <a:gd name="T30" fmla="*/ 588 w 604"/>
                  <a:gd name="T31" fmla="*/ 58 h 110"/>
                  <a:gd name="T32" fmla="*/ 603 w 604"/>
                  <a:gd name="T33" fmla="*/ 77 h 110"/>
                  <a:gd name="T34" fmla="*/ 578 w 604"/>
                  <a:gd name="T35" fmla="*/ 87 h 110"/>
                  <a:gd name="T36" fmla="*/ 536 w 604"/>
                  <a:gd name="T37" fmla="*/ 95 h 110"/>
                  <a:gd name="T38" fmla="*/ 485 w 604"/>
                  <a:gd name="T39" fmla="*/ 101 h 110"/>
                  <a:gd name="T40" fmla="*/ 436 w 604"/>
                  <a:gd name="T41" fmla="*/ 106 h 110"/>
                  <a:gd name="T42" fmla="*/ 377 w 604"/>
                  <a:gd name="T43" fmla="*/ 108 h 110"/>
                  <a:gd name="T44" fmla="*/ 313 w 604"/>
                  <a:gd name="T45" fmla="*/ 109 h 110"/>
                  <a:gd name="T46" fmla="*/ 252 w 604"/>
                  <a:gd name="T47" fmla="*/ 109 h 110"/>
                  <a:gd name="T48" fmla="*/ 188 w 604"/>
                  <a:gd name="T49" fmla="*/ 108 h 110"/>
                  <a:gd name="T50" fmla="*/ 117 w 604"/>
                  <a:gd name="T51" fmla="*/ 102 h 110"/>
                  <a:gd name="T52" fmla="*/ 61 w 604"/>
                  <a:gd name="T53" fmla="*/ 96 h 110"/>
                  <a:gd name="T54" fmla="*/ 14 w 604"/>
                  <a:gd name="T55" fmla="*/ 86 h 110"/>
                  <a:gd name="T56" fmla="*/ 0 w 604"/>
                  <a:gd name="T57" fmla="*/ 78 h 110"/>
                  <a:gd name="T58" fmla="*/ 2 w 604"/>
                  <a:gd name="T59" fmla="*/ 70 h 110"/>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604" h="110">
                    <a:moveTo>
                      <a:pt x="2" y="70"/>
                    </a:moveTo>
                    <a:lnTo>
                      <a:pt x="14" y="57"/>
                    </a:lnTo>
                    <a:lnTo>
                      <a:pt x="31" y="46"/>
                    </a:lnTo>
                    <a:lnTo>
                      <a:pt x="63" y="30"/>
                    </a:lnTo>
                    <a:lnTo>
                      <a:pt x="100" y="21"/>
                    </a:lnTo>
                    <a:lnTo>
                      <a:pt x="134" y="13"/>
                    </a:lnTo>
                    <a:lnTo>
                      <a:pt x="181" y="6"/>
                    </a:lnTo>
                    <a:lnTo>
                      <a:pt x="225" y="2"/>
                    </a:lnTo>
                    <a:lnTo>
                      <a:pt x="277" y="0"/>
                    </a:lnTo>
                    <a:lnTo>
                      <a:pt x="340" y="0"/>
                    </a:lnTo>
                    <a:lnTo>
                      <a:pt x="407" y="4"/>
                    </a:lnTo>
                    <a:lnTo>
                      <a:pt x="453" y="10"/>
                    </a:lnTo>
                    <a:lnTo>
                      <a:pt x="502" y="19"/>
                    </a:lnTo>
                    <a:lnTo>
                      <a:pt x="549" y="33"/>
                    </a:lnTo>
                    <a:lnTo>
                      <a:pt x="573" y="47"/>
                    </a:lnTo>
                    <a:lnTo>
                      <a:pt x="588" y="58"/>
                    </a:lnTo>
                    <a:lnTo>
                      <a:pt x="603" y="77"/>
                    </a:lnTo>
                    <a:lnTo>
                      <a:pt x="578" y="87"/>
                    </a:lnTo>
                    <a:lnTo>
                      <a:pt x="536" y="95"/>
                    </a:lnTo>
                    <a:lnTo>
                      <a:pt x="485" y="101"/>
                    </a:lnTo>
                    <a:lnTo>
                      <a:pt x="436" y="106"/>
                    </a:lnTo>
                    <a:lnTo>
                      <a:pt x="377" y="108"/>
                    </a:lnTo>
                    <a:lnTo>
                      <a:pt x="313" y="109"/>
                    </a:lnTo>
                    <a:lnTo>
                      <a:pt x="252" y="109"/>
                    </a:lnTo>
                    <a:lnTo>
                      <a:pt x="188" y="108"/>
                    </a:lnTo>
                    <a:lnTo>
                      <a:pt x="117" y="102"/>
                    </a:lnTo>
                    <a:lnTo>
                      <a:pt x="61" y="96"/>
                    </a:lnTo>
                    <a:lnTo>
                      <a:pt x="14" y="86"/>
                    </a:lnTo>
                    <a:lnTo>
                      <a:pt x="0" y="78"/>
                    </a:lnTo>
                    <a:lnTo>
                      <a:pt x="2" y="70"/>
                    </a:lnTo>
                  </a:path>
                </a:pathLst>
              </a:custGeom>
              <a:gradFill rotWithShape="0">
                <a:gsLst>
                  <a:gs pos="0">
                    <a:schemeClr val="bg1"/>
                  </a:gs>
                  <a:gs pos="100000">
                    <a:schemeClr val="bg2"/>
                  </a:gs>
                </a:gsLst>
                <a:lin ang="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39" name="Oval 8">
                <a:extLst>
                  <a:ext uri="{FF2B5EF4-FFF2-40B4-BE49-F238E27FC236}">
                    <a16:creationId xmlns:a16="http://schemas.microsoft.com/office/drawing/2014/main" id="{0967904C-5871-4DD2-A7DF-C93533080EB4}"/>
                  </a:ext>
                </a:extLst>
              </p:cNvPr>
              <p:cNvSpPr>
                <a:spLocks noChangeArrowheads="1"/>
              </p:cNvSpPr>
              <p:nvPr/>
            </p:nvSpPr>
            <p:spPr bwMode="grayWhite">
              <a:xfrm>
                <a:off x="4458" y="2879"/>
                <a:ext cx="1074" cy="1073"/>
              </a:xfrm>
              <a:prstGeom prst="ellipse">
                <a:avLst/>
              </a:prstGeom>
              <a:gradFill rotWithShape="0">
                <a:gsLst>
                  <a:gs pos="0">
                    <a:schemeClr val="bg1"/>
                  </a:gs>
                  <a:gs pos="100000">
                    <a:schemeClr val="bg2"/>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grpSp>
            <p:nvGrpSpPr>
              <p:cNvPr id="1040" name="Group 27">
                <a:extLst>
                  <a:ext uri="{FF2B5EF4-FFF2-40B4-BE49-F238E27FC236}">
                    <a16:creationId xmlns:a16="http://schemas.microsoft.com/office/drawing/2014/main" id="{D2B245B2-B612-45FB-A162-356ADB905F76}"/>
                  </a:ext>
                </a:extLst>
              </p:cNvPr>
              <p:cNvGrpSpPr>
                <a:grpSpLocks/>
              </p:cNvGrpSpPr>
              <p:nvPr/>
            </p:nvGrpSpPr>
            <p:grpSpPr bwMode="auto">
              <a:xfrm>
                <a:off x="4458" y="2991"/>
                <a:ext cx="999" cy="797"/>
                <a:chOff x="4458" y="2991"/>
                <a:chExt cx="999" cy="797"/>
              </a:xfrm>
            </p:grpSpPr>
            <p:sp>
              <p:nvSpPr>
                <p:cNvPr id="1041" name="Freeform 9">
                  <a:extLst>
                    <a:ext uri="{FF2B5EF4-FFF2-40B4-BE49-F238E27FC236}">
                      <a16:creationId xmlns:a16="http://schemas.microsoft.com/office/drawing/2014/main" id="{FC5B0EB6-1905-4A2A-9D68-25D60FFBEAC9}"/>
                    </a:ext>
                  </a:extLst>
                </p:cNvPr>
                <p:cNvSpPr>
                  <a:spLocks/>
                </p:cNvSpPr>
                <p:nvPr/>
              </p:nvSpPr>
              <p:spPr bwMode="grayWhite">
                <a:xfrm>
                  <a:off x="4599" y="3283"/>
                  <a:ext cx="1" cy="17"/>
                </a:xfrm>
                <a:custGeom>
                  <a:avLst/>
                  <a:gdLst>
                    <a:gd name="T0" fmla="*/ 0 w 1"/>
                    <a:gd name="T1" fmla="*/ 0 h 17"/>
                    <a:gd name="T2" fmla="*/ 0 w 1"/>
                    <a:gd name="T3" fmla="*/ 16 h 17"/>
                    <a:gd name="T4" fmla="*/ 0 w 1"/>
                    <a:gd name="T5" fmla="*/ 16 h 17"/>
                    <a:gd name="T6" fmla="*/ 0 w 1"/>
                    <a:gd name="T7" fmla="*/ 6 h 17"/>
                    <a:gd name="T8" fmla="*/ 0 w 1"/>
                    <a:gd name="T9" fmla="*/ 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 h="17">
                      <a:moveTo>
                        <a:pt x="0" y="0"/>
                      </a:moveTo>
                      <a:lnTo>
                        <a:pt x="0" y="16"/>
                      </a:lnTo>
                      <a:lnTo>
                        <a:pt x="0" y="6"/>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2" name="Freeform 10">
                  <a:extLst>
                    <a:ext uri="{FF2B5EF4-FFF2-40B4-BE49-F238E27FC236}">
                      <a16:creationId xmlns:a16="http://schemas.microsoft.com/office/drawing/2014/main" id="{0B796BB5-EBB6-42D1-9572-382C26B6C688}"/>
                    </a:ext>
                  </a:extLst>
                </p:cNvPr>
                <p:cNvSpPr>
                  <a:spLocks/>
                </p:cNvSpPr>
                <p:nvPr/>
              </p:nvSpPr>
              <p:spPr bwMode="grayWhite">
                <a:xfrm>
                  <a:off x="4616" y="3305"/>
                  <a:ext cx="17" cy="17"/>
                </a:xfrm>
                <a:custGeom>
                  <a:avLst/>
                  <a:gdLst>
                    <a:gd name="T0" fmla="*/ 0 w 17"/>
                    <a:gd name="T1" fmla="*/ 0 h 17"/>
                    <a:gd name="T2" fmla="*/ 16 w 17"/>
                    <a:gd name="T3" fmla="*/ 0 h 17"/>
                    <a:gd name="T4" fmla="*/ 16 w 17"/>
                    <a:gd name="T5" fmla="*/ 16 h 17"/>
                    <a:gd name="T6" fmla="*/ 0 w 17"/>
                    <a:gd name="T7" fmla="*/ 0 h 1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 h="17">
                      <a:moveTo>
                        <a:pt x="0" y="0"/>
                      </a:moveTo>
                      <a:lnTo>
                        <a:pt x="16" y="0"/>
                      </a:lnTo>
                      <a:lnTo>
                        <a:pt x="16" y="16"/>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3" name="Freeform 11">
                  <a:extLst>
                    <a:ext uri="{FF2B5EF4-FFF2-40B4-BE49-F238E27FC236}">
                      <a16:creationId xmlns:a16="http://schemas.microsoft.com/office/drawing/2014/main" id="{244E9994-4C6F-47EB-AAD4-4D17F7DDCD3C}"/>
                    </a:ext>
                  </a:extLst>
                </p:cNvPr>
                <p:cNvSpPr>
                  <a:spLocks/>
                </p:cNvSpPr>
                <p:nvPr/>
              </p:nvSpPr>
              <p:spPr bwMode="grayWhite">
                <a:xfrm>
                  <a:off x="4674" y="3275"/>
                  <a:ext cx="37" cy="35"/>
                </a:xfrm>
                <a:custGeom>
                  <a:avLst/>
                  <a:gdLst>
                    <a:gd name="T0" fmla="*/ 36 w 37"/>
                    <a:gd name="T1" fmla="*/ 0 h 35"/>
                    <a:gd name="T2" fmla="*/ 22 w 37"/>
                    <a:gd name="T3" fmla="*/ 0 h 35"/>
                    <a:gd name="T4" fmla="*/ 14 w 37"/>
                    <a:gd name="T5" fmla="*/ 9 h 35"/>
                    <a:gd name="T6" fmla="*/ 9 w 37"/>
                    <a:gd name="T7" fmla="*/ 9 h 35"/>
                    <a:gd name="T8" fmla="*/ 5 w 37"/>
                    <a:gd name="T9" fmla="*/ 13 h 35"/>
                    <a:gd name="T10" fmla="*/ 0 w 37"/>
                    <a:gd name="T11" fmla="*/ 13 h 35"/>
                    <a:gd name="T12" fmla="*/ 0 w 37"/>
                    <a:gd name="T13" fmla="*/ 25 h 35"/>
                    <a:gd name="T14" fmla="*/ 8 w 37"/>
                    <a:gd name="T15" fmla="*/ 34 h 35"/>
                    <a:gd name="T16" fmla="*/ 29 w 37"/>
                    <a:gd name="T17" fmla="*/ 34 h 35"/>
                    <a:gd name="T18" fmla="*/ 36 w 37"/>
                    <a:gd name="T19" fmla="*/ 25 h 35"/>
                    <a:gd name="T20" fmla="*/ 36 w 37"/>
                    <a:gd name="T21" fmla="*/ 0 h 3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 h="35">
                      <a:moveTo>
                        <a:pt x="36" y="0"/>
                      </a:moveTo>
                      <a:lnTo>
                        <a:pt x="22" y="0"/>
                      </a:lnTo>
                      <a:lnTo>
                        <a:pt x="14" y="9"/>
                      </a:lnTo>
                      <a:lnTo>
                        <a:pt x="9" y="9"/>
                      </a:lnTo>
                      <a:lnTo>
                        <a:pt x="5" y="13"/>
                      </a:lnTo>
                      <a:lnTo>
                        <a:pt x="0" y="13"/>
                      </a:lnTo>
                      <a:lnTo>
                        <a:pt x="0" y="25"/>
                      </a:lnTo>
                      <a:lnTo>
                        <a:pt x="8" y="34"/>
                      </a:lnTo>
                      <a:lnTo>
                        <a:pt x="29" y="34"/>
                      </a:lnTo>
                      <a:lnTo>
                        <a:pt x="36" y="25"/>
                      </a:lnTo>
                      <a:lnTo>
                        <a:pt x="36"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4" name="Freeform 12">
                  <a:extLst>
                    <a:ext uri="{FF2B5EF4-FFF2-40B4-BE49-F238E27FC236}">
                      <a16:creationId xmlns:a16="http://schemas.microsoft.com/office/drawing/2014/main" id="{33D99330-0696-43E2-AE9D-6406C43D65ED}"/>
                    </a:ext>
                  </a:extLst>
                </p:cNvPr>
                <p:cNvSpPr>
                  <a:spLocks/>
                </p:cNvSpPr>
                <p:nvPr/>
              </p:nvSpPr>
              <p:spPr bwMode="grayWhite">
                <a:xfrm>
                  <a:off x="4458" y="3303"/>
                  <a:ext cx="324" cy="422"/>
                </a:xfrm>
                <a:custGeom>
                  <a:avLst/>
                  <a:gdLst>
                    <a:gd name="T0" fmla="*/ 76 w 324"/>
                    <a:gd name="T1" fmla="*/ 0 h 422"/>
                    <a:gd name="T2" fmla="*/ 71 w 324"/>
                    <a:gd name="T3" fmla="*/ 11 h 422"/>
                    <a:gd name="T4" fmla="*/ 45 w 324"/>
                    <a:gd name="T5" fmla="*/ 33 h 422"/>
                    <a:gd name="T6" fmla="*/ 40 w 324"/>
                    <a:gd name="T7" fmla="*/ 53 h 422"/>
                    <a:gd name="T8" fmla="*/ 21 w 324"/>
                    <a:gd name="T9" fmla="*/ 68 h 422"/>
                    <a:gd name="T10" fmla="*/ 8 w 324"/>
                    <a:gd name="T11" fmla="*/ 96 h 422"/>
                    <a:gd name="T12" fmla="*/ 8 w 324"/>
                    <a:gd name="T13" fmla="*/ 114 h 422"/>
                    <a:gd name="T14" fmla="*/ 0 w 324"/>
                    <a:gd name="T15" fmla="*/ 144 h 422"/>
                    <a:gd name="T16" fmla="*/ 11 w 324"/>
                    <a:gd name="T17" fmla="*/ 157 h 422"/>
                    <a:gd name="T18" fmla="*/ 40 w 324"/>
                    <a:gd name="T19" fmla="*/ 195 h 422"/>
                    <a:gd name="T20" fmla="*/ 48 w 324"/>
                    <a:gd name="T21" fmla="*/ 190 h 422"/>
                    <a:gd name="T22" fmla="*/ 99 w 324"/>
                    <a:gd name="T23" fmla="*/ 190 h 422"/>
                    <a:gd name="T24" fmla="*/ 123 w 324"/>
                    <a:gd name="T25" fmla="*/ 199 h 422"/>
                    <a:gd name="T26" fmla="*/ 121 w 324"/>
                    <a:gd name="T27" fmla="*/ 229 h 422"/>
                    <a:gd name="T28" fmla="*/ 138 w 324"/>
                    <a:gd name="T29" fmla="*/ 268 h 422"/>
                    <a:gd name="T30" fmla="*/ 137 w 324"/>
                    <a:gd name="T31" fmla="*/ 279 h 422"/>
                    <a:gd name="T32" fmla="*/ 144 w 324"/>
                    <a:gd name="T33" fmla="*/ 291 h 422"/>
                    <a:gd name="T34" fmla="*/ 133 w 324"/>
                    <a:gd name="T35" fmla="*/ 319 h 422"/>
                    <a:gd name="T36" fmla="*/ 146 w 324"/>
                    <a:gd name="T37" fmla="*/ 354 h 422"/>
                    <a:gd name="T38" fmla="*/ 153 w 324"/>
                    <a:gd name="T39" fmla="*/ 382 h 422"/>
                    <a:gd name="T40" fmla="*/ 162 w 324"/>
                    <a:gd name="T41" fmla="*/ 399 h 422"/>
                    <a:gd name="T42" fmla="*/ 171 w 324"/>
                    <a:gd name="T43" fmla="*/ 421 h 422"/>
                    <a:gd name="T44" fmla="*/ 188 w 324"/>
                    <a:gd name="T45" fmla="*/ 418 h 422"/>
                    <a:gd name="T46" fmla="*/ 216 w 324"/>
                    <a:gd name="T47" fmla="*/ 402 h 422"/>
                    <a:gd name="T48" fmla="*/ 229 w 324"/>
                    <a:gd name="T49" fmla="*/ 382 h 422"/>
                    <a:gd name="T50" fmla="*/ 228 w 324"/>
                    <a:gd name="T51" fmla="*/ 369 h 422"/>
                    <a:gd name="T52" fmla="*/ 245 w 324"/>
                    <a:gd name="T53" fmla="*/ 359 h 422"/>
                    <a:gd name="T54" fmla="*/ 242 w 324"/>
                    <a:gd name="T55" fmla="*/ 340 h 422"/>
                    <a:gd name="T56" fmla="*/ 267 w 324"/>
                    <a:gd name="T57" fmla="*/ 310 h 422"/>
                    <a:gd name="T58" fmla="*/ 271 w 324"/>
                    <a:gd name="T59" fmla="*/ 285 h 422"/>
                    <a:gd name="T60" fmla="*/ 264 w 324"/>
                    <a:gd name="T61" fmla="*/ 277 h 422"/>
                    <a:gd name="T62" fmla="*/ 267 w 324"/>
                    <a:gd name="T63" fmla="*/ 267 h 422"/>
                    <a:gd name="T64" fmla="*/ 261 w 324"/>
                    <a:gd name="T65" fmla="*/ 258 h 422"/>
                    <a:gd name="T66" fmla="*/ 280 w 324"/>
                    <a:gd name="T67" fmla="*/ 234 h 422"/>
                    <a:gd name="T68" fmla="*/ 280 w 324"/>
                    <a:gd name="T69" fmla="*/ 222 h 422"/>
                    <a:gd name="T70" fmla="*/ 306 w 324"/>
                    <a:gd name="T71" fmla="*/ 202 h 422"/>
                    <a:gd name="T72" fmla="*/ 323 w 324"/>
                    <a:gd name="T73" fmla="*/ 148 h 422"/>
                    <a:gd name="T74" fmla="*/ 299 w 324"/>
                    <a:gd name="T75" fmla="*/ 162 h 422"/>
                    <a:gd name="T76" fmla="*/ 278 w 324"/>
                    <a:gd name="T77" fmla="*/ 156 h 422"/>
                    <a:gd name="T78" fmla="*/ 281 w 324"/>
                    <a:gd name="T79" fmla="*/ 143 h 422"/>
                    <a:gd name="T80" fmla="*/ 260 w 324"/>
                    <a:gd name="T81" fmla="*/ 129 h 422"/>
                    <a:gd name="T82" fmla="*/ 250 w 324"/>
                    <a:gd name="T83" fmla="*/ 94 h 422"/>
                    <a:gd name="T84" fmla="*/ 230 w 324"/>
                    <a:gd name="T85" fmla="*/ 66 h 422"/>
                    <a:gd name="T86" fmla="*/ 230 w 324"/>
                    <a:gd name="T87" fmla="*/ 47 h 422"/>
                    <a:gd name="T88" fmla="*/ 219 w 324"/>
                    <a:gd name="T89" fmla="*/ 46 h 422"/>
                    <a:gd name="T90" fmla="*/ 212 w 324"/>
                    <a:gd name="T91" fmla="*/ 49 h 422"/>
                    <a:gd name="T92" fmla="*/ 182 w 324"/>
                    <a:gd name="T93" fmla="*/ 38 h 422"/>
                    <a:gd name="T94" fmla="*/ 174 w 324"/>
                    <a:gd name="T95" fmla="*/ 46 h 422"/>
                    <a:gd name="T96" fmla="*/ 167 w 324"/>
                    <a:gd name="T97" fmla="*/ 56 h 422"/>
                    <a:gd name="T98" fmla="*/ 151 w 324"/>
                    <a:gd name="T99" fmla="*/ 38 h 422"/>
                    <a:gd name="T100" fmla="*/ 135 w 324"/>
                    <a:gd name="T101" fmla="*/ 33 h 422"/>
                    <a:gd name="T102" fmla="*/ 134 w 324"/>
                    <a:gd name="T103" fmla="*/ 10 h 422"/>
                    <a:gd name="T104" fmla="*/ 111 w 324"/>
                    <a:gd name="T105" fmla="*/ 14 h 422"/>
                    <a:gd name="T106" fmla="*/ 96 w 324"/>
                    <a:gd name="T107" fmla="*/ 9 h 422"/>
                    <a:gd name="T108" fmla="*/ 76 w 324"/>
                    <a:gd name="T109" fmla="*/ 0 h 42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324" h="422">
                      <a:moveTo>
                        <a:pt x="76" y="0"/>
                      </a:moveTo>
                      <a:lnTo>
                        <a:pt x="71" y="11"/>
                      </a:lnTo>
                      <a:lnTo>
                        <a:pt x="45" y="33"/>
                      </a:lnTo>
                      <a:lnTo>
                        <a:pt x="40" y="53"/>
                      </a:lnTo>
                      <a:lnTo>
                        <a:pt x="21" y="68"/>
                      </a:lnTo>
                      <a:lnTo>
                        <a:pt x="8" y="96"/>
                      </a:lnTo>
                      <a:lnTo>
                        <a:pt x="8" y="114"/>
                      </a:lnTo>
                      <a:lnTo>
                        <a:pt x="0" y="144"/>
                      </a:lnTo>
                      <a:lnTo>
                        <a:pt x="11" y="157"/>
                      </a:lnTo>
                      <a:lnTo>
                        <a:pt x="40" y="195"/>
                      </a:lnTo>
                      <a:lnTo>
                        <a:pt x="48" y="190"/>
                      </a:lnTo>
                      <a:lnTo>
                        <a:pt x="99" y="190"/>
                      </a:lnTo>
                      <a:lnTo>
                        <a:pt x="123" y="199"/>
                      </a:lnTo>
                      <a:lnTo>
                        <a:pt x="121" y="229"/>
                      </a:lnTo>
                      <a:lnTo>
                        <a:pt x="138" y="268"/>
                      </a:lnTo>
                      <a:lnTo>
                        <a:pt x="137" y="279"/>
                      </a:lnTo>
                      <a:lnTo>
                        <a:pt x="144" y="291"/>
                      </a:lnTo>
                      <a:lnTo>
                        <a:pt x="133" y="319"/>
                      </a:lnTo>
                      <a:lnTo>
                        <a:pt x="146" y="354"/>
                      </a:lnTo>
                      <a:lnTo>
                        <a:pt x="153" y="382"/>
                      </a:lnTo>
                      <a:lnTo>
                        <a:pt x="162" y="399"/>
                      </a:lnTo>
                      <a:lnTo>
                        <a:pt x="171" y="421"/>
                      </a:lnTo>
                      <a:lnTo>
                        <a:pt x="188" y="418"/>
                      </a:lnTo>
                      <a:lnTo>
                        <a:pt x="216" y="402"/>
                      </a:lnTo>
                      <a:lnTo>
                        <a:pt x="229" y="382"/>
                      </a:lnTo>
                      <a:lnTo>
                        <a:pt x="228" y="369"/>
                      </a:lnTo>
                      <a:lnTo>
                        <a:pt x="245" y="359"/>
                      </a:lnTo>
                      <a:lnTo>
                        <a:pt x="242" y="340"/>
                      </a:lnTo>
                      <a:lnTo>
                        <a:pt x="267" y="310"/>
                      </a:lnTo>
                      <a:lnTo>
                        <a:pt x="271" y="285"/>
                      </a:lnTo>
                      <a:lnTo>
                        <a:pt x="264" y="277"/>
                      </a:lnTo>
                      <a:lnTo>
                        <a:pt x="267" y="267"/>
                      </a:lnTo>
                      <a:lnTo>
                        <a:pt x="261" y="258"/>
                      </a:lnTo>
                      <a:lnTo>
                        <a:pt x="280" y="234"/>
                      </a:lnTo>
                      <a:lnTo>
                        <a:pt x="280" y="222"/>
                      </a:lnTo>
                      <a:lnTo>
                        <a:pt x="306" y="202"/>
                      </a:lnTo>
                      <a:lnTo>
                        <a:pt x="323" y="148"/>
                      </a:lnTo>
                      <a:lnTo>
                        <a:pt x="299" y="162"/>
                      </a:lnTo>
                      <a:lnTo>
                        <a:pt x="278" y="156"/>
                      </a:lnTo>
                      <a:lnTo>
                        <a:pt x="281" y="143"/>
                      </a:lnTo>
                      <a:lnTo>
                        <a:pt x="260" y="129"/>
                      </a:lnTo>
                      <a:lnTo>
                        <a:pt x="250" y="94"/>
                      </a:lnTo>
                      <a:lnTo>
                        <a:pt x="230" y="66"/>
                      </a:lnTo>
                      <a:lnTo>
                        <a:pt x="230" y="47"/>
                      </a:lnTo>
                      <a:lnTo>
                        <a:pt x="219" y="46"/>
                      </a:lnTo>
                      <a:lnTo>
                        <a:pt x="212" y="49"/>
                      </a:lnTo>
                      <a:lnTo>
                        <a:pt x="182" y="38"/>
                      </a:lnTo>
                      <a:lnTo>
                        <a:pt x="174" y="46"/>
                      </a:lnTo>
                      <a:lnTo>
                        <a:pt x="167" y="56"/>
                      </a:lnTo>
                      <a:lnTo>
                        <a:pt x="151" y="38"/>
                      </a:lnTo>
                      <a:lnTo>
                        <a:pt x="135" y="33"/>
                      </a:lnTo>
                      <a:lnTo>
                        <a:pt x="134" y="10"/>
                      </a:lnTo>
                      <a:lnTo>
                        <a:pt x="111" y="14"/>
                      </a:lnTo>
                      <a:lnTo>
                        <a:pt x="96" y="9"/>
                      </a:lnTo>
                      <a:lnTo>
                        <a:pt x="76"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5" name="Freeform 13">
                  <a:extLst>
                    <a:ext uri="{FF2B5EF4-FFF2-40B4-BE49-F238E27FC236}">
                      <a16:creationId xmlns:a16="http://schemas.microsoft.com/office/drawing/2014/main" id="{8418D490-9E3D-4E9A-A1E6-B41492B5381C}"/>
                    </a:ext>
                  </a:extLst>
                </p:cNvPr>
                <p:cNvSpPr>
                  <a:spLocks/>
                </p:cNvSpPr>
                <p:nvPr/>
              </p:nvSpPr>
              <p:spPr bwMode="grayWhite">
                <a:xfrm>
                  <a:off x="5205" y="3408"/>
                  <a:ext cx="17" cy="21"/>
                </a:xfrm>
                <a:custGeom>
                  <a:avLst/>
                  <a:gdLst>
                    <a:gd name="T0" fmla="*/ 7 w 17"/>
                    <a:gd name="T1" fmla="*/ 0 h 21"/>
                    <a:gd name="T2" fmla="*/ 9 w 17"/>
                    <a:gd name="T3" fmla="*/ 5 h 21"/>
                    <a:gd name="T4" fmla="*/ 7 w 17"/>
                    <a:gd name="T5" fmla="*/ 10 h 21"/>
                    <a:gd name="T6" fmla="*/ 7 w 17"/>
                    <a:gd name="T7" fmla="*/ 14 h 21"/>
                    <a:gd name="T8" fmla="*/ 16 w 17"/>
                    <a:gd name="T9" fmla="*/ 17 h 21"/>
                    <a:gd name="T10" fmla="*/ 16 w 17"/>
                    <a:gd name="T11" fmla="*/ 20 h 21"/>
                    <a:gd name="T12" fmla="*/ 9 w 17"/>
                    <a:gd name="T13" fmla="*/ 17 h 21"/>
                    <a:gd name="T14" fmla="*/ 3 w 17"/>
                    <a:gd name="T15" fmla="*/ 20 h 21"/>
                    <a:gd name="T16" fmla="*/ 0 w 17"/>
                    <a:gd name="T17" fmla="*/ 17 h 21"/>
                    <a:gd name="T18" fmla="*/ 3 w 17"/>
                    <a:gd name="T19" fmla="*/ 14 h 21"/>
                    <a:gd name="T20" fmla="*/ 0 w 17"/>
                    <a:gd name="T21" fmla="*/ 10 h 21"/>
                    <a:gd name="T22" fmla="*/ 3 w 17"/>
                    <a:gd name="T23" fmla="*/ 2 h 21"/>
                    <a:gd name="T24" fmla="*/ 7 w 17"/>
                    <a:gd name="T25" fmla="*/ 0 h 2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7" h="21">
                      <a:moveTo>
                        <a:pt x="7" y="0"/>
                      </a:moveTo>
                      <a:lnTo>
                        <a:pt x="9" y="5"/>
                      </a:lnTo>
                      <a:lnTo>
                        <a:pt x="7" y="10"/>
                      </a:lnTo>
                      <a:lnTo>
                        <a:pt x="7" y="14"/>
                      </a:lnTo>
                      <a:lnTo>
                        <a:pt x="16" y="17"/>
                      </a:lnTo>
                      <a:lnTo>
                        <a:pt x="16" y="20"/>
                      </a:lnTo>
                      <a:lnTo>
                        <a:pt x="9" y="17"/>
                      </a:lnTo>
                      <a:lnTo>
                        <a:pt x="3" y="20"/>
                      </a:lnTo>
                      <a:lnTo>
                        <a:pt x="0" y="17"/>
                      </a:lnTo>
                      <a:lnTo>
                        <a:pt x="3" y="14"/>
                      </a:lnTo>
                      <a:lnTo>
                        <a:pt x="0" y="10"/>
                      </a:lnTo>
                      <a:lnTo>
                        <a:pt x="3" y="2"/>
                      </a:lnTo>
                      <a:lnTo>
                        <a:pt x="7"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6" name="Freeform 14">
                  <a:extLst>
                    <a:ext uri="{FF2B5EF4-FFF2-40B4-BE49-F238E27FC236}">
                      <a16:creationId xmlns:a16="http://schemas.microsoft.com/office/drawing/2014/main" id="{61851872-4ACE-45BD-B487-B891CF3D231A}"/>
                    </a:ext>
                  </a:extLst>
                </p:cNvPr>
                <p:cNvSpPr>
                  <a:spLocks/>
                </p:cNvSpPr>
                <p:nvPr/>
              </p:nvSpPr>
              <p:spPr bwMode="grayWhite">
                <a:xfrm>
                  <a:off x="5144" y="3496"/>
                  <a:ext cx="49" cy="70"/>
                </a:xfrm>
                <a:custGeom>
                  <a:avLst/>
                  <a:gdLst>
                    <a:gd name="T0" fmla="*/ 0 w 49"/>
                    <a:gd name="T1" fmla="*/ 34 h 70"/>
                    <a:gd name="T2" fmla="*/ 17 w 49"/>
                    <a:gd name="T3" fmla="*/ 34 h 70"/>
                    <a:gd name="T4" fmla="*/ 37 w 49"/>
                    <a:gd name="T5" fmla="*/ 0 h 70"/>
                    <a:gd name="T6" fmla="*/ 48 w 49"/>
                    <a:gd name="T7" fmla="*/ 20 h 70"/>
                    <a:gd name="T8" fmla="*/ 39 w 49"/>
                    <a:gd name="T9" fmla="*/ 69 h 70"/>
                    <a:gd name="T10" fmla="*/ 3 w 49"/>
                    <a:gd name="T11" fmla="*/ 57 h 70"/>
                    <a:gd name="T12" fmla="*/ 0 w 49"/>
                    <a:gd name="T13" fmla="*/ 34 h 7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9" h="70">
                      <a:moveTo>
                        <a:pt x="0" y="34"/>
                      </a:moveTo>
                      <a:lnTo>
                        <a:pt x="17" y="34"/>
                      </a:lnTo>
                      <a:lnTo>
                        <a:pt x="37" y="0"/>
                      </a:lnTo>
                      <a:lnTo>
                        <a:pt x="48" y="20"/>
                      </a:lnTo>
                      <a:lnTo>
                        <a:pt x="39" y="69"/>
                      </a:lnTo>
                      <a:lnTo>
                        <a:pt x="3" y="57"/>
                      </a:lnTo>
                      <a:lnTo>
                        <a:pt x="0" y="34"/>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7" name="Freeform 15">
                  <a:extLst>
                    <a:ext uri="{FF2B5EF4-FFF2-40B4-BE49-F238E27FC236}">
                      <a16:creationId xmlns:a16="http://schemas.microsoft.com/office/drawing/2014/main" id="{AB11D015-0D7B-497C-A2D1-608AC4DCBA34}"/>
                    </a:ext>
                  </a:extLst>
                </p:cNvPr>
                <p:cNvSpPr>
                  <a:spLocks/>
                </p:cNvSpPr>
                <p:nvPr/>
              </p:nvSpPr>
              <p:spPr bwMode="grayWhite">
                <a:xfrm>
                  <a:off x="5241" y="3523"/>
                  <a:ext cx="84" cy="67"/>
                </a:xfrm>
                <a:custGeom>
                  <a:avLst/>
                  <a:gdLst>
                    <a:gd name="T0" fmla="*/ 5 w 84"/>
                    <a:gd name="T1" fmla="*/ 15 h 67"/>
                    <a:gd name="T2" fmla="*/ 0 w 84"/>
                    <a:gd name="T3" fmla="*/ 0 h 67"/>
                    <a:gd name="T4" fmla="*/ 27 w 84"/>
                    <a:gd name="T5" fmla="*/ 6 h 67"/>
                    <a:gd name="T6" fmla="*/ 67 w 84"/>
                    <a:gd name="T7" fmla="*/ 22 h 67"/>
                    <a:gd name="T8" fmla="*/ 67 w 84"/>
                    <a:gd name="T9" fmla="*/ 34 h 67"/>
                    <a:gd name="T10" fmla="*/ 83 w 84"/>
                    <a:gd name="T11" fmla="*/ 66 h 67"/>
                    <a:gd name="T12" fmla="*/ 52 w 84"/>
                    <a:gd name="T13" fmla="*/ 36 h 67"/>
                    <a:gd name="T14" fmla="*/ 31 w 84"/>
                    <a:gd name="T15" fmla="*/ 38 h 67"/>
                    <a:gd name="T16" fmla="*/ 5 w 84"/>
                    <a:gd name="T17" fmla="*/ 15 h 6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84" h="67">
                      <a:moveTo>
                        <a:pt x="5" y="15"/>
                      </a:moveTo>
                      <a:lnTo>
                        <a:pt x="0" y="0"/>
                      </a:lnTo>
                      <a:lnTo>
                        <a:pt x="27" y="6"/>
                      </a:lnTo>
                      <a:lnTo>
                        <a:pt x="67" y="22"/>
                      </a:lnTo>
                      <a:lnTo>
                        <a:pt x="67" y="34"/>
                      </a:lnTo>
                      <a:lnTo>
                        <a:pt x="83" y="66"/>
                      </a:lnTo>
                      <a:lnTo>
                        <a:pt x="52" y="36"/>
                      </a:lnTo>
                      <a:lnTo>
                        <a:pt x="31" y="38"/>
                      </a:lnTo>
                      <a:lnTo>
                        <a:pt x="5" y="15"/>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8" name="Freeform 16">
                  <a:extLst>
                    <a:ext uri="{FF2B5EF4-FFF2-40B4-BE49-F238E27FC236}">
                      <a16:creationId xmlns:a16="http://schemas.microsoft.com/office/drawing/2014/main" id="{F8C32310-AE42-4356-82A4-D83F0A4279A1}"/>
                    </a:ext>
                  </a:extLst>
                </p:cNvPr>
                <p:cNvSpPr>
                  <a:spLocks/>
                </p:cNvSpPr>
                <p:nvPr/>
              </p:nvSpPr>
              <p:spPr bwMode="grayWhite">
                <a:xfrm>
                  <a:off x="5400" y="3660"/>
                  <a:ext cx="57" cy="73"/>
                </a:xfrm>
                <a:custGeom>
                  <a:avLst/>
                  <a:gdLst>
                    <a:gd name="T0" fmla="*/ 34 w 57"/>
                    <a:gd name="T1" fmla="*/ 0 h 73"/>
                    <a:gd name="T2" fmla="*/ 56 w 57"/>
                    <a:gd name="T3" fmla="*/ 21 h 73"/>
                    <a:gd name="T4" fmla="*/ 11 w 57"/>
                    <a:gd name="T5" fmla="*/ 72 h 73"/>
                    <a:gd name="T6" fmla="*/ 0 w 57"/>
                    <a:gd name="T7" fmla="*/ 60 h 73"/>
                    <a:gd name="T8" fmla="*/ 32 w 57"/>
                    <a:gd name="T9" fmla="*/ 28 h 73"/>
                    <a:gd name="T10" fmla="*/ 34 w 57"/>
                    <a:gd name="T11" fmla="*/ 0 h 7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7" h="73">
                      <a:moveTo>
                        <a:pt x="34" y="0"/>
                      </a:moveTo>
                      <a:lnTo>
                        <a:pt x="56" y="21"/>
                      </a:lnTo>
                      <a:lnTo>
                        <a:pt x="11" y="72"/>
                      </a:lnTo>
                      <a:lnTo>
                        <a:pt x="0" y="60"/>
                      </a:lnTo>
                      <a:lnTo>
                        <a:pt x="32" y="28"/>
                      </a:lnTo>
                      <a:lnTo>
                        <a:pt x="34"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9" name="Freeform 17">
                  <a:extLst>
                    <a:ext uri="{FF2B5EF4-FFF2-40B4-BE49-F238E27FC236}">
                      <a16:creationId xmlns:a16="http://schemas.microsoft.com/office/drawing/2014/main" id="{EFBE7CE8-284A-4379-99D9-180077C665C2}"/>
                    </a:ext>
                  </a:extLst>
                </p:cNvPr>
                <p:cNvSpPr>
                  <a:spLocks/>
                </p:cNvSpPr>
                <p:nvPr/>
              </p:nvSpPr>
              <p:spPr bwMode="grayWhite">
                <a:xfrm>
                  <a:off x="4558" y="3167"/>
                  <a:ext cx="29" cy="48"/>
                </a:xfrm>
                <a:custGeom>
                  <a:avLst/>
                  <a:gdLst>
                    <a:gd name="T0" fmla="*/ 28 w 29"/>
                    <a:gd name="T1" fmla="*/ 36 h 48"/>
                    <a:gd name="T2" fmla="*/ 20 w 29"/>
                    <a:gd name="T3" fmla="*/ 31 h 48"/>
                    <a:gd name="T4" fmla="*/ 20 w 29"/>
                    <a:gd name="T5" fmla="*/ 10 h 48"/>
                    <a:gd name="T6" fmla="*/ 24 w 29"/>
                    <a:gd name="T7" fmla="*/ 5 h 48"/>
                    <a:gd name="T8" fmla="*/ 17 w 29"/>
                    <a:gd name="T9" fmla="*/ 5 h 48"/>
                    <a:gd name="T10" fmla="*/ 21 w 29"/>
                    <a:gd name="T11" fmla="*/ 0 h 48"/>
                    <a:gd name="T12" fmla="*/ 16 w 29"/>
                    <a:gd name="T13" fmla="*/ 0 h 48"/>
                    <a:gd name="T14" fmla="*/ 10 w 29"/>
                    <a:gd name="T15" fmla="*/ 6 h 48"/>
                    <a:gd name="T16" fmla="*/ 10 w 29"/>
                    <a:gd name="T17" fmla="*/ 19 h 48"/>
                    <a:gd name="T18" fmla="*/ 13 w 29"/>
                    <a:gd name="T19" fmla="*/ 22 h 48"/>
                    <a:gd name="T20" fmla="*/ 13 w 29"/>
                    <a:gd name="T21" fmla="*/ 28 h 48"/>
                    <a:gd name="T22" fmla="*/ 11 w 29"/>
                    <a:gd name="T23" fmla="*/ 28 h 48"/>
                    <a:gd name="T24" fmla="*/ 6 w 29"/>
                    <a:gd name="T25" fmla="*/ 33 h 48"/>
                    <a:gd name="T26" fmla="*/ 6 w 29"/>
                    <a:gd name="T27" fmla="*/ 38 h 48"/>
                    <a:gd name="T28" fmla="*/ 0 w 29"/>
                    <a:gd name="T29" fmla="*/ 47 h 48"/>
                    <a:gd name="T30" fmla="*/ 21 w 29"/>
                    <a:gd name="T31" fmla="*/ 47 h 48"/>
                    <a:gd name="T32" fmla="*/ 28 w 29"/>
                    <a:gd name="T33" fmla="*/ 36 h 4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9" h="48">
                      <a:moveTo>
                        <a:pt x="28" y="36"/>
                      </a:moveTo>
                      <a:lnTo>
                        <a:pt x="20" y="31"/>
                      </a:lnTo>
                      <a:lnTo>
                        <a:pt x="20" y="10"/>
                      </a:lnTo>
                      <a:lnTo>
                        <a:pt x="24" y="5"/>
                      </a:lnTo>
                      <a:lnTo>
                        <a:pt x="17" y="5"/>
                      </a:lnTo>
                      <a:lnTo>
                        <a:pt x="21" y="0"/>
                      </a:lnTo>
                      <a:lnTo>
                        <a:pt x="16" y="0"/>
                      </a:lnTo>
                      <a:lnTo>
                        <a:pt x="10" y="6"/>
                      </a:lnTo>
                      <a:lnTo>
                        <a:pt x="10" y="19"/>
                      </a:lnTo>
                      <a:lnTo>
                        <a:pt x="13" y="22"/>
                      </a:lnTo>
                      <a:lnTo>
                        <a:pt x="13" y="28"/>
                      </a:lnTo>
                      <a:lnTo>
                        <a:pt x="11" y="28"/>
                      </a:lnTo>
                      <a:lnTo>
                        <a:pt x="6" y="33"/>
                      </a:lnTo>
                      <a:lnTo>
                        <a:pt x="6" y="38"/>
                      </a:lnTo>
                      <a:lnTo>
                        <a:pt x="0" y="47"/>
                      </a:lnTo>
                      <a:lnTo>
                        <a:pt x="21" y="47"/>
                      </a:lnTo>
                      <a:lnTo>
                        <a:pt x="28" y="36"/>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0" name="Freeform 18">
                  <a:extLst>
                    <a:ext uri="{FF2B5EF4-FFF2-40B4-BE49-F238E27FC236}">
                      <a16:creationId xmlns:a16="http://schemas.microsoft.com/office/drawing/2014/main" id="{961B25C8-6B8C-421F-9B57-102074504909}"/>
                    </a:ext>
                  </a:extLst>
                </p:cNvPr>
                <p:cNvSpPr>
                  <a:spLocks/>
                </p:cNvSpPr>
                <p:nvPr/>
              </p:nvSpPr>
              <p:spPr bwMode="grayWhite">
                <a:xfrm>
                  <a:off x="4549" y="3183"/>
                  <a:ext cx="17" cy="17"/>
                </a:xfrm>
                <a:custGeom>
                  <a:avLst/>
                  <a:gdLst>
                    <a:gd name="T0" fmla="*/ 13 w 17"/>
                    <a:gd name="T1" fmla="*/ 5 h 17"/>
                    <a:gd name="T2" fmla="*/ 16 w 17"/>
                    <a:gd name="T3" fmla="*/ 5 h 17"/>
                    <a:gd name="T4" fmla="*/ 16 w 17"/>
                    <a:gd name="T5" fmla="*/ 0 h 17"/>
                    <a:gd name="T6" fmla="*/ 10 w 17"/>
                    <a:gd name="T7" fmla="*/ 0 h 17"/>
                    <a:gd name="T8" fmla="*/ 0 w 17"/>
                    <a:gd name="T9" fmla="*/ 10 h 17"/>
                    <a:gd name="T10" fmla="*/ 0 w 17"/>
                    <a:gd name="T11" fmla="*/ 16 h 17"/>
                    <a:gd name="T12" fmla="*/ 9 w 17"/>
                    <a:gd name="T13" fmla="*/ 16 h 17"/>
                    <a:gd name="T14" fmla="*/ 13 w 17"/>
                    <a:gd name="T15" fmla="*/ 11 h 17"/>
                    <a:gd name="T16" fmla="*/ 13 w 17"/>
                    <a:gd name="T17" fmla="*/ 5 h 1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 h="17">
                      <a:moveTo>
                        <a:pt x="13" y="5"/>
                      </a:moveTo>
                      <a:lnTo>
                        <a:pt x="16" y="5"/>
                      </a:lnTo>
                      <a:lnTo>
                        <a:pt x="16" y="0"/>
                      </a:lnTo>
                      <a:lnTo>
                        <a:pt x="10" y="0"/>
                      </a:lnTo>
                      <a:lnTo>
                        <a:pt x="0" y="10"/>
                      </a:lnTo>
                      <a:lnTo>
                        <a:pt x="0" y="16"/>
                      </a:lnTo>
                      <a:lnTo>
                        <a:pt x="9" y="16"/>
                      </a:lnTo>
                      <a:lnTo>
                        <a:pt x="13" y="11"/>
                      </a:lnTo>
                      <a:lnTo>
                        <a:pt x="13" y="5"/>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1" name="Freeform 19">
                  <a:extLst>
                    <a:ext uri="{FF2B5EF4-FFF2-40B4-BE49-F238E27FC236}">
                      <a16:creationId xmlns:a16="http://schemas.microsoft.com/office/drawing/2014/main" id="{209C3123-2CA4-400A-96B7-AD7564A5D148}"/>
                    </a:ext>
                  </a:extLst>
                </p:cNvPr>
                <p:cNvSpPr>
                  <a:spLocks/>
                </p:cNvSpPr>
                <p:nvPr/>
              </p:nvSpPr>
              <p:spPr bwMode="grayWhite">
                <a:xfrm>
                  <a:off x="4527" y="3155"/>
                  <a:ext cx="184" cy="155"/>
                </a:xfrm>
                <a:custGeom>
                  <a:avLst/>
                  <a:gdLst>
                    <a:gd name="T0" fmla="*/ 120 w 184"/>
                    <a:gd name="T1" fmla="*/ 10 h 155"/>
                    <a:gd name="T2" fmla="*/ 144 w 184"/>
                    <a:gd name="T3" fmla="*/ 14 h 155"/>
                    <a:gd name="T4" fmla="*/ 129 w 184"/>
                    <a:gd name="T5" fmla="*/ 20 h 155"/>
                    <a:gd name="T6" fmla="*/ 123 w 184"/>
                    <a:gd name="T7" fmla="*/ 29 h 155"/>
                    <a:gd name="T8" fmla="*/ 114 w 184"/>
                    <a:gd name="T9" fmla="*/ 50 h 155"/>
                    <a:gd name="T10" fmla="*/ 100 w 184"/>
                    <a:gd name="T11" fmla="*/ 51 h 155"/>
                    <a:gd name="T12" fmla="*/ 88 w 184"/>
                    <a:gd name="T13" fmla="*/ 49 h 155"/>
                    <a:gd name="T14" fmla="*/ 94 w 184"/>
                    <a:gd name="T15" fmla="*/ 39 h 155"/>
                    <a:gd name="T16" fmla="*/ 88 w 184"/>
                    <a:gd name="T17" fmla="*/ 26 h 155"/>
                    <a:gd name="T18" fmla="*/ 81 w 184"/>
                    <a:gd name="T19" fmla="*/ 49 h 155"/>
                    <a:gd name="T20" fmla="*/ 62 w 184"/>
                    <a:gd name="T21" fmla="*/ 60 h 155"/>
                    <a:gd name="T22" fmla="*/ 52 w 184"/>
                    <a:gd name="T23" fmla="*/ 67 h 155"/>
                    <a:gd name="T24" fmla="*/ 38 w 184"/>
                    <a:gd name="T25" fmla="*/ 77 h 155"/>
                    <a:gd name="T26" fmla="*/ 30 w 184"/>
                    <a:gd name="T27" fmla="*/ 102 h 155"/>
                    <a:gd name="T28" fmla="*/ 5 w 184"/>
                    <a:gd name="T29" fmla="*/ 93 h 155"/>
                    <a:gd name="T30" fmla="*/ 0 w 184"/>
                    <a:gd name="T31" fmla="*/ 111 h 155"/>
                    <a:gd name="T32" fmla="*/ 10 w 184"/>
                    <a:gd name="T33" fmla="*/ 138 h 155"/>
                    <a:gd name="T34" fmla="*/ 50 w 184"/>
                    <a:gd name="T35" fmla="*/ 109 h 155"/>
                    <a:gd name="T36" fmla="*/ 75 w 184"/>
                    <a:gd name="T37" fmla="*/ 103 h 155"/>
                    <a:gd name="T38" fmla="*/ 79 w 184"/>
                    <a:gd name="T39" fmla="*/ 115 h 155"/>
                    <a:gd name="T40" fmla="*/ 99 w 184"/>
                    <a:gd name="T41" fmla="*/ 143 h 155"/>
                    <a:gd name="T42" fmla="*/ 101 w 184"/>
                    <a:gd name="T43" fmla="*/ 135 h 155"/>
                    <a:gd name="T44" fmla="*/ 107 w 184"/>
                    <a:gd name="T45" fmla="*/ 135 h 155"/>
                    <a:gd name="T46" fmla="*/ 88 w 184"/>
                    <a:gd name="T47" fmla="*/ 108 h 155"/>
                    <a:gd name="T48" fmla="*/ 94 w 184"/>
                    <a:gd name="T49" fmla="*/ 99 h 155"/>
                    <a:gd name="T50" fmla="*/ 114 w 184"/>
                    <a:gd name="T51" fmla="*/ 127 h 155"/>
                    <a:gd name="T52" fmla="*/ 123 w 184"/>
                    <a:gd name="T53" fmla="*/ 144 h 155"/>
                    <a:gd name="T54" fmla="*/ 127 w 184"/>
                    <a:gd name="T55" fmla="*/ 154 h 155"/>
                    <a:gd name="T56" fmla="*/ 131 w 184"/>
                    <a:gd name="T57" fmla="*/ 136 h 155"/>
                    <a:gd name="T58" fmla="*/ 144 w 184"/>
                    <a:gd name="T59" fmla="*/ 130 h 155"/>
                    <a:gd name="T60" fmla="*/ 153 w 184"/>
                    <a:gd name="T61" fmla="*/ 126 h 155"/>
                    <a:gd name="T62" fmla="*/ 150 w 184"/>
                    <a:gd name="T63" fmla="*/ 113 h 155"/>
                    <a:gd name="T64" fmla="*/ 157 w 184"/>
                    <a:gd name="T65" fmla="*/ 90 h 155"/>
                    <a:gd name="T66" fmla="*/ 166 w 184"/>
                    <a:gd name="T67" fmla="*/ 93 h 155"/>
                    <a:gd name="T68" fmla="*/ 169 w 184"/>
                    <a:gd name="T69" fmla="*/ 103 h 155"/>
                    <a:gd name="T70" fmla="*/ 177 w 184"/>
                    <a:gd name="T71" fmla="*/ 98 h 155"/>
                    <a:gd name="T72" fmla="*/ 175 w 184"/>
                    <a:gd name="T73" fmla="*/ 95 h 155"/>
                    <a:gd name="T74" fmla="*/ 180 w 184"/>
                    <a:gd name="T75" fmla="*/ 81 h 155"/>
                    <a:gd name="T76" fmla="*/ 183 w 184"/>
                    <a:gd name="T77" fmla="*/ 98 h 155"/>
                    <a:gd name="T78" fmla="*/ 120 w 184"/>
                    <a:gd name="T79" fmla="*/ 0 h 15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184" h="155">
                      <a:moveTo>
                        <a:pt x="120" y="0"/>
                      </a:moveTo>
                      <a:lnTo>
                        <a:pt x="120" y="10"/>
                      </a:lnTo>
                      <a:lnTo>
                        <a:pt x="124" y="14"/>
                      </a:lnTo>
                      <a:lnTo>
                        <a:pt x="144" y="14"/>
                      </a:lnTo>
                      <a:lnTo>
                        <a:pt x="144" y="20"/>
                      </a:lnTo>
                      <a:lnTo>
                        <a:pt x="129" y="20"/>
                      </a:lnTo>
                      <a:lnTo>
                        <a:pt x="129" y="37"/>
                      </a:lnTo>
                      <a:lnTo>
                        <a:pt x="123" y="29"/>
                      </a:lnTo>
                      <a:lnTo>
                        <a:pt x="123" y="40"/>
                      </a:lnTo>
                      <a:lnTo>
                        <a:pt x="114" y="50"/>
                      </a:lnTo>
                      <a:lnTo>
                        <a:pt x="109" y="44"/>
                      </a:lnTo>
                      <a:lnTo>
                        <a:pt x="100" y="51"/>
                      </a:lnTo>
                      <a:lnTo>
                        <a:pt x="99" y="49"/>
                      </a:lnTo>
                      <a:lnTo>
                        <a:pt x="88" y="49"/>
                      </a:lnTo>
                      <a:lnTo>
                        <a:pt x="94" y="42"/>
                      </a:lnTo>
                      <a:lnTo>
                        <a:pt x="94" y="39"/>
                      </a:lnTo>
                      <a:lnTo>
                        <a:pt x="88" y="34"/>
                      </a:lnTo>
                      <a:lnTo>
                        <a:pt x="88" y="26"/>
                      </a:lnTo>
                      <a:lnTo>
                        <a:pt x="81" y="34"/>
                      </a:lnTo>
                      <a:lnTo>
                        <a:pt x="81" y="49"/>
                      </a:lnTo>
                      <a:lnTo>
                        <a:pt x="73" y="49"/>
                      </a:lnTo>
                      <a:lnTo>
                        <a:pt x="62" y="60"/>
                      </a:lnTo>
                      <a:lnTo>
                        <a:pt x="58" y="60"/>
                      </a:lnTo>
                      <a:lnTo>
                        <a:pt x="52" y="67"/>
                      </a:lnTo>
                      <a:lnTo>
                        <a:pt x="30" y="67"/>
                      </a:lnTo>
                      <a:lnTo>
                        <a:pt x="38" y="77"/>
                      </a:lnTo>
                      <a:lnTo>
                        <a:pt x="38" y="93"/>
                      </a:lnTo>
                      <a:lnTo>
                        <a:pt x="30" y="102"/>
                      </a:lnTo>
                      <a:lnTo>
                        <a:pt x="22" y="93"/>
                      </a:lnTo>
                      <a:lnTo>
                        <a:pt x="5" y="93"/>
                      </a:lnTo>
                      <a:lnTo>
                        <a:pt x="5" y="104"/>
                      </a:lnTo>
                      <a:lnTo>
                        <a:pt x="0" y="111"/>
                      </a:lnTo>
                      <a:lnTo>
                        <a:pt x="0" y="126"/>
                      </a:lnTo>
                      <a:lnTo>
                        <a:pt x="10" y="138"/>
                      </a:lnTo>
                      <a:lnTo>
                        <a:pt x="26" y="138"/>
                      </a:lnTo>
                      <a:lnTo>
                        <a:pt x="50" y="109"/>
                      </a:lnTo>
                      <a:lnTo>
                        <a:pt x="72" y="109"/>
                      </a:lnTo>
                      <a:lnTo>
                        <a:pt x="75" y="103"/>
                      </a:lnTo>
                      <a:lnTo>
                        <a:pt x="80" y="109"/>
                      </a:lnTo>
                      <a:lnTo>
                        <a:pt x="79" y="115"/>
                      </a:lnTo>
                      <a:lnTo>
                        <a:pt x="99" y="135"/>
                      </a:lnTo>
                      <a:lnTo>
                        <a:pt x="99" y="143"/>
                      </a:lnTo>
                      <a:lnTo>
                        <a:pt x="104" y="140"/>
                      </a:lnTo>
                      <a:lnTo>
                        <a:pt x="101" y="135"/>
                      </a:lnTo>
                      <a:lnTo>
                        <a:pt x="104" y="132"/>
                      </a:lnTo>
                      <a:lnTo>
                        <a:pt x="107" y="135"/>
                      </a:lnTo>
                      <a:lnTo>
                        <a:pt x="109" y="134"/>
                      </a:lnTo>
                      <a:lnTo>
                        <a:pt x="88" y="108"/>
                      </a:lnTo>
                      <a:lnTo>
                        <a:pt x="88" y="99"/>
                      </a:lnTo>
                      <a:lnTo>
                        <a:pt x="94" y="99"/>
                      </a:lnTo>
                      <a:lnTo>
                        <a:pt x="94" y="104"/>
                      </a:lnTo>
                      <a:lnTo>
                        <a:pt x="114" y="127"/>
                      </a:lnTo>
                      <a:lnTo>
                        <a:pt x="114" y="134"/>
                      </a:lnTo>
                      <a:lnTo>
                        <a:pt x="123" y="144"/>
                      </a:lnTo>
                      <a:lnTo>
                        <a:pt x="121" y="146"/>
                      </a:lnTo>
                      <a:lnTo>
                        <a:pt x="127" y="154"/>
                      </a:lnTo>
                      <a:lnTo>
                        <a:pt x="137" y="143"/>
                      </a:lnTo>
                      <a:lnTo>
                        <a:pt x="131" y="136"/>
                      </a:lnTo>
                      <a:lnTo>
                        <a:pt x="137" y="130"/>
                      </a:lnTo>
                      <a:lnTo>
                        <a:pt x="144" y="130"/>
                      </a:lnTo>
                      <a:lnTo>
                        <a:pt x="148" y="126"/>
                      </a:lnTo>
                      <a:lnTo>
                        <a:pt x="153" y="126"/>
                      </a:lnTo>
                      <a:lnTo>
                        <a:pt x="147" y="117"/>
                      </a:lnTo>
                      <a:lnTo>
                        <a:pt x="150" y="113"/>
                      </a:lnTo>
                      <a:lnTo>
                        <a:pt x="150" y="98"/>
                      </a:lnTo>
                      <a:lnTo>
                        <a:pt x="157" y="90"/>
                      </a:lnTo>
                      <a:lnTo>
                        <a:pt x="160" y="93"/>
                      </a:lnTo>
                      <a:lnTo>
                        <a:pt x="166" y="93"/>
                      </a:lnTo>
                      <a:lnTo>
                        <a:pt x="163" y="97"/>
                      </a:lnTo>
                      <a:lnTo>
                        <a:pt x="169" y="103"/>
                      </a:lnTo>
                      <a:lnTo>
                        <a:pt x="172" y="98"/>
                      </a:lnTo>
                      <a:lnTo>
                        <a:pt x="177" y="98"/>
                      </a:lnTo>
                      <a:lnTo>
                        <a:pt x="177" y="95"/>
                      </a:lnTo>
                      <a:lnTo>
                        <a:pt x="175" y="95"/>
                      </a:lnTo>
                      <a:lnTo>
                        <a:pt x="171" y="93"/>
                      </a:lnTo>
                      <a:lnTo>
                        <a:pt x="180" y="81"/>
                      </a:lnTo>
                      <a:lnTo>
                        <a:pt x="180" y="98"/>
                      </a:lnTo>
                      <a:lnTo>
                        <a:pt x="183" y="98"/>
                      </a:lnTo>
                      <a:lnTo>
                        <a:pt x="183" y="0"/>
                      </a:lnTo>
                      <a:lnTo>
                        <a:pt x="12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2" name="Freeform 20">
                  <a:extLst>
                    <a:ext uri="{FF2B5EF4-FFF2-40B4-BE49-F238E27FC236}">
                      <a16:creationId xmlns:a16="http://schemas.microsoft.com/office/drawing/2014/main" id="{AF45EA7B-6CC5-4187-B94B-6952366FF3C3}"/>
                    </a:ext>
                  </a:extLst>
                </p:cNvPr>
                <p:cNvSpPr>
                  <a:spLocks/>
                </p:cNvSpPr>
                <p:nvPr/>
              </p:nvSpPr>
              <p:spPr bwMode="grayWhite">
                <a:xfrm>
                  <a:off x="4605" y="2991"/>
                  <a:ext cx="782" cy="553"/>
                </a:xfrm>
                <a:custGeom>
                  <a:avLst/>
                  <a:gdLst>
                    <a:gd name="T0" fmla="*/ 22 w 782"/>
                    <a:gd name="T1" fmla="*/ 145 h 553"/>
                    <a:gd name="T2" fmla="*/ 71 w 782"/>
                    <a:gd name="T3" fmla="*/ 96 h 553"/>
                    <a:gd name="T4" fmla="*/ 101 w 782"/>
                    <a:gd name="T5" fmla="*/ 130 h 553"/>
                    <a:gd name="T6" fmla="*/ 84 w 782"/>
                    <a:gd name="T7" fmla="*/ 128 h 553"/>
                    <a:gd name="T8" fmla="*/ 155 w 782"/>
                    <a:gd name="T9" fmla="*/ 123 h 553"/>
                    <a:gd name="T10" fmla="*/ 172 w 782"/>
                    <a:gd name="T11" fmla="*/ 79 h 553"/>
                    <a:gd name="T12" fmla="*/ 172 w 782"/>
                    <a:gd name="T13" fmla="*/ 89 h 553"/>
                    <a:gd name="T14" fmla="*/ 160 w 782"/>
                    <a:gd name="T15" fmla="*/ 123 h 553"/>
                    <a:gd name="T16" fmla="*/ 216 w 782"/>
                    <a:gd name="T17" fmla="*/ 95 h 553"/>
                    <a:gd name="T18" fmla="*/ 330 w 782"/>
                    <a:gd name="T19" fmla="*/ 16 h 553"/>
                    <a:gd name="T20" fmla="*/ 412 w 782"/>
                    <a:gd name="T21" fmla="*/ 20 h 553"/>
                    <a:gd name="T22" fmla="*/ 503 w 782"/>
                    <a:gd name="T23" fmla="*/ 10 h 553"/>
                    <a:gd name="T24" fmla="*/ 602 w 782"/>
                    <a:gd name="T25" fmla="*/ 51 h 553"/>
                    <a:gd name="T26" fmla="*/ 718 w 782"/>
                    <a:gd name="T27" fmla="*/ 65 h 553"/>
                    <a:gd name="T28" fmla="*/ 775 w 782"/>
                    <a:gd name="T29" fmla="*/ 112 h 553"/>
                    <a:gd name="T30" fmla="*/ 731 w 782"/>
                    <a:gd name="T31" fmla="*/ 148 h 553"/>
                    <a:gd name="T32" fmla="*/ 707 w 782"/>
                    <a:gd name="T33" fmla="*/ 194 h 553"/>
                    <a:gd name="T34" fmla="*/ 678 w 782"/>
                    <a:gd name="T35" fmla="*/ 196 h 553"/>
                    <a:gd name="T36" fmla="*/ 687 w 782"/>
                    <a:gd name="T37" fmla="*/ 132 h 553"/>
                    <a:gd name="T38" fmla="*/ 650 w 782"/>
                    <a:gd name="T39" fmla="*/ 166 h 553"/>
                    <a:gd name="T40" fmla="*/ 623 w 782"/>
                    <a:gd name="T41" fmla="*/ 196 h 553"/>
                    <a:gd name="T42" fmla="*/ 632 w 782"/>
                    <a:gd name="T43" fmla="*/ 228 h 553"/>
                    <a:gd name="T44" fmla="*/ 600 w 782"/>
                    <a:gd name="T45" fmla="*/ 276 h 553"/>
                    <a:gd name="T46" fmla="*/ 605 w 782"/>
                    <a:gd name="T47" fmla="*/ 315 h 553"/>
                    <a:gd name="T48" fmla="*/ 602 w 782"/>
                    <a:gd name="T49" fmla="*/ 296 h 553"/>
                    <a:gd name="T50" fmla="*/ 572 w 782"/>
                    <a:gd name="T51" fmla="*/ 299 h 553"/>
                    <a:gd name="T52" fmla="*/ 594 w 782"/>
                    <a:gd name="T53" fmla="*/ 356 h 553"/>
                    <a:gd name="T54" fmla="*/ 539 w 782"/>
                    <a:gd name="T55" fmla="*/ 423 h 553"/>
                    <a:gd name="T56" fmla="*/ 524 w 782"/>
                    <a:gd name="T57" fmla="*/ 442 h 553"/>
                    <a:gd name="T58" fmla="*/ 504 w 782"/>
                    <a:gd name="T59" fmla="*/ 507 h 553"/>
                    <a:gd name="T60" fmla="*/ 477 w 782"/>
                    <a:gd name="T61" fmla="*/ 508 h 553"/>
                    <a:gd name="T62" fmla="*/ 510 w 782"/>
                    <a:gd name="T63" fmla="*/ 552 h 553"/>
                    <a:gd name="T64" fmla="*/ 455 w 782"/>
                    <a:gd name="T65" fmla="*/ 449 h 553"/>
                    <a:gd name="T66" fmla="*/ 391 w 782"/>
                    <a:gd name="T67" fmla="*/ 428 h 553"/>
                    <a:gd name="T68" fmla="*/ 361 w 782"/>
                    <a:gd name="T69" fmla="*/ 495 h 553"/>
                    <a:gd name="T70" fmla="*/ 338 w 782"/>
                    <a:gd name="T71" fmla="*/ 530 h 553"/>
                    <a:gd name="T72" fmla="*/ 298 w 782"/>
                    <a:gd name="T73" fmla="*/ 425 h 553"/>
                    <a:gd name="T74" fmla="*/ 267 w 782"/>
                    <a:gd name="T75" fmla="*/ 436 h 553"/>
                    <a:gd name="T76" fmla="*/ 241 w 782"/>
                    <a:gd name="T77" fmla="*/ 391 h 553"/>
                    <a:gd name="T78" fmla="*/ 160 w 782"/>
                    <a:gd name="T79" fmla="*/ 366 h 553"/>
                    <a:gd name="T80" fmla="*/ 188 w 782"/>
                    <a:gd name="T81" fmla="*/ 414 h 553"/>
                    <a:gd name="T82" fmla="*/ 167 w 782"/>
                    <a:gd name="T83" fmla="*/ 445 h 553"/>
                    <a:gd name="T84" fmla="*/ 136 w 782"/>
                    <a:gd name="T85" fmla="*/ 434 h 553"/>
                    <a:gd name="T86" fmla="*/ 85 w 782"/>
                    <a:gd name="T87" fmla="*/ 355 h 553"/>
                    <a:gd name="T88" fmla="*/ 106 w 782"/>
                    <a:gd name="T89" fmla="*/ 310 h 553"/>
                    <a:gd name="T90" fmla="*/ 119 w 782"/>
                    <a:gd name="T91" fmla="*/ 276 h 553"/>
                    <a:gd name="T92" fmla="*/ 106 w 782"/>
                    <a:gd name="T93" fmla="*/ 162 h 553"/>
                    <a:gd name="T94" fmla="*/ 61 w 782"/>
                    <a:gd name="T95" fmla="*/ 138 h 553"/>
                    <a:gd name="T96" fmla="*/ 39 w 782"/>
                    <a:gd name="T97" fmla="*/ 150 h 553"/>
                    <a:gd name="T98" fmla="*/ 0 w 782"/>
                    <a:gd name="T99" fmla="*/ 162 h 553"/>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782" h="553">
                      <a:moveTo>
                        <a:pt x="0" y="162"/>
                      </a:moveTo>
                      <a:lnTo>
                        <a:pt x="22" y="145"/>
                      </a:lnTo>
                      <a:lnTo>
                        <a:pt x="44" y="112"/>
                      </a:lnTo>
                      <a:lnTo>
                        <a:pt x="71" y="96"/>
                      </a:lnTo>
                      <a:lnTo>
                        <a:pt x="98" y="115"/>
                      </a:lnTo>
                      <a:lnTo>
                        <a:pt x="101" y="130"/>
                      </a:lnTo>
                      <a:lnTo>
                        <a:pt x="95" y="130"/>
                      </a:lnTo>
                      <a:lnTo>
                        <a:pt x="84" y="128"/>
                      </a:lnTo>
                      <a:lnTo>
                        <a:pt x="98" y="145"/>
                      </a:lnTo>
                      <a:lnTo>
                        <a:pt x="155" y="123"/>
                      </a:lnTo>
                      <a:lnTo>
                        <a:pt x="147" y="107"/>
                      </a:lnTo>
                      <a:lnTo>
                        <a:pt x="172" y="79"/>
                      </a:lnTo>
                      <a:lnTo>
                        <a:pt x="188" y="79"/>
                      </a:lnTo>
                      <a:lnTo>
                        <a:pt x="172" y="89"/>
                      </a:lnTo>
                      <a:lnTo>
                        <a:pt x="160" y="109"/>
                      </a:lnTo>
                      <a:lnTo>
                        <a:pt x="160" y="123"/>
                      </a:lnTo>
                      <a:lnTo>
                        <a:pt x="183" y="138"/>
                      </a:lnTo>
                      <a:lnTo>
                        <a:pt x="216" y="95"/>
                      </a:lnTo>
                      <a:lnTo>
                        <a:pt x="330" y="45"/>
                      </a:lnTo>
                      <a:lnTo>
                        <a:pt x="330" y="16"/>
                      </a:lnTo>
                      <a:lnTo>
                        <a:pt x="382" y="5"/>
                      </a:lnTo>
                      <a:lnTo>
                        <a:pt x="412" y="20"/>
                      </a:lnTo>
                      <a:lnTo>
                        <a:pt x="481" y="0"/>
                      </a:lnTo>
                      <a:lnTo>
                        <a:pt x="503" y="10"/>
                      </a:lnTo>
                      <a:lnTo>
                        <a:pt x="549" y="61"/>
                      </a:lnTo>
                      <a:lnTo>
                        <a:pt x="602" y="51"/>
                      </a:lnTo>
                      <a:lnTo>
                        <a:pt x="635" y="69"/>
                      </a:lnTo>
                      <a:lnTo>
                        <a:pt x="718" y="65"/>
                      </a:lnTo>
                      <a:lnTo>
                        <a:pt x="781" y="84"/>
                      </a:lnTo>
                      <a:lnTo>
                        <a:pt x="775" y="112"/>
                      </a:lnTo>
                      <a:lnTo>
                        <a:pt x="722" y="130"/>
                      </a:lnTo>
                      <a:lnTo>
                        <a:pt x="731" y="148"/>
                      </a:lnTo>
                      <a:lnTo>
                        <a:pt x="708" y="158"/>
                      </a:lnTo>
                      <a:lnTo>
                        <a:pt x="707" y="194"/>
                      </a:lnTo>
                      <a:lnTo>
                        <a:pt x="686" y="218"/>
                      </a:lnTo>
                      <a:lnTo>
                        <a:pt x="678" y="196"/>
                      </a:lnTo>
                      <a:lnTo>
                        <a:pt x="689" y="175"/>
                      </a:lnTo>
                      <a:lnTo>
                        <a:pt x="687" y="132"/>
                      </a:lnTo>
                      <a:lnTo>
                        <a:pt x="666" y="154"/>
                      </a:lnTo>
                      <a:lnTo>
                        <a:pt x="650" y="166"/>
                      </a:lnTo>
                      <a:lnTo>
                        <a:pt x="634" y="147"/>
                      </a:lnTo>
                      <a:lnTo>
                        <a:pt x="623" y="196"/>
                      </a:lnTo>
                      <a:lnTo>
                        <a:pt x="635" y="196"/>
                      </a:lnTo>
                      <a:lnTo>
                        <a:pt x="632" y="228"/>
                      </a:lnTo>
                      <a:lnTo>
                        <a:pt x="618" y="263"/>
                      </a:lnTo>
                      <a:lnTo>
                        <a:pt x="600" y="276"/>
                      </a:lnTo>
                      <a:lnTo>
                        <a:pt x="615" y="299"/>
                      </a:lnTo>
                      <a:lnTo>
                        <a:pt x="605" y="315"/>
                      </a:lnTo>
                      <a:lnTo>
                        <a:pt x="602" y="301"/>
                      </a:lnTo>
                      <a:lnTo>
                        <a:pt x="602" y="296"/>
                      </a:lnTo>
                      <a:lnTo>
                        <a:pt x="590" y="288"/>
                      </a:lnTo>
                      <a:lnTo>
                        <a:pt x="572" y="299"/>
                      </a:lnTo>
                      <a:lnTo>
                        <a:pt x="588" y="337"/>
                      </a:lnTo>
                      <a:lnTo>
                        <a:pt x="594" y="356"/>
                      </a:lnTo>
                      <a:lnTo>
                        <a:pt x="574" y="408"/>
                      </a:lnTo>
                      <a:lnTo>
                        <a:pt x="539" y="423"/>
                      </a:lnTo>
                      <a:lnTo>
                        <a:pt x="509" y="420"/>
                      </a:lnTo>
                      <a:lnTo>
                        <a:pt x="524" y="442"/>
                      </a:lnTo>
                      <a:lnTo>
                        <a:pt x="525" y="472"/>
                      </a:lnTo>
                      <a:lnTo>
                        <a:pt x="504" y="507"/>
                      </a:lnTo>
                      <a:lnTo>
                        <a:pt x="480" y="488"/>
                      </a:lnTo>
                      <a:lnTo>
                        <a:pt x="477" y="508"/>
                      </a:lnTo>
                      <a:lnTo>
                        <a:pt x="495" y="526"/>
                      </a:lnTo>
                      <a:lnTo>
                        <a:pt x="510" y="552"/>
                      </a:lnTo>
                      <a:lnTo>
                        <a:pt x="485" y="536"/>
                      </a:lnTo>
                      <a:lnTo>
                        <a:pt x="455" y="449"/>
                      </a:lnTo>
                      <a:lnTo>
                        <a:pt x="418" y="426"/>
                      </a:lnTo>
                      <a:lnTo>
                        <a:pt x="391" y="428"/>
                      </a:lnTo>
                      <a:lnTo>
                        <a:pt x="356" y="477"/>
                      </a:lnTo>
                      <a:lnTo>
                        <a:pt x="361" y="495"/>
                      </a:lnTo>
                      <a:lnTo>
                        <a:pt x="349" y="530"/>
                      </a:lnTo>
                      <a:lnTo>
                        <a:pt x="338" y="530"/>
                      </a:lnTo>
                      <a:lnTo>
                        <a:pt x="298" y="457"/>
                      </a:lnTo>
                      <a:lnTo>
                        <a:pt x="298" y="425"/>
                      </a:lnTo>
                      <a:lnTo>
                        <a:pt x="290" y="437"/>
                      </a:lnTo>
                      <a:lnTo>
                        <a:pt x="267" y="436"/>
                      </a:lnTo>
                      <a:lnTo>
                        <a:pt x="276" y="416"/>
                      </a:lnTo>
                      <a:lnTo>
                        <a:pt x="241" y="391"/>
                      </a:lnTo>
                      <a:lnTo>
                        <a:pt x="197" y="391"/>
                      </a:lnTo>
                      <a:lnTo>
                        <a:pt x="160" y="366"/>
                      </a:lnTo>
                      <a:lnTo>
                        <a:pt x="157" y="391"/>
                      </a:lnTo>
                      <a:lnTo>
                        <a:pt x="188" y="414"/>
                      </a:lnTo>
                      <a:lnTo>
                        <a:pt x="199" y="414"/>
                      </a:lnTo>
                      <a:lnTo>
                        <a:pt x="167" y="445"/>
                      </a:lnTo>
                      <a:lnTo>
                        <a:pt x="136" y="452"/>
                      </a:lnTo>
                      <a:lnTo>
                        <a:pt x="136" y="434"/>
                      </a:lnTo>
                      <a:lnTo>
                        <a:pt x="91" y="372"/>
                      </a:lnTo>
                      <a:lnTo>
                        <a:pt x="85" y="355"/>
                      </a:lnTo>
                      <a:lnTo>
                        <a:pt x="109" y="335"/>
                      </a:lnTo>
                      <a:lnTo>
                        <a:pt x="106" y="310"/>
                      </a:lnTo>
                      <a:lnTo>
                        <a:pt x="106" y="282"/>
                      </a:lnTo>
                      <a:lnTo>
                        <a:pt x="119" y="276"/>
                      </a:lnTo>
                      <a:lnTo>
                        <a:pt x="106" y="263"/>
                      </a:lnTo>
                      <a:lnTo>
                        <a:pt x="106" y="162"/>
                      </a:lnTo>
                      <a:lnTo>
                        <a:pt x="43" y="162"/>
                      </a:lnTo>
                      <a:lnTo>
                        <a:pt x="61" y="138"/>
                      </a:lnTo>
                      <a:lnTo>
                        <a:pt x="60" y="130"/>
                      </a:lnTo>
                      <a:lnTo>
                        <a:pt x="39" y="150"/>
                      </a:lnTo>
                      <a:lnTo>
                        <a:pt x="32" y="162"/>
                      </a:lnTo>
                      <a:lnTo>
                        <a:pt x="0" y="162"/>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3" name="Freeform 21">
                  <a:extLst>
                    <a:ext uri="{FF2B5EF4-FFF2-40B4-BE49-F238E27FC236}">
                      <a16:creationId xmlns:a16="http://schemas.microsoft.com/office/drawing/2014/main" id="{BD2617E5-F257-4752-B446-4CE48633EFA8}"/>
                    </a:ext>
                  </a:extLst>
                </p:cNvPr>
                <p:cNvSpPr>
                  <a:spLocks/>
                </p:cNvSpPr>
                <p:nvPr/>
              </p:nvSpPr>
              <p:spPr bwMode="grayWhite">
                <a:xfrm>
                  <a:off x="5221" y="3217"/>
                  <a:ext cx="68" cy="113"/>
                </a:xfrm>
                <a:custGeom>
                  <a:avLst/>
                  <a:gdLst>
                    <a:gd name="T0" fmla="*/ 45 w 68"/>
                    <a:gd name="T1" fmla="*/ 0 h 113"/>
                    <a:gd name="T2" fmla="*/ 45 w 68"/>
                    <a:gd name="T3" fmla="*/ 14 h 113"/>
                    <a:gd name="T4" fmla="*/ 39 w 68"/>
                    <a:gd name="T5" fmla="*/ 23 h 113"/>
                    <a:gd name="T6" fmla="*/ 41 w 68"/>
                    <a:gd name="T7" fmla="*/ 38 h 113"/>
                    <a:gd name="T8" fmla="*/ 33 w 68"/>
                    <a:gd name="T9" fmla="*/ 58 h 113"/>
                    <a:gd name="T10" fmla="*/ 22 w 68"/>
                    <a:gd name="T11" fmla="*/ 77 h 113"/>
                    <a:gd name="T12" fmla="*/ 5 w 68"/>
                    <a:gd name="T13" fmla="*/ 89 h 113"/>
                    <a:gd name="T14" fmla="*/ 0 w 68"/>
                    <a:gd name="T15" fmla="*/ 110 h 113"/>
                    <a:gd name="T16" fmla="*/ 7 w 68"/>
                    <a:gd name="T17" fmla="*/ 112 h 113"/>
                    <a:gd name="T18" fmla="*/ 7 w 68"/>
                    <a:gd name="T19" fmla="*/ 92 h 113"/>
                    <a:gd name="T20" fmla="*/ 31 w 68"/>
                    <a:gd name="T21" fmla="*/ 91 h 113"/>
                    <a:gd name="T22" fmla="*/ 49 w 68"/>
                    <a:gd name="T23" fmla="*/ 78 h 113"/>
                    <a:gd name="T24" fmla="*/ 49 w 68"/>
                    <a:gd name="T25" fmla="*/ 51 h 113"/>
                    <a:gd name="T26" fmla="*/ 55 w 68"/>
                    <a:gd name="T27" fmla="*/ 41 h 113"/>
                    <a:gd name="T28" fmla="*/ 46 w 68"/>
                    <a:gd name="T29" fmla="*/ 24 h 113"/>
                    <a:gd name="T30" fmla="*/ 59 w 68"/>
                    <a:gd name="T31" fmla="*/ 19 h 113"/>
                    <a:gd name="T32" fmla="*/ 67 w 68"/>
                    <a:gd name="T33" fmla="*/ 5 h 113"/>
                    <a:gd name="T34" fmla="*/ 49 w 68"/>
                    <a:gd name="T35" fmla="*/ 7 h 113"/>
                    <a:gd name="T36" fmla="*/ 45 w 68"/>
                    <a:gd name="T37" fmla="*/ 0 h 11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68" h="113">
                      <a:moveTo>
                        <a:pt x="45" y="0"/>
                      </a:moveTo>
                      <a:lnTo>
                        <a:pt x="45" y="14"/>
                      </a:lnTo>
                      <a:lnTo>
                        <a:pt x="39" y="23"/>
                      </a:lnTo>
                      <a:lnTo>
                        <a:pt x="41" y="38"/>
                      </a:lnTo>
                      <a:lnTo>
                        <a:pt x="33" y="58"/>
                      </a:lnTo>
                      <a:lnTo>
                        <a:pt x="22" y="77"/>
                      </a:lnTo>
                      <a:lnTo>
                        <a:pt x="5" y="89"/>
                      </a:lnTo>
                      <a:lnTo>
                        <a:pt x="0" y="110"/>
                      </a:lnTo>
                      <a:lnTo>
                        <a:pt x="7" y="112"/>
                      </a:lnTo>
                      <a:lnTo>
                        <a:pt x="7" y="92"/>
                      </a:lnTo>
                      <a:lnTo>
                        <a:pt x="31" y="91"/>
                      </a:lnTo>
                      <a:lnTo>
                        <a:pt x="49" y="78"/>
                      </a:lnTo>
                      <a:lnTo>
                        <a:pt x="49" y="51"/>
                      </a:lnTo>
                      <a:lnTo>
                        <a:pt x="55" y="41"/>
                      </a:lnTo>
                      <a:lnTo>
                        <a:pt x="46" y="24"/>
                      </a:lnTo>
                      <a:lnTo>
                        <a:pt x="59" y="19"/>
                      </a:lnTo>
                      <a:lnTo>
                        <a:pt x="67" y="5"/>
                      </a:lnTo>
                      <a:lnTo>
                        <a:pt x="49" y="7"/>
                      </a:lnTo>
                      <a:lnTo>
                        <a:pt x="45"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4" name="Freeform 22">
                  <a:extLst>
                    <a:ext uri="{FF2B5EF4-FFF2-40B4-BE49-F238E27FC236}">
                      <a16:creationId xmlns:a16="http://schemas.microsoft.com/office/drawing/2014/main" id="{1AE57DBB-BD1A-4AAA-A46A-21D714095EAE}"/>
                    </a:ext>
                  </a:extLst>
                </p:cNvPr>
                <p:cNvSpPr>
                  <a:spLocks/>
                </p:cNvSpPr>
                <p:nvPr/>
              </p:nvSpPr>
              <p:spPr bwMode="grayWhite">
                <a:xfrm>
                  <a:off x="4967" y="3518"/>
                  <a:ext cx="17" cy="26"/>
                </a:xfrm>
                <a:custGeom>
                  <a:avLst/>
                  <a:gdLst>
                    <a:gd name="T0" fmla="*/ 8 w 17"/>
                    <a:gd name="T1" fmla="*/ 0 h 26"/>
                    <a:gd name="T2" fmla="*/ 0 w 17"/>
                    <a:gd name="T3" fmla="*/ 11 h 26"/>
                    <a:gd name="T4" fmla="*/ 5 w 17"/>
                    <a:gd name="T5" fmla="*/ 25 h 26"/>
                    <a:gd name="T6" fmla="*/ 16 w 17"/>
                    <a:gd name="T7" fmla="*/ 15 h 26"/>
                    <a:gd name="T8" fmla="*/ 8 w 17"/>
                    <a:gd name="T9" fmla="*/ 0 h 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 h="26">
                      <a:moveTo>
                        <a:pt x="8" y="0"/>
                      </a:moveTo>
                      <a:lnTo>
                        <a:pt x="0" y="11"/>
                      </a:lnTo>
                      <a:lnTo>
                        <a:pt x="5" y="25"/>
                      </a:lnTo>
                      <a:lnTo>
                        <a:pt x="16" y="15"/>
                      </a:lnTo>
                      <a:lnTo>
                        <a:pt x="8"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5" name="Freeform 23">
                  <a:extLst>
                    <a:ext uri="{FF2B5EF4-FFF2-40B4-BE49-F238E27FC236}">
                      <a16:creationId xmlns:a16="http://schemas.microsoft.com/office/drawing/2014/main" id="{2E2A43C7-0747-4F4D-83DF-E41B04DBB68E}"/>
                    </a:ext>
                  </a:extLst>
                </p:cNvPr>
                <p:cNvSpPr>
                  <a:spLocks/>
                </p:cNvSpPr>
                <p:nvPr/>
              </p:nvSpPr>
              <p:spPr bwMode="grayWhite">
                <a:xfrm>
                  <a:off x="5069" y="3545"/>
                  <a:ext cx="158" cy="68"/>
                </a:xfrm>
                <a:custGeom>
                  <a:avLst/>
                  <a:gdLst>
                    <a:gd name="T0" fmla="*/ 0 w 158"/>
                    <a:gd name="T1" fmla="*/ 0 h 68"/>
                    <a:gd name="T2" fmla="*/ 23 w 158"/>
                    <a:gd name="T3" fmla="*/ 5 h 68"/>
                    <a:gd name="T4" fmla="*/ 58 w 158"/>
                    <a:gd name="T5" fmla="*/ 29 h 68"/>
                    <a:gd name="T6" fmla="*/ 53 w 158"/>
                    <a:gd name="T7" fmla="*/ 43 h 68"/>
                    <a:gd name="T8" fmla="*/ 82 w 158"/>
                    <a:gd name="T9" fmla="*/ 55 h 68"/>
                    <a:gd name="T10" fmla="*/ 157 w 158"/>
                    <a:gd name="T11" fmla="*/ 55 h 68"/>
                    <a:gd name="T12" fmla="*/ 75 w 158"/>
                    <a:gd name="T13" fmla="*/ 67 h 68"/>
                    <a:gd name="T14" fmla="*/ 53 w 158"/>
                    <a:gd name="T15" fmla="*/ 43 h 68"/>
                    <a:gd name="T16" fmla="*/ 32 w 158"/>
                    <a:gd name="T17" fmla="*/ 38 h 68"/>
                    <a:gd name="T18" fmla="*/ 0 w 158"/>
                    <a:gd name="T19" fmla="*/ 0 h 6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58" h="68">
                      <a:moveTo>
                        <a:pt x="0" y="0"/>
                      </a:moveTo>
                      <a:lnTo>
                        <a:pt x="23" y="5"/>
                      </a:lnTo>
                      <a:lnTo>
                        <a:pt x="58" y="29"/>
                      </a:lnTo>
                      <a:lnTo>
                        <a:pt x="53" y="43"/>
                      </a:lnTo>
                      <a:lnTo>
                        <a:pt x="82" y="55"/>
                      </a:lnTo>
                      <a:lnTo>
                        <a:pt x="157" y="55"/>
                      </a:lnTo>
                      <a:lnTo>
                        <a:pt x="75" y="67"/>
                      </a:lnTo>
                      <a:lnTo>
                        <a:pt x="53" y="43"/>
                      </a:lnTo>
                      <a:lnTo>
                        <a:pt x="32" y="38"/>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 name="Freeform 24">
                  <a:extLst>
                    <a:ext uri="{FF2B5EF4-FFF2-40B4-BE49-F238E27FC236}">
                      <a16:creationId xmlns:a16="http://schemas.microsoft.com/office/drawing/2014/main" id="{C34FF757-E13A-4BA7-BC4F-A1F6DB9984C7}"/>
                    </a:ext>
                  </a:extLst>
                </p:cNvPr>
                <p:cNvSpPr>
                  <a:spLocks/>
                </p:cNvSpPr>
                <p:nvPr/>
              </p:nvSpPr>
              <p:spPr bwMode="grayWhite">
                <a:xfrm>
                  <a:off x="5195" y="3601"/>
                  <a:ext cx="169" cy="159"/>
                </a:xfrm>
                <a:custGeom>
                  <a:avLst/>
                  <a:gdLst>
                    <a:gd name="T0" fmla="*/ 135 w 169"/>
                    <a:gd name="T1" fmla="*/ 155 h 159"/>
                    <a:gd name="T2" fmla="*/ 127 w 169"/>
                    <a:gd name="T3" fmla="*/ 152 h 159"/>
                    <a:gd name="T4" fmla="*/ 110 w 169"/>
                    <a:gd name="T5" fmla="*/ 134 h 159"/>
                    <a:gd name="T6" fmla="*/ 92 w 169"/>
                    <a:gd name="T7" fmla="*/ 130 h 159"/>
                    <a:gd name="T8" fmla="*/ 88 w 169"/>
                    <a:gd name="T9" fmla="*/ 119 h 159"/>
                    <a:gd name="T10" fmla="*/ 78 w 169"/>
                    <a:gd name="T11" fmla="*/ 111 h 159"/>
                    <a:gd name="T12" fmla="*/ 62 w 169"/>
                    <a:gd name="T13" fmla="*/ 111 h 159"/>
                    <a:gd name="T14" fmla="*/ 44 w 169"/>
                    <a:gd name="T15" fmla="*/ 118 h 159"/>
                    <a:gd name="T16" fmla="*/ 28 w 169"/>
                    <a:gd name="T17" fmla="*/ 121 h 159"/>
                    <a:gd name="T18" fmla="*/ 10 w 169"/>
                    <a:gd name="T19" fmla="*/ 121 h 159"/>
                    <a:gd name="T20" fmla="*/ 10 w 169"/>
                    <a:gd name="T21" fmla="*/ 109 h 159"/>
                    <a:gd name="T22" fmla="*/ 3 w 169"/>
                    <a:gd name="T23" fmla="*/ 91 h 159"/>
                    <a:gd name="T24" fmla="*/ 2 w 169"/>
                    <a:gd name="T25" fmla="*/ 81 h 159"/>
                    <a:gd name="T26" fmla="*/ 2 w 169"/>
                    <a:gd name="T27" fmla="*/ 56 h 159"/>
                    <a:gd name="T28" fmla="*/ 31 w 169"/>
                    <a:gd name="T29" fmla="*/ 43 h 159"/>
                    <a:gd name="T30" fmla="*/ 34 w 169"/>
                    <a:gd name="T31" fmla="*/ 29 h 159"/>
                    <a:gd name="T32" fmla="*/ 40 w 169"/>
                    <a:gd name="T33" fmla="*/ 30 h 159"/>
                    <a:gd name="T34" fmla="*/ 55 w 169"/>
                    <a:gd name="T35" fmla="*/ 15 h 159"/>
                    <a:gd name="T36" fmla="*/ 70 w 169"/>
                    <a:gd name="T37" fmla="*/ 17 h 159"/>
                    <a:gd name="T38" fmla="*/ 80 w 169"/>
                    <a:gd name="T39" fmla="*/ 7 h 159"/>
                    <a:gd name="T40" fmla="*/ 89 w 169"/>
                    <a:gd name="T41" fmla="*/ 5 h 159"/>
                    <a:gd name="T42" fmla="*/ 103 w 169"/>
                    <a:gd name="T43" fmla="*/ 24 h 159"/>
                    <a:gd name="T44" fmla="*/ 116 w 169"/>
                    <a:gd name="T45" fmla="*/ 30 h 159"/>
                    <a:gd name="T46" fmla="*/ 117 w 169"/>
                    <a:gd name="T47" fmla="*/ 11 h 159"/>
                    <a:gd name="T48" fmla="*/ 122 w 169"/>
                    <a:gd name="T49" fmla="*/ 0 h 159"/>
                    <a:gd name="T50" fmla="*/ 132 w 169"/>
                    <a:gd name="T51" fmla="*/ 15 h 159"/>
                    <a:gd name="T52" fmla="*/ 140 w 169"/>
                    <a:gd name="T53" fmla="*/ 43 h 159"/>
                    <a:gd name="T54" fmla="*/ 156 w 169"/>
                    <a:gd name="T55" fmla="*/ 59 h 159"/>
                    <a:gd name="T56" fmla="*/ 165 w 169"/>
                    <a:gd name="T57" fmla="*/ 72 h 159"/>
                    <a:gd name="T58" fmla="*/ 168 w 169"/>
                    <a:gd name="T59" fmla="*/ 95 h 159"/>
                    <a:gd name="T60" fmla="*/ 157 w 169"/>
                    <a:gd name="T61" fmla="*/ 121 h 159"/>
                    <a:gd name="T62" fmla="*/ 155 w 169"/>
                    <a:gd name="T63" fmla="*/ 145 h 159"/>
                    <a:gd name="T64" fmla="*/ 140 w 169"/>
                    <a:gd name="T65" fmla="*/ 154 h 15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169" h="159">
                      <a:moveTo>
                        <a:pt x="140" y="154"/>
                      </a:moveTo>
                      <a:lnTo>
                        <a:pt x="135" y="155"/>
                      </a:lnTo>
                      <a:lnTo>
                        <a:pt x="132" y="158"/>
                      </a:lnTo>
                      <a:lnTo>
                        <a:pt x="127" y="152"/>
                      </a:lnTo>
                      <a:lnTo>
                        <a:pt x="112" y="145"/>
                      </a:lnTo>
                      <a:lnTo>
                        <a:pt x="110" y="134"/>
                      </a:lnTo>
                      <a:lnTo>
                        <a:pt x="105" y="130"/>
                      </a:lnTo>
                      <a:lnTo>
                        <a:pt x="92" y="130"/>
                      </a:lnTo>
                      <a:lnTo>
                        <a:pt x="92" y="122"/>
                      </a:lnTo>
                      <a:lnTo>
                        <a:pt x="88" y="119"/>
                      </a:lnTo>
                      <a:lnTo>
                        <a:pt x="87" y="112"/>
                      </a:lnTo>
                      <a:lnTo>
                        <a:pt x="78" y="111"/>
                      </a:lnTo>
                      <a:lnTo>
                        <a:pt x="70" y="109"/>
                      </a:lnTo>
                      <a:lnTo>
                        <a:pt x="62" y="111"/>
                      </a:lnTo>
                      <a:lnTo>
                        <a:pt x="62" y="112"/>
                      </a:lnTo>
                      <a:lnTo>
                        <a:pt x="44" y="118"/>
                      </a:lnTo>
                      <a:lnTo>
                        <a:pt x="44" y="121"/>
                      </a:lnTo>
                      <a:lnTo>
                        <a:pt x="28" y="121"/>
                      </a:lnTo>
                      <a:lnTo>
                        <a:pt x="20" y="126"/>
                      </a:lnTo>
                      <a:lnTo>
                        <a:pt x="10" y="121"/>
                      </a:lnTo>
                      <a:lnTo>
                        <a:pt x="10" y="119"/>
                      </a:lnTo>
                      <a:lnTo>
                        <a:pt x="10" y="109"/>
                      </a:lnTo>
                      <a:lnTo>
                        <a:pt x="7" y="99"/>
                      </a:lnTo>
                      <a:lnTo>
                        <a:pt x="3" y="91"/>
                      </a:lnTo>
                      <a:lnTo>
                        <a:pt x="5" y="84"/>
                      </a:lnTo>
                      <a:lnTo>
                        <a:pt x="2" y="81"/>
                      </a:lnTo>
                      <a:lnTo>
                        <a:pt x="0" y="66"/>
                      </a:lnTo>
                      <a:lnTo>
                        <a:pt x="2" y="56"/>
                      </a:lnTo>
                      <a:lnTo>
                        <a:pt x="11" y="48"/>
                      </a:lnTo>
                      <a:lnTo>
                        <a:pt x="31" y="43"/>
                      </a:lnTo>
                      <a:lnTo>
                        <a:pt x="36" y="36"/>
                      </a:lnTo>
                      <a:lnTo>
                        <a:pt x="34" y="29"/>
                      </a:lnTo>
                      <a:lnTo>
                        <a:pt x="39" y="27"/>
                      </a:lnTo>
                      <a:lnTo>
                        <a:pt x="40" y="30"/>
                      </a:lnTo>
                      <a:lnTo>
                        <a:pt x="42" y="25"/>
                      </a:lnTo>
                      <a:lnTo>
                        <a:pt x="55" y="15"/>
                      </a:lnTo>
                      <a:lnTo>
                        <a:pt x="62" y="20"/>
                      </a:lnTo>
                      <a:lnTo>
                        <a:pt x="70" y="17"/>
                      </a:lnTo>
                      <a:lnTo>
                        <a:pt x="72" y="9"/>
                      </a:lnTo>
                      <a:lnTo>
                        <a:pt x="80" y="7"/>
                      </a:lnTo>
                      <a:lnTo>
                        <a:pt x="78" y="1"/>
                      </a:lnTo>
                      <a:lnTo>
                        <a:pt x="89" y="5"/>
                      </a:lnTo>
                      <a:lnTo>
                        <a:pt x="98" y="3"/>
                      </a:lnTo>
                      <a:lnTo>
                        <a:pt x="103" y="24"/>
                      </a:lnTo>
                      <a:lnTo>
                        <a:pt x="110" y="30"/>
                      </a:lnTo>
                      <a:lnTo>
                        <a:pt x="116" y="30"/>
                      </a:lnTo>
                      <a:lnTo>
                        <a:pt x="119" y="17"/>
                      </a:lnTo>
                      <a:lnTo>
                        <a:pt x="117" y="11"/>
                      </a:lnTo>
                      <a:lnTo>
                        <a:pt x="119" y="1"/>
                      </a:lnTo>
                      <a:lnTo>
                        <a:pt x="122" y="0"/>
                      </a:lnTo>
                      <a:lnTo>
                        <a:pt x="127" y="12"/>
                      </a:lnTo>
                      <a:lnTo>
                        <a:pt x="132" y="15"/>
                      </a:lnTo>
                      <a:lnTo>
                        <a:pt x="135" y="27"/>
                      </a:lnTo>
                      <a:lnTo>
                        <a:pt x="140" y="43"/>
                      </a:lnTo>
                      <a:lnTo>
                        <a:pt x="147" y="47"/>
                      </a:lnTo>
                      <a:lnTo>
                        <a:pt x="156" y="59"/>
                      </a:lnTo>
                      <a:lnTo>
                        <a:pt x="157" y="65"/>
                      </a:lnTo>
                      <a:lnTo>
                        <a:pt x="165" y="72"/>
                      </a:lnTo>
                      <a:lnTo>
                        <a:pt x="168" y="85"/>
                      </a:lnTo>
                      <a:lnTo>
                        <a:pt x="168" y="95"/>
                      </a:lnTo>
                      <a:lnTo>
                        <a:pt x="165" y="111"/>
                      </a:lnTo>
                      <a:lnTo>
                        <a:pt x="157" y="121"/>
                      </a:lnTo>
                      <a:lnTo>
                        <a:pt x="155" y="134"/>
                      </a:lnTo>
                      <a:lnTo>
                        <a:pt x="155" y="145"/>
                      </a:lnTo>
                      <a:lnTo>
                        <a:pt x="147" y="147"/>
                      </a:lnTo>
                      <a:lnTo>
                        <a:pt x="140" y="154"/>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7" name="Freeform 25">
                  <a:extLst>
                    <a:ext uri="{FF2B5EF4-FFF2-40B4-BE49-F238E27FC236}">
                      <a16:creationId xmlns:a16="http://schemas.microsoft.com/office/drawing/2014/main" id="{08AFA05A-82DC-4ABD-8526-F90D9CCCC34F}"/>
                    </a:ext>
                  </a:extLst>
                </p:cNvPr>
                <p:cNvSpPr>
                  <a:spLocks/>
                </p:cNvSpPr>
                <p:nvPr/>
              </p:nvSpPr>
              <p:spPr bwMode="grayWhite">
                <a:xfrm>
                  <a:off x="5330" y="3768"/>
                  <a:ext cx="17" cy="20"/>
                </a:xfrm>
                <a:custGeom>
                  <a:avLst/>
                  <a:gdLst>
                    <a:gd name="T0" fmla="*/ 8 w 17"/>
                    <a:gd name="T1" fmla="*/ 16 h 20"/>
                    <a:gd name="T2" fmla="*/ 2 w 17"/>
                    <a:gd name="T3" fmla="*/ 13 h 20"/>
                    <a:gd name="T4" fmla="*/ 2 w 17"/>
                    <a:gd name="T5" fmla="*/ 10 h 20"/>
                    <a:gd name="T6" fmla="*/ 2 w 17"/>
                    <a:gd name="T7" fmla="*/ 8 h 20"/>
                    <a:gd name="T8" fmla="*/ 1 w 17"/>
                    <a:gd name="T9" fmla="*/ 5 h 20"/>
                    <a:gd name="T10" fmla="*/ 0 w 17"/>
                    <a:gd name="T11" fmla="*/ 0 h 20"/>
                    <a:gd name="T12" fmla="*/ 2 w 17"/>
                    <a:gd name="T13" fmla="*/ 0 h 20"/>
                    <a:gd name="T14" fmla="*/ 8 w 17"/>
                    <a:gd name="T15" fmla="*/ 2 h 20"/>
                    <a:gd name="T16" fmla="*/ 11 w 17"/>
                    <a:gd name="T17" fmla="*/ 2 h 20"/>
                    <a:gd name="T18" fmla="*/ 12 w 17"/>
                    <a:gd name="T19" fmla="*/ 2 h 20"/>
                    <a:gd name="T20" fmla="*/ 16 w 17"/>
                    <a:gd name="T21" fmla="*/ 0 h 20"/>
                    <a:gd name="T22" fmla="*/ 16 w 17"/>
                    <a:gd name="T23" fmla="*/ 8 h 20"/>
                    <a:gd name="T24" fmla="*/ 14 w 17"/>
                    <a:gd name="T25" fmla="*/ 10 h 20"/>
                    <a:gd name="T26" fmla="*/ 12 w 17"/>
                    <a:gd name="T27" fmla="*/ 13 h 20"/>
                    <a:gd name="T28" fmla="*/ 12 w 17"/>
                    <a:gd name="T29" fmla="*/ 16 h 20"/>
                    <a:gd name="T30" fmla="*/ 11 w 17"/>
                    <a:gd name="T31" fmla="*/ 16 h 20"/>
                    <a:gd name="T32" fmla="*/ 11 w 17"/>
                    <a:gd name="T33" fmla="*/ 19 h 20"/>
                    <a:gd name="T34" fmla="*/ 8 w 17"/>
                    <a:gd name="T35" fmla="*/ 16 h 2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7" h="20">
                      <a:moveTo>
                        <a:pt x="8" y="16"/>
                      </a:moveTo>
                      <a:lnTo>
                        <a:pt x="2" y="13"/>
                      </a:lnTo>
                      <a:lnTo>
                        <a:pt x="2" y="10"/>
                      </a:lnTo>
                      <a:lnTo>
                        <a:pt x="2" y="8"/>
                      </a:lnTo>
                      <a:lnTo>
                        <a:pt x="1" y="5"/>
                      </a:lnTo>
                      <a:lnTo>
                        <a:pt x="0" y="0"/>
                      </a:lnTo>
                      <a:lnTo>
                        <a:pt x="2" y="0"/>
                      </a:lnTo>
                      <a:lnTo>
                        <a:pt x="8" y="2"/>
                      </a:lnTo>
                      <a:lnTo>
                        <a:pt x="11" y="2"/>
                      </a:lnTo>
                      <a:lnTo>
                        <a:pt x="12" y="2"/>
                      </a:lnTo>
                      <a:lnTo>
                        <a:pt x="16" y="0"/>
                      </a:lnTo>
                      <a:lnTo>
                        <a:pt x="16" y="8"/>
                      </a:lnTo>
                      <a:lnTo>
                        <a:pt x="14" y="10"/>
                      </a:lnTo>
                      <a:lnTo>
                        <a:pt x="12" y="13"/>
                      </a:lnTo>
                      <a:lnTo>
                        <a:pt x="12" y="16"/>
                      </a:lnTo>
                      <a:lnTo>
                        <a:pt x="11" y="16"/>
                      </a:lnTo>
                      <a:lnTo>
                        <a:pt x="11" y="19"/>
                      </a:lnTo>
                      <a:lnTo>
                        <a:pt x="8" y="16"/>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 name="Freeform 26">
                  <a:extLst>
                    <a:ext uri="{FF2B5EF4-FFF2-40B4-BE49-F238E27FC236}">
                      <a16:creationId xmlns:a16="http://schemas.microsoft.com/office/drawing/2014/main" id="{EB7BB29F-491F-45D4-8A31-E8CB2842E6CE}"/>
                    </a:ext>
                  </a:extLst>
                </p:cNvPr>
                <p:cNvSpPr>
                  <a:spLocks/>
                </p:cNvSpPr>
                <p:nvPr/>
              </p:nvSpPr>
              <p:spPr bwMode="grayWhite">
                <a:xfrm>
                  <a:off x="4739" y="3587"/>
                  <a:ext cx="19" cy="76"/>
                </a:xfrm>
                <a:custGeom>
                  <a:avLst/>
                  <a:gdLst>
                    <a:gd name="T0" fmla="*/ 2 w 19"/>
                    <a:gd name="T1" fmla="*/ 26 h 76"/>
                    <a:gd name="T2" fmla="*/ 9 w 19"/>
                    <a:gd name="T3" fmla="*/ 20 h 76"/>
                    <a:gd name="T4" fmla="*/ 14 w 19"/>
                    <a:gd name="T5" fmla="*/ 0 h 76"/>
                    <a:gd name="T6" fmla="*/ 18 w 19"/>
                    <a:gd name="T7" fmla="*/ 30 h 76"/>
                    <a:gd name="T8" fmla="*/ 12 w 19"/>
                    <a:gd name="T9" fmla="*/ 67 h 76"/>
                    <a:gd name="T10" fmla="*/ 0 w 19"/>
                    <a:gd name="T11" fmla="*/ 75 h 76"/>
                    <a:gd name="T12" fmla="*/ 0 w 19"/>
                    <a:gd name="T13" fmla="*/ 57 h 76"/>
                    <a:gd name="T14" fmla="*/ 3 w 19"/>
                    <a:gd name="T15" fmla="*/ 45 h 76"/>
                    <a:gd name="T16" fmla="*/ 2 w 19"/>
                    <a:gd name="T17" fmla="*/ 26 h 7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9" h="76">
                      <a:moveTo>
                        <a:pt x="2" y="26"/>
                      </a:moveTo>
                      <a:lnTo>
                        <a:pt x="9" y="20"/>
                      </a:lnTo>
                      <a:lnTo>
                        <a:pt x="14" y="0"/>
                      </a:lnTo>
                      <a:lnTo>
                        <a:pt x="18" y="30"/>
                      </a:lnTo>
                      <a:lnTo>
                        <a:pt x="12" y="67"/>
                      </a:lnTo>
                      <a:lnTo>
                        <a:pt x="0" y="75"/>
                      </a:lnTo>
                      <a:lnTo>
                        <a:pt x="0" y="57"/>
                      </a:lnTo>
                      <a:lnTo>
                        <a:pt x="3" y="45"/>
                      </a:lnTo>
                      <a:lnTo>
                        <a:pt x="2" y="26"/>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grpSp>
      <p:sp>
        <p:nvSpPr>
          <p:cNvPr id="1027" name="Rectangle 30">
            <a:extLst>
              <a:ext uri="{FF2B5EF4-FFF2-40B4-BE49-F238E27FC236}">
                <a16:creationId xmlns:a16="http://schemas.microsoft.com/office/drawing/2014/main" id="{888FC877-FDD0-4199-990C-8B7768972F89}"/>
              </a:ext>
            </a:extLst>
          </p:cNvPr>
          <p:cNvSpPr>
            <a:spLocks noGrp="1" noChangeArrowheads="1"/>
          </p:cNvSpPr>
          <p:nvPr>
            <p:ph type="title"/>
          </p:nvPr>
        </p:nvSpPr>
        <p:spPr bwMode="auto">
          <a:xfrm>
            <a:off x="685800" y="28575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p>
            <a:pPr lvl="0"/>
            <a:r>
              <a:rPr lang="en-US" altLang="en-US"/>
              <a:t>Click to edit Master title style</a:t>
            </a:r>
          </a:p>
        </p:txBody>
      </p:sp>
      <p:sp>
        <p:nvSpPr>
          <p:cNvPr id="1028" name="Rectangle 31">
            <a:extLst>
              <a:ext uri="{FF2B5EF4-FFF2-40B4-BE49-F238E27FC236}">
                <a16:creationId xmlns:a16="http://schemas.microsoft.com/office/drawing/2014/main" id="{0BF08185-0CFB-4694-9FFE-2D1A0AEBF198}"/>
              </a:ext>
            </a:extLst>
          </p:cNvPr>
          <p:cNvSpPr>
            <a:spLocks noGrp="1" noChangeArrowheads="1"/>
          </p:cNvSpPr>
          <p:nvPr>
            <p:ph type="body" idx="1"/>
          </p:nvPr>
        </p:nvSpPr>
        <p:spPr bwMode="auto">
          <a:xfrm>
            <a:off x="685800" y="165735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56" name="Rectangle 32">
            <a:extLst>
              <a:ext uri="{FF2B5EF4-FFF2-40B4-BE49-F238E27FC236}">
                <a16:creationId xmlns:a16="http://schemas.microsoft.com/office/drawing/2014/main" id="{642EA5E1-C844-440E-A56E-B8532B994A9C}"/>
              </a:ext>
            </a:extLst>
          </p:cNvPr>
          <p:cNvSpPr>
            <a:spLocks noGrp="1" noChangeArrowheads="1"/>
          </p:cNvSpPr>
          <p:nvPr>
            <p:ph type="dt" sz="half" idx="2"/>
          </p:nvPr>
        </p:nvSpPr>
        <p:spPr bwMode="auto">
          <a:xfrm>
            <a:off x="685800" y="64008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8" rIns="92075" bIns="46038" numCol="1" anchor="ctr" anchorCtr="0" compatLnSpc="1">
            <a:prstTxWarp prst="textNoShape">
              <a:avLst/>
            </a:prstTxWarp>
          </a:bodyPr>
          <a:lstStyle>
            <a:lvl1pPr>
              <a:defRPr sz="1400"/>
            </a:lvl1pPr>
          </a:lstStyle>
          <a:p>
            <a:pPr>
              <a:defRPr/>
            </a:pPr>
            <a:endParaRPr lang="en-US"/>
          </a:p>
        </p:txBody>
      </p:sp>
      <p:sp>
        <p:nvSpPr>
          <p:cNvPr id="1058" name="Rectangle 34">
            <a:extLst>
              <a:ext uri="{FF2B5EF4-FFF2-40B4-BE49-F238E27FC236}">
                <a16:creationId xmlns:a16="http://schemas.microsoft.com/office/drawing/2014/main" id="{6418683D-4944-4816-9289-A8D4D7476984}"/>
              </a:ext>
            </a:extLst>
          </p:cNvPr>
          <p:cNvSpPr>
            <a:spLocks noGrp="1" noChangeArrowheads="1"/>
          </p:cNvSpPr>
          <p:nvPr>
            <p:ph type="sldNum" sz="quarter" idx="4"/>
          </p:nvPr>
        </p:nvSpPr>
        <p:spPr bwMode="auto">
          <a:xfrm>
            <a:off x="6553200" y="6399213"/>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8" rIns="92075" bIns="46038" numCol="1" anchor="ctr" anchorCtr="0" compatLnSpc="1">
            <a:prstTxWarp prst="textNoShape">
              <a:avLst/>
            </a:prstTxWarp>
          </a:bodyPr>
          <a:lstStyle>
            <a:lvl1pPr algn="r">
              <a:defRPr sz="1400"/>
            </a:lvl1pPr>
          </a:lstStyle>
          <a:p>
            <a:pPr>
              <a:defRPr/>
            </a:pPr>
            <a:fld id="{33C543AB-2BAE-4F5C-BE18-EE7359EB16A7}" type="slidenum">
              <a:rPr lang="en-US" altLang="en-US"/>
              <a:pPr>
                <a:defRPr/>
              </a:pPr>
              <a:t>‹#›</a:t>
            </a:fld>
            <a:endParaRPr lang="en-US" altLang="en-US"/>
          </a:p>
        </p:txBody>
      </p:sp>
      <p:sp>
        <p:nvSpPr>
          <p:cNvPr id="1031" name="Rectangle 35">
            <a:extLst>
              <a:ext uri="{FF2B5EF4-FFF2-40B4-BE49-F238E27FC236}">
                <a16:creationId xmlns:a16="http://schemas.microsoft.com/office/drawing/2014/main" id="{CFB3D572-2365-40E8-A7E5-A2A75CF2457B}"/>
              </a:ext>
            </a:extLst>
          </p:cNvPr>
          <p:cNvSpPr>
            <a:spLocks noChangeArrowheads="1"/>
          </p:cNvSpPr>
          <p:nvPr userDrawn="1"/>
        </p:nvSpPr>
        <p:spPr bwMode="auto">
          <a:xfrm>
            <a:off x="1676400" y="6438900"/>
            <a:ext cx="5581650" cy="41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defRPr/>
            </a:pPr>
            <a:r>
              <a:rPr lang="en-US" sz="1000" dirty="0">
                <a:latin typeface="Arial" panose="020B0604020202020204" pitchFamily="34" charset="0"/>
              </a:rPr>
              <a:t>Liang, Introduction to Java Programming and Data Structures, Twelfth Edition, (c) 2020  Pearson Education, Inc. All rights reserved. </a:t>
            </a:r>
          </a:p>
        </p:txBody>
      </p:sp>
    </p:spTree>
  </p:cSld>
  <p:clrMap bg1="lt1" tx1="dk1" bg2="lt2" tx2="dk2" accent1="accent1" accent2="accent2" accent3="accent3" accent4="accent4" accent5="accent5" accent6="accent6" hlink="hlink" folHlink="folHlink"/>
  <p:sldLayoutIdLst>
    <p:sldLayoutId id="2147483985" r:id="rId1"/>
    <p:sldLayoutId id="2147483974" r:id="rId2"/>
    <p:sldLayoutId id="2147483975" r:id="rId3"/>
    <p:sldLayoutId id="2147483976" r:id="rId4"/>
    <p:sldLayoutId id="2147483977" r:id="rId5"/>
    <p:sldLayoutId id="2147483978" r:id="rId6"/>
    <p:sldLayoutId id="2147483979" r:id="rId7"/>
    <p:sldLayoutId id="2147483980" r:id="rId8"/>
    <p:sldLayoutId id="2147483981" r:id="rId9"/>
    <p:sldLayoutId id="2147483982" r:id="rId10"/>
    <p:sldLayoutId id="2147483983" r:id="rId11"/>
    <p:sldLayoutId id="2147483984" r:id="rId12"/>
  </p:sldLayoutIdLst>
  <p:hf hdr="0" ftr="0" dt="0"/>
  <p:txStyles>
    <p:title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anose="02020603050405020304" pitchFamily="18" charset="0"/>
        </a:defRPr>
      </a:lvl2pPr>
      <a:lvl3pPr algn="ctr" rtl="0" eaLnBrk="0" fontAlgn="base" hangingPunct="0">
        <a:spcBef>
          <a:spcPct val="0"/>
        </a:spcBef>
        <a:spcAft>
          <a:spcPct val="0"/>
        </a:spcAft>
        <a:defRPr sz="4400">
          <a:solidFill>
            <a:schemeClr val="tx2"/>
          </a:solidFill>
          <a:latin typeface="Times New Roman" panose="02020603050405020304" pitchFamily="18" charset="0"/>
        </a:defRPr>
      </a:lvl3pPr>
      <a:lvl4pPr algn="ctr" rtl="0" eaLnBrk="0" fontAlgn="base" hangingPunct="0">
        <a:spcBef>
          <a:spcPct val="0"/>
        </a:spcBef>
        <a:spcAft>
          <a:spcPct val="0"/>
        </a:spcAft>
        <a:defRPr sz="4400">
          <a:solidFill>
            <a:schemeClr val="tx2"/>
          </a:solidFill>
          <a:latin typeface="Times New Roman" panose="02020603050405020304" pitchFamily="18" charset="0"/>
        </a:defRPr>
      </a:lvl4pPr>
      <a:lvl5pPr algn="ctr" rtl="0" eaLnBrk="0" fontAlgn="base" hangingPunct="0">
        <a:spcBef>
          <a:spcPct val="0"/>
        </a:spcBef>
        <a:spcAft>
          <a:spcPct val="0"/>
        </a:spcAft>
        <a:defRPr sz="4400">
          <a:solidFill>
            <a:schemeClr val="tx2"/>
          </a:solidFill>
          <a:latin typeface="Times New Roman" panose="02020603050405020304" pitchFamily="18" charset="0"/>
        </a:defRPr>
      </a:lvl5pPr>
      <a:lvl6pPr marL="457200" algn="ctr" rtl="0" eaLnBrk="0" fontAlgn="base" hangingPunct="0">
        <a:spcBef>
          <a:spcPct val="0"/>
        </a:spcBef>
        <a:spcAft>
          <a:spcPct val="0"/>
        </a:spcAft>
        <a:defRPr sz="4400">
          <a:solidFill>
            <a:schemeClr val="tx2"/>
          </a:solidFill>
          <a:latin typeface="Times New Roman" panose="02020603050405020304" pitchFamily="18" charset="0"/>
        </a:defRPr>
      </a:lvl6pPr>
      <a:lvl7pPr marL="914400" algn="ctr" rtl="0" eaLnBrk="0" fontAlgn="base" hangingPunct="0">
        <a:spcBef>
          <a:spcPct val="0"/>
        </a:spcBef>
        <a:spcAft>
          <a:spcPct val="0"/>
        </a:spcAft>
        <a:defRPr sz="4400">
          <a:solidFill>
            <a:schemeClr val="tx2"/>
          </a:solidFill>
          <a:latin typeface="Times New Roman" panose="02020603050405020304" pitchFamily="18" charset="0"/>
        </a:defRPr>
      </a:lvl7pPr>
      <a:lvl8pPr marL="1371600" algn="ctr" rtl="0" eaLnBrk="0" fontAlgn="base" hangingPunct="0">
        <a:spcBef>
          <a:spcPct val="0"/>
        </a:spcBef>
        <a:spcAft>
          <a:spcPct val="0"/>
        </a:spcAft>
        <a:defRPr sz="4400">
          <a:solidFill>
            <a:schemeClr val="tx2"/>
          </a:solidFill>
          <a:latin typeface="Times New Roman" panose="02020603050405020304" pitchFamily="18" charset="0"/>
        </a:defRPr>
      </a:lvl8pPr>
      <a:lvl9pPr marL="1828800" algn="ctr" rtl="0" eaLnBrk="0" fontAlgn="base" hangingPunct="0">
        <a:spcBef>
          <a:spcPct val="0"/>
        </a:spcBef>
        <a:spcAft>
          <a:spcPct val="0"/>
        </a:spcAft>
        <a:defRPr sz="4400">
          <a:solidFill>
            <a:schemeClr val="tx2"/>
          </a:solidFill>
          <a:latin typeface="Times New Roman" panose="02020603050405020304" pitchFamily="18" charset="0"/>
        </a:defRPr>
      </a:lvl9pPr>
    </p:titleStyle>
    <p:bodyStyle>
      <a:lvl1pPr marL="342900" indent="-342900" algn="l" rtl="0" eaLnBrk="0" fontAlgn="base" hangingPunct="0">
        <a:spcBef>
          <a:spcPct val="20000"/>
        </a:spcBef>
        <a:spcAft>
          <a:spcPct val="0"/>
        </a:spcAft>
        <a:buClr>
          <a:schemeClr val="tx2"/>
        </a:buClr>
        <a:buSzPct val="75000"/>
        <a:buFont typeface="Monotype Sorts"/>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liveexample.pearsoncmg.com/html/PerformanceTest.html" TargetMode="Externa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liveexample.pearsoncmg.com/dsanimation/LinearSearcheBook.html" TargetMode="External"/><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3.xml.rels><?xml version="1.0" encoding="UTF-8" standalone="yes"?>
<Relationships xmlns="http://schemas.openxmlformats.org/package/2006/relationships"><Relationship Id="rId3" Type="http://schemas.openxmlformats.org/officeDocument/2006/relationships/hyperlink" Target="https://liveexample.pearsoncmg.com/dsanimation/BinarySearcheBook.html" TargetMode="External"/><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4.xml.rels><?xml version="1.0" encoding="UTF-8" standalone="yes"?>
<Relationships xmlns="http://schemas.openxmlformats.org/package/2006/relationships"><Relationship Id="rId8" Type="http://schemas.openxmlformats.org/officeDocument/2006/relationships/image" Target="../media/image7.wmf"/><Relationship Id="rId3" Type="http://schemas.openxmlformats.org/officeDocument/2006/relationships/oleObject" Target="../embeddings/oleObject3.bin"/><Relationship Id="rId7"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6.wmf"/><Relationship Id="rId5" Type="http://schemas.openxmlformats.org/officeDocument/2006/relationships/oleObject" Target="../embeddings/oleObject4.bin"/><Relationship Id="rId4" Type="http://schemas.openxmlformats.org/officeDocument/2006/relationships/image" Target="../media/image5.wm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liveexample.pearsoncmg.com/dsanimation/SelectionSortNew.html" TargetMode="External"/><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9.wmf"/></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10.w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11.wmf"/></Relationships>
</file>

<file path=ppt/slides/_rels/slide31.xml.rels><?xml version="1.0" encoding="UTF-8" standalone="yes"?>
<Relationships xmlns="http://schemas.openxmlformats.org/package/2006/relationships"><Relationship Id="rId8" Type="http://schemas.openxmlformats.org/officeDocument/2006/relationships/image" Target="../media/image14.wmf"/><Relationship Id="rId13" Type="http://schemas.openxmlformats.org/officeDocument/2006/relationships/oleObject" Target="../embeddings/oleObject14.bin"/><Relationship Id="rId18" Type="http://schemas.openxmlformats.org/officeDocument/2006/relationships/image" Target="../media/image19.wmf"/><Relationship Id="rId3" Type="http://schemas.openxmlformats.org/officeDocument/2006/relationships/oleObject" Target="../embeddings/oleObject9.bin"/><Relationship Id="rId7" Type="http://schemas.openxmlformats.org/officeDocument/2006/relationships/oleObject" Target="../embeddings/oleObject11.bin"/><Relationship Id="rId12" Type="http://schemas.openxmlformats.org/officeDocument/2006/relationships/image" Target="../media/image16.wmf"/><Relationship Id="rId17" Type="http://schemas.openxmlformats.org/officeDocument/2006/relationships/oleObject" Target="../embeddings/oleObject16.bin"/><Relationship Id="rId2" Type="http://schemas.openxmlformats.org/officeDocument/2006/relationships/slideLayout" Target="../slideLayouts/slideLayout2.xml"/><Relationship Id="rId16" Type="http://schemas.openxmlformats.org/officeDocument/2006/relationships/image" Target="../media/image18.wmf"/><Relationship Id="rId1" Type="http://schemas.openxmlformats.org/officeDocument/2006/relationships/vmlDrawing" Target="../drawings/vmlDrawing7.vml"/><Relationship Id="rId6" Type="http://schemas.openxmlformats.org/officeDocument/2006/relationships/image" Target="../media/image13.wmf"/><Relationship Id="rId11" Type="http://schemas.openxmlformats.org/officeDocument/2006/relationships/oleObject" Target="../embeddings/oleObject13.bin"/><Relationship Id="rId5" Type="http://schemas.openxmlformats.org/officeDocument/2006/relationships/oleObject" Target="../embeddings/oleObject10.bin"/><Relationship Id="rId15" Type="http://schemas.openxmlformats.org/officeDocument/2006/relationships/oleObject" Target="../embeddings/oleObject15.bin"/><Relationship Id="rId10" Type="http://schemas.openxmlformats.org/officeDocument/2006/relationships/image" Target="../media/image15.wmf"/><Relationship Id="rId4" Type="http://schemas.openxmlformats.org/officeDocument/2006/relationships/image" Target="../media/image12.wmf"/><Relationship Id="rId9" Type="http://schemas.openxmlformats.org/officeDocument/2006/relationships/oleObject" Target="../embeddings/oleObject12.bin"/><Relationship Id="rId14" Type="http://schemas.openxmlformats.org/officeDocument/2006/relationships/image" Target="../media/image17.wmf"/></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image" Target="../media/image20.wmf"/><Relationship Id="rId5" Type="http://schemas.openxmlformats.org/officeDocument/2006/relationships/oleObject" Target="../embeddings/oleObject18.bin"/><Relationship Id="rId4" Type="http://schemas.openxmlformats.org/officeDocument/2006/relationships/image" Target="../media/image12.wmf"/></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8" Type="http://schemas.openxmlformats.org/officeDocument/2006/relationships/image" Target="../media/image23.wmf"/><Relationship Id="rId3" Type="http://schemas.openxmlformats.org/officeDocument/2006/relationships/oleObject" Target="../embeddings/oleObject19.bin"/><Relationship Id="rId7" Type="http://schemas.openxmlformats.org/officeDocument/2006/relationships/oleObject" Target="../embeddings/oleObject21.bin"/><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image" Target="../media/image22.wmf"/><Relationship Id="rId5" Type="http://schemas.openxmlformats.org/officeDocument/2006/relationships/oleObject" Target="../embeddings/oleObject20.bin"/><Relationship Id="rId4" Type="http://schemas.openxmlformats.org/officeDocument/2006/relationships/image" Target="../media/image21.wmf"/><Relationship Id="rId9" Type="http://schemas.openxmlformats.org/officeDocument/2006/relationships/hyperlink" Target="https://liveexample.pearsoncmg.com/html/ComputeFibonacci.html" TargetMode="External"/></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Layout" Target="../slideLayouts/slideLayout2.xml"/><Relationship Id="rId1" Type="http://schemas.openxmlformats.org/officeDocument/2006/relationships/vmlDrawing" Target="../drawings/vmlDrawing10.vml"/><Relationship Id="rId5" Type="http://schemas.openxmlformats.org/officeDocument/2006/relationships/hyperlink" Target="https://liveexample.pearsoncmg.com/html/ImprovedFibonacci.html" TargetMode="External"/><Relationship Id="rId4" Type="http://schemas.openxmlformats.org/officeDocument/2006/relationships/image" Target="../media/image24.wmf"/></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Layout" Target="../slideLayouts/slideLayout2.xml"/><Relationship Id="rId1" Type="http://schemas.openxmlformats.org/officeDocument/2006/relationships/vmlDrawing" Target="../drawings/vmlDrawing11.vml"/><Relationship Id="rId4" Type="http://schemas.openxmlformats.org/officeDocument/2006/relationships/image" Target="../media/image24.w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Layout" Target="../slideLayouts/slideLayout2.xml"/><Relationship Id="rId1" Type="http://schemas.openxmlformats.org/officeDocument/2006/relationships/vmlDrawing" Target="../drawings/vmlDrawing12.vml"/><Relationship Id="rId4" Type="http://schemas.openxmlformats.org/officeDocument/2006/relationships/image" Target="../media/image24.wmf"/></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25.bin"/><Relationship Id="rId2" Type="http://schemas.openxmlformats.org/officeDocument/2006/relationships/slideLayout" Target="../slideLayouts/slideLayout2.xml"/><Relationship Id="rId1" Type="http://schemas.openxmlformats.org/officeDocument/2006/relationships/vmlDrawing" Target="../drawings/vmlDrawing13.vml"/><Relationship Id="rId4" Type="http://schemas.openxmlformats.org/officeDocument/2006/relationships/image" Target="../media/image24.wmf"/></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hyperlink" Target="https://liveexample.pearsoncmg.com/html/PrimeNumbers.html" TargetMode="External"/><Relationship Id="rId2" Type="http://schemas.openxmlformats.org/officeDocument/2006/relationships/hyperlink" Target="https://liveexample.pearsoncmg.com/html/PrimeNumber.html" TargetMode="External"/><Relationship Id="rId1" Type="http://schemas.openxmlformats.org/officeDocument/2006/relationships/slideLayout" Target="../slideLayouts/slideLayout2.xml"/><Relationship Id="rId5" Type="http://schemas.openxmlformats.org/officeDocument/2006/relationships/hyperlink" Target="https://liveexample.pearsoncmg.com/html/SieveOfEratosthenes.html" TargetMode="External"/><Relationship Id="rId4" Type="http://schemas.openxmlformats.org/officeDocument/2006/relationships/hyperlink" Target="https://liveexample.pearsoncmg.com/html/EfficientPrimeNumbers.html" TargetMode="Externa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8" Type="http://schemas.openxmlformats.org/officeDocument/2006/relationships/image" Target="../media/image27.wmf"/><Relationship Id="rId3" Type="http://schemas.openxmlformats.org/officeDocument/2006/relationships/oleObject" Target="../embeddings/oleObject26.bin"/><Relationship Id="rId7" Type="http://schemas.openxmlformats.org/officeDocument/2006/relationships/oleObject" Target="../embeddings/oleObject28.bin"/><Relationship Id="rId2" Type="http://schemas.openxmlformats.org/officeDocument/2006/relationships/slideLayout" Target="../slideLayouts/slideLayout2.xml"/><Relationship Id="rId1" Type="http://schemas.openxmlformats.org/officeDocument/2006/relationships/vmlDrawing" Target="../drawings/vmlDrawing14.vml"/><Relationship Id="rId6" Type="http://schemas.openxmlformats.org/officeDocument/2006/relationships/image" Target="../media/image26.wmf"/><Relationship Id="rId11" Type="http://schemas.openxmlformats.org/officeDocument/2006/relationships/hyperlink" Target="https://liveexample.pearsoncmg.com/dsanimation/ClosestPaireBook.html" TargetMode="External"/><Relationship Id="rId5" Type="http://schemas.openxmlformats.org/officeDocument/2006/relationships/oleObject" Target="../embeddings/oleObject27.bin"/><Relationship Id="rId10" Type="http://schemas.openxmlformats.org/officeDocument/2006/relationships/image" Target="../media/image28.wmf"/><Relationship Id="rId4" Type="http://schemas.openxmlformats.org/officeDocument/2006/relationships/image" Target="../media/image25.wmf"/><Relationship Id="rId9" Type="http://schemas.openxmlformats.org/officeDocument/2006/relationships/oleObject" Target="../embeddings/oleObject29.bin"/></Relationships>
</file>

<file path=ppt/slides/_rels/slide47.xml.rels><?xml version="1.0" encoding="UTF-8" standalone="yes"?>
<Relationships xmlns="http://schemas.openxmlformats.org/package/2006/relationships"><Relationship Id="rId8" Type="http://schemas.openxmlformats.org/officeDocument/2006/relationships/image" Target="../media/image27.wmf"/><Relationship Id="rId3" Type="http://schemas.openxmlformats.org/officeDocument/2006/relationships/oleObject" Target="../embeddings/oleObject30.bin"/><Relationship Id="rId7" Type="http://schemas.openxmlformats.org/officeDocument/2006/relationships/oleObject" Target="../embeddings/oleObject32.bin"/><Relationship Id="rId2" Type="http://schemas.openxmlformats.org/officeDocument/2006/relationships/slideLayout" Target="../slideLayouts/slideLayout2.xml"/><Relationship Id="rId1" Type="http://schemas.openxmlformats.org/officeDocument/2006/relationships/vmlDrawing" Target="../drawings/vmlDrawing15.vml"/><Relationship Id="rId6" Type="http://schemas.openxmlformats.org/officeDocument/2006/relationships/image" Target="../media/image26.wmf"/><Relationship Id="rId5" Type="http://schemas.openxmlformats.org/officeDocument/2006/relationships/oleObject" Target="../embeddings/oleObject31.bin"/><Relationship Id="rId10" Type="http://schemas.openxmlformats.org/officeDocument/2006/relationships/image" Target="../media/image28.wmf"/><Relationship Id="rId4" Type="http://schemas.openxmlformats.org/officeDocument/2006/relationships/image" Target="../media/image25.wmf"/><Relationship Id="rId9" Type="http://schemas.openxmlformats.org/officeDocument/2006/relationships/oleObject" Target="../embeddings/oleObject33.bin"/></Relationships>
</file>

<file path=ppt/slides/_rels/slide48.xml.rels><?xml version="1.0" encoding="UTF-8" standalone="yes"?>
<Relationships xmlns="http://schemas.openxmlformats.org/package/2006/relationships"><Relationship Id="rId8" Type="http://schemas.openxmlformats.org/officeDocument/2006/relationships/hyperlink" Target="https://liveexample.pearsoncmg.com/html/EightQueens.html" TargetMode="External"/><Relationship Id="rId3" Type="http://schemas.openxmlformats.org/officeDocument/2006/relationships/notesSlide" Target="../notesSlides/notesSlide2.xml"/><Relationship Id="rId7" Type="http://schemas.openxmlformats.org/officeDocument/2006/relationships/hyperlink" Target="https://liveexample.pearsoncmg.com/dsanimation/EightQueenseBook.html" TargetMode="External"/><Relationship Id="rId2" Type="http://schemas.openxmlformats.org/officeDocument/2006/relationships/slideLayout" Target="../slideLayouts/slideLayout2.xml"/><Relationship Id="rId1" Type="http://schemas.openxmlformats.org/officeDocument/2006/relationships/vmlDrawing" Target="../drawings/vmlDrawing16.vml"/><Relationship Id="rId6" Type="http://schemas.openxmlformats.org/officeDocument/2006/relationships/image" Target="../media/image29.emf"/><Relationship Id="rId5" Type="http://schemas.openxmlformats.org/officeDocument/2006/relationships/oleObject" Target="../embeddings/oleObject34.bin"/><Relationship Id="rId4" Type="http://schemas.openxmlformats.org/officeDocument/2006/relationships/image" Target="../media/image30.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 Id="rId4" Type="http://schemas.openxmlformats.org/officeDocument/2006/relationships/hyperlink" Target="https://liveexample.pearsoncmg.com/dsanimation/ConvexHull.html" TargetMode="External"/></Relationships>
</file>

<file path=ppt/slides/_rels/slide52.xml.rels><?xml version="1.0" encoding="UTF-8" standalone="yes"?>
<Relationships xmlns="http://schemas.openxmlformats.org/package/2006/relationships"><Relationship Id="rId3" Type="http://schemas.openxmlformats.org/officeDocument/2006/relationships/oleObject" Target="../embeddings/oleObject35.bin"/><Relationship Id="rId2" Type="http://schemas.openxmlformats.org/officeDocument/2006/relationships/slideLayout" Target="../slideLayouts/slideLayout2.xml"/><Relationship Id="rId1" Type="http://schemas.openxmlformats.org/officeDocument/2006/relationships/vmlDrawing" Target="../drawings/vmlDrawing17.vml"/><Relationship Id="rId6" Type="http://schemas.openxmlformats.org/officeDocument/2006/relationships/image" Target="../media/image34.wmf"/><Relationship Id="rId5" Type="http://schemas.openxmlformats.org/officeDocument/2006/relationships/oleObject" Target="../embeddings/oleObject36.bin"/><Relationship Id="rId4" Type="http://schemas.openxmlformats.org/officeDocument/2006/relationships/image" Target="../media/image33.wmf"/></Relationships>
</file>

<file path=ppt/slides/_rels/slide53.xml.rels><?xml version="1.0" encoding="UTF-8" standalone="yes"?>
<Relationships xmlns="http://schemas.openxmlformats.org/package/2006/relationships"><Relationship Id="rId8" Type="http://schemas.openxmlformats.org/officeDocument/2006/relationships/image" Target="../media/image37.wmf"/><Relationship Id="rId3" Type="http://schemas.openxmlformats.org/officeDocument/2006/relationships/oleObject" Target="../embeddings/oleObject37.bin"/><Relationship Id="rId7" Type="http://schemas.openxmlformats.org/officeDocument/2006/relationships/oleObject" Target="../embeddings/oleObject39.bin"/><Relationship Id="rId2" Type="http://schemas.openxmlformats.org/officeDocument/2006/relationships/slideLayout" Target="../slideLayouts/slideLayout2.xml"/><Relationship Id="rId1" Type="http://schemas.openxmlformats.org/officeDocument/2006/relationships/vmlDrawing" Target="../drawings/vmlDrawing18.vml"/><Relationship Id="rId6" Type="http://schemas.openxmlformats.org/officeDocument/2006/relationships/image" Target="../media/image36.wmf"/><Relationship Id="rId5" Type="http://schemas.openxmlformats.org/officeDocument/2006/relationships/oleObject" Target="../embeddings/oleObject38.bin"/><Relationship Id="rId10" Type="http://schemas.openxmlformats.org/officeDocument/2006/relationships/image" Target="../media/image38.wmf"/><Relationship Id="rId4" Type="http://schemas.openxmlformats.org/officeDocument/2006/relationships/image" Target="../media/image35.wmf"/><Relationship Id="rId9" Type="http://schemas.openxmlformats.org/officeDocument/2006/relationships/oleObject" Target="../embeddings/oleObject40.bin"/></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8" Type="http://schemas.openxmlformats.org/officeDocument/2006/relationships/image" Target="../media/image41.wmf"/><Relationship Id="rId3" Type="http://schemas.openxmlformats.org/officeDocument/2006/relationships/oleObject" Target="../embeddings/oleObject41.bin"/><Relationship Id="rId7" Type="http://schemas.openxmlformats.org/officeDocument/2006/relationships/oleObject" Target="../embeddings/oleObject43.bin"/><Relationship Id="rId2" Type="http://schemas.openxmlformats.org/officeDocument/2006/relationships/slideLayout" Target="../slideLayouts/slideLayout2.xml"/><Relationship Id="rId1" Type="http://schemas.openxmlformats.org/officeDocument/2006/relationships/vmlDrawing" Target="../drawings/vmlDrawing19.vml"/><Relationship Id="rId6" Type="http://schemas.openxmlformats.org/officeDocument/2006/relationships/image" Target="../media/image40.wmf"/><Relationship Id="rId5" Type="http://schemas.openxmlformats.org/officeDocument/2006/relationships/oleObject" Target="../embeddings/oleObject42.bin"/><Relationship Id="rId10" Type="http://schemas.openxmlformats.org/officeDocument/2006/relationships/image" Target="../media/image42.wmf"/><Relationship Id="rId4" Type="http://schemas.openxmlformats.org/officeDocument/2006/relationships/image" Target="../media/image39.wmf"/><Relationship Id="rId9" Type="http://schemas.openxmlformats.org/officeDocument/2006/relationships/oleObject" Target="../embeddings/oleObject44.bin"/></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hyperlink" Target="https://liveexample.pearsoncmg.com/html/StringMatch.html" TargetMode="Externa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hyperlink" Target="https://liveexample.pearsoncmg.com/dsanimation/StringMatch.html" TargetMode="External"/><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hyperlink" Target="https://liveexample.pearsoncmg.com/html/StringMatchBoyerMoore.html" TargetMode="External"/><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 Id="rId4" Type="http://schemas.openxmlformats.org/officeDocument/2006/relationships/image" Target="../media/image44.png"/></Relationships>
</file>

<file path=ppt/slides/_rels/slide61.xml.rels><?xml version="1.0" encoding="UTF-8" standalone="yes"?>
<Relationships xmlns="http://schemas.openxmlformats.org/package/2006/relationships"><Relationship Id="rId3" Type="http://schemas.openxmlformats.org/officeDocument/2006/relationships/hyperlink" Target="winword%20TestSelectionSort.java" TargetMode="External"/><Relationship Id="rId2" Type="http://schemas.openxmlformats.org/officeDocument/2006/relationships/hyperlink" Target="https://liveexample.pearsoncmg.com/dsanimation/StringMatchKMP.html" TargetMode="External"/><Relationship Id="rId1" Type="http://schemas.openxmlformats.org/officeDocument/2006/relationships/slideLayout" Target="../slideLayouts/slideLayout2.xml"/><Relationship Id="rId4" Type="http://schemas.openxmlformats.org/officeDocument/2006/relationships/hyperlink" Target="https://liveexample.pearsoncmg.com/html/StringMatchKMP.html" TargetMode="External"/></Relationships>
</file>

<file path=ppt/slides/_rels/slide62.xml.rels><?xml version="1.0" encoding="UTF-8" standalone="yes"?>
<Relationships xmlns="http://schemas.openxmlformats.org/package/2006/relationships"><Relationship Id="rId3" Type="http://schemas.openxmlformats.org/officeDocument/2006/relationships/hyperlink" Target="winword%20TestSelectionSort.java" TargetMode="External"/><Relationship Id="rId2" Type="http://schemas.openxmlformats.org/officeDocument/2006/relationships/hyperlink" Target="https://liveexample.pearsoncmg.com/dsanimation/StringMatchKMP.html" TargetMode="External"/><Relationship Id="rId1" Type="http://schemas.openxmlformats.org/officeDocument/2006/relationships/slideLayout" Target="../slideLayouts/slideLayout2.xml"/><Relationship Id="rId4" Type="http://schemas.openxmlformats.org/officeDocument/2006/relationships/hyperlink" Target="https://liveexample.pearsoncmg.com/html/StringMatchKMP.html" TargetMode="Externa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e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2.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4">
            <a:extLst>
              <a:ext uri="{FF2B5EF4-FFF2-40B4-BE49-F238E27FC236}">
                <a16:creationId xmlns:a16="http://schemas.microsoft.com/office/drawing/2014/main" id="{27FAFCB1-F7F6-481E-94AE-34029D0DE66C}"/>
              </a:ext>
            </a:extLst>
          </p:cNvPr>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B6DFB4DD-50E2-4146-A47E-37C1EBB7531E}" type="slidenum">
              <a:rPr lang="en-US" altLang="en-US" sz="1400" smtClean="0"/>
              <a:pPr>
                <a:spcBef>
                  <a:spcPct val="0"/>
                </a:spcBef>
                <a:buClrTx/>
                <a:buSzTx/>
                <a:buFontTx/>
                <a:buNone/>
              </a:pPr>
              <a:t>1</a:t>
            </a:fld>
            <a:endParaRPr lang="en-US" altLang="en-US" sz="1400"/>
          </a:p>
        </p:txBody>
      </p:sp>
      <p:sp>
        <p:nvSpPr>
          <p:cNvPr id="4099" name="Rectangle 2">
            <a:extLst>
              <a:ext uri="{FF2B5EF4-FFF2-40B4-BE49-F238E27FC236}">
                <a16:creationId xmlns:a16="http://schemas.microsoft.com/office/drawing/2014/main" id="{6F2701AA-7813-48AC-A2DB-CEE4C141E757}"/>
              </a:ext>
            </a:extLst>
          </p:cNvPr>
          <p:cNvSpPr>
            <a:spLocks noGrp="1" noChangeArrowheads="1"/>
          </p:cNvSpPr>
          <p:nvPr>
            <p:ph type="title"/>
          </p:nvPr>
        </p:nvSpPr>
        <p:spPr>
          <a:xfrm>
            <a:off x="685800" y="1143000"/>
            <a:ext cx="7772400" cy="1428750"/>
          </a:xfrm>
          <a:noFill/>
        </p:spPr>
        <p:txBody>
          <a:bodyPr/>
          <a:lstStyle/>
          <a:p>
            <a:r>
              <a:rPr lang="en-US" altLang="en-US" sz="4000"/>
              <a:t>Chapter 22 Developing Efficient Algorithms</a:t>
            </a:r>
          </a:p>
        </p:txBody>
      </p:sp>
      <p:sp>
        <p:nvSpPr>
          <p:cNvPr id="4100" name="Rectangle 6">
            <a:extLst>
              <a:ext uri="{FF2B5EF4-FFF2-40B4-BE49-F238E27FC236}">
                <a16:creationId xmlns:a16="http://schemas.microsoft.com/office/drawing/2014/main" id="{447FCADA-4177-4967-8A19-3A8B231A81D7}"/>
              </a:ext>
            </a:extLst>
          </p:cNvPr>
          <p:cNvSpPr>
            <a:spLocks noChangeArrowheads="1"/>
          </p:cNvSpPr>
          <p:nvPr/>
        </p:nvSpPr>
        <p:spPr bwMode="auto">
          <a:xfrm>
            <a:off x="2281238" y="26336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101" name="Rectangle 8">
            <a:extLst>
              <a:ext uri="{FF2B5EF4-FFF2-40B4-BE49-F238E27FC236}">
                <a16:creationId xmlns:a16="http://schemas.microsoft.com/office/drawing/2014/main" id="{BC3179F1-645A-4AFD-B1D2-B32D552A467F}"/>
              </a:ext>
            </a:extLst>
          </p:cNvPr>
          <p:cNvSpPr>
            <a:spLocks noChangeArrowheads="1"/>
          </p:cNvSpPr>
          <p:nvPr/>
        </p:nvSpPr>
        <p:spPr bwMode="auto">
          <a:xfrm>
            <a:off x="2281238" y="28241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102" name="Rectangle 10">
            <a:extLst>
              <a:ext uri="{FF2B5EF4-FFF2-40B4-BE49-F238E27FC236}">
                <a16:creationId xmlns:a16="http://schemas.microsoft.com/office/drawing/2014/main" id="{F1A59297-586F-42C7-86B9-6D929285786C}"/>
              </a:ext>
            </a:extLst>
          </p:cNvPr>
          <p:cNvSpPr>
            <a:spLocks noChangeArrowheads="1"/>
          </p:cNvSpPr>
          <p:nvPr/>
        </p:nvSpPr>
        <p:spPr bwMode="auto">
          <a:xfrm>
            <a:off x="0" y="29035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103" name="Rectangle 12">
            <a:extLst>
              <a:ext uri="{FF2B5EF4-FFF2-40B4-BE49-F238E27FC236}">
                <a16:creationId xmlns:a16="http://schemas.microsoft.com/office/drawing/2014/main" id="{31599BCB-ED74-4636-B0F4-12D445C5DEA9}"/>
              </a:ext>
            </a:extLst>
          </p:cNvPr>
          <p:cNvSpPr>
            <a:spLocks noChangeArrowheads="1"/>
          </p:cNvSpPr>
          <p:nvPr/>
        </p:nvSpPr>
        <p:spPr bwMode="auto">
          <a:xfrm>
            <a:off x="0" y="25336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4">
            <a:extLst>
              <a:ext uri="{FF2B5EF4-FFF2-40B4-BE49-F238E27FC236}">
                <a16:creationId xmlns:a16="http://schemas.microsoft.com/office/drawing/2014/main" id="{4BD9873E-BEC9-40BA-A2BB-161FFD844032}"/>
              </a:ext>
            </a:extLst>
          </p:cNvPr>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B2A58720-2ADA-4AD9-9DC6-E0119BCB3630}" type="slidenum">
              <a:rPr lang="en-US" altLang="en-US" sz="1400" smtClean="0"/>
              <a:pPr>
                <a:spcBef>
                  <a:spcPct val="0"/>
                </a:spcBef>
                <a:buClrTx/>
                <a:buSzTx/>
                <a:buFontTx/>
                <a:buNone/>
              </a:pPr>
              <a:t>10</a:t>
            </a:fld>
            <a:endParaRPr lang="en-US" altLang="en-US" sz="1400"/>
          </a:p>
        </p:txBody>
      </p:sp>
      <p:sp>
        <p:nvSpPr>
          <p:cNvPr id="13315" name="Rectangle 2">
            <a:extLst>
              <a:ext uri="{FF2B5EF4-FFF2-40B4-BE49-F238E27FC236}">
                <a16:creationId xmlns:a16="http://schemas.microsoft.com/office/drawing/2014/main" id="{EF49CAEC-ED62-4074-9307-B6C93AF525B2}"/>
              </a:ext>
            </a:extLst>
          </p:cNvPr>
          <p:cNvSpPr>
            <a:spLocks noGrp="1" noChangeArrowheads="1"/>
          </p:cNvSpPr>
          <p:nvPr>
            <p:ph type="title"/>
          </p:nvPr>
        </p:nvSpPr>
        <p:spPr>
          <a:xfrm>
            <a:off x="685800" y="228600"/>
            <a:ext cx="7772400" cy="685800"/>
          </a:xfrm>
          <a:noFill/>
        </p:spPr>
        <p:txBody>
          <a:bodyPr/>
          <a:lstStyle/>
          <a:p>
            <a:r>
              <a:rPr lang="en-US" altLang="en-US"/>
              <a:t>Examples: Determining Big-O</a:t>
            </a:r>
          </a:p>
        </p:txBody>
      </p:sp>
      <p:sp>
        <p:nvSpPr>
          <p:cNvPr id="12292" name="Rectangle 3">
            <a:extLst>
              <a:ext uri="{FF2B5EF4-FFF2-40B4-BE49-F238E27FC236}">
                <a16:creationId xmlns:a16="http://schemas.microsoft.com/office/drawing/2014/main" id="{CA2534BB-0EAC-4434-AE59-001185D412CB}"/>
              </a:ext>
            </a:extLst>
          </p:cNvPr>
          <p:cNvSpPr>
            <a:spLocks noGrp="1" noChangeArrowheads="1"/>
          </p:cNvSpPr>
          <p:nvPr>
            <p:ph type="body" idx="1"/>
          </p:nvPr>
        </p:nvSpPr>
        <p:spPr>
          <a:xfrm>
            <a:off x="914400" y="1447800"/>
            <a:ext cx="7086600" cy="3124200"/>
          </a:xfrm>
        </p:spPr>
        <p:txBody>
          <a:bodyPr/>
          <a:lstStyle/>
          <a:p>
            <a:pPr>
              <a:lnSpc>
                <a:spcPct val="150000"/>
              </a:lnSpc>
              <a:spcBef>
                <a:spcPct val="0"/>
              </a:spcBef>
              <a:buFont typeface="Wingdings" pitchFamily="2" charset="2"/>
              <a:buChar char="§"/>
              <a:defRPr/>
            </a:pPr>
            <a:r>
              <a:rPr lang="en-US" sz="3000" dirty="0"/>
              <a:t>Repetition</a:t>
            </a:r>
          </a:p>
          <a:p>
            <a:pPr>
              <a:lnSpc>
                <a:spcPct val="150000"/>
              </a:lnSpc>
              <a:spcBef>
                <a:spcPct val="0"/>
              </a:spcBef>
              <a:buFont typeface="Wingdings" pitchFamily="2" charset="2"/>
              <a:buChar char="§"/>
              <a:defRPr/>
            </a:pPr>
            <a:r>
              <a:rPr lang="en-US" sz="3000" dirty="0"/>
              <a:t>Sequence </a:t>
            </a:r>
          </a:p>
          <a:p>
            <a:pPr>
              <a:lnSpc>
                <a:spcPct val="150000"/>
              </a:lnSpc>
              <a:spcBef>
                <a:spcPct val="0"/>
              </a:spcBef>
              <a:buFont typeface="Wingdings" pitchFamily="2" charset="2"/>
              <a:buChar char="§"/>
              <a:defRPr/>
            </a:pPr>
            <a:r>
              <a:rPr lang="en-US" sz="3000" dirty="0"/>
              <a:t>Selection</a:t>
            </a:r>
          </a:p>
          <a:p>
            <a:pPr marL="0" indent="0">
              <a:spcBef>
                <a:spcPct val="0"/>
              </a:spcBef>
              <a:buFont typeface="Monotype Sorts"/>
              <a:buNone/>
              <a:defRPr/>
            </a:pPr>
            <a:endParaRPr lang="en-US" sz="3000" dirty="0"/>
          </a:p>
        </p:txBody>
      </p:sp>
      <p:sp>
        <p:nvSpPr>
          <p:cNvPr id="13317" name="Rectangle 4">
            <a:extLst>
              <a:ext uri="{FF2B5EF4-FFF2-40B4-BE49-F238E27FC236}">
                <a16:creationId xmlns:a16="http://schemas.microsoft.com/office/drawing/2014/main" id="{A45278F4-2029-4167-945A-1828EF10E6E5}"/>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3318" name="Rectangle 6">
            <a:extLst>
              <a:ext uri="{FF2B5EF4-FFF2-40B4-BE49-F238E27FC236}">
                <a16:creationId xmlns:a16="http://schemas.microsoft.com/office/drawing/2014/main" id="{EDB12EE3-3C7F-4903-AD8C-C8AF20596F4E}"/>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3319" name="Rectangle 11">
            <a:extLst>
              <a:ext uri="{FF2B5EF4-FFF2-40B4-BE49-F238E27FC236}">
                <a16:creationId xmlns:a16="http://schemas.microsoft.com/office/drawing/2014/main" id="{296E8396-4709-4642-93BC-7DF0A57A53B6}"/>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5">
            <a:extLst>
              <a:ext uri="{FF2B5EF4-FFF2-40B4-BE49-F238E27FC236}">
                <a16:creationId xmlns:a16="http://schemas.microsoft.com/office/drawing/2014/main" id="{23D74A9F-4E2F-4268-888B-07085477027F}"/>
              </a:ext>
            </a:extLst>
          </p:cNvPr>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394D791A-50E5-4033-A9AD-A0976398F216}" type="slidenum">
              <a:rPr lang="en-US" altLang="en-US" sz="1400" smtClean="0"/>
              <a:pPr>
                <a:spcBef>
                  <a:spcPct val="0"/>
                </a:spcBef>
                <a:buClrTx/>
                <a:buSzTx/>
                <a:buFontTx/>
                <a:buNone/>
              </a:pPr>
              <a:t>11</a:t>
            </a:fld>
            <a:endParaRPr lang="en-US" altLang="en-US" sz="1400"/>
          </a:p>
        </p:txBody>
      </p:sp>
      <p:sp>
        <p:nvSpPr>
          <p:cNvPr id="14339" name="Rectangle 2">
            <a:extLst>
              <a:ext uri="{FF2B5EF4-FFF2-40B4-BE49-F238E27FC236}">
                <a16:creationId xmlns:a16="http://schemas.microsoft.com/office/drawing/2014/main" id="{EBE64981-62F5-4260-8C9B-DCF6F54F4190}"/>
              </a:ext>
            </a:extLst>
          </p:cNvPr>
          <p:cNvSpPr>
            <a:spLocks noGrp="1" noChangeArrowheads="1"/>
          </p:cNvSpPr>
          <p:nvPr>
            <p:ph type="title"/>
          </p:nvPr>
        </p:nvSpPr>
        <p:spPr>
          <a:xfrm>
            <a:off x="685800" y="285750"/>
            <a:ext cx="7772400" cy="933450"/>
          </a:xfrm>
          <a:noFill/>
        </p:spPr>
        <p:txBody>
          <a:bodyPr/>
          <a:lstStyle/>
          <a:p>
            <a:r>
              <a:rPr lang="en-US" altLang="en-US"/>
              <a:t>Repetition: Simple Loops</a:t>
            </a:r>
          </a:p>
        </p:txBody>
      </p:sp>
      <p:sp>
        <p:nvSpPr>
          <p:cNvPr id="14340" name="Rectangle 4">
            <a:extLst>
              <a:ext uri="{FF2B5EF4-FFF2-40B4-BE49-F238E27FC236}">
                <a16:creationId xmlns:a16="http://schemas.microsoft.com/office/drawing/2014/main" id="{387B0B26-AB2A-457E-BECE-3A5B2074B1C3}"/>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4341" name="Rectangle 5">
            <a:extLst>
              <a:ext uri="{FF2B5EF4-FFF2-40B4-BE49-F238E27FC236}">
                <a16:creationId xmlns:a16="http://schemas.microsoft.com/office/drawing/2014/main" id="{5A1C53F9-E57B-47BA-9383-5FAE191AFFDA}"/>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4342" name="Rectangle 6">
            <a:extLst>
              <a:ext uri="{FF2B5EF4-FFF2-40B4-BE49-F238E27FC236}">
                <a16:creationId xmlns:a16="http://schemas.microsoft.com/office/drawing/2014/main" id="{62F4D295-CC9C-4530-A865-9A5F3B58DF0F}"/>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82989" name="Text Box 13">
            <a:extLst>
              <a:ext uri="{FF2B5EF4-FFF2-40B4-BE49-F238E27FC236}">
                <a16:creationId xmlns:a16="http://schemas.microsoft.com/office/drawing/2014/main" id="{CE4D1B1D-F178-4151-99CF-777FC78DD6AA}"/>
              </a:ext>
            </a:extLst>
          </p:cNvPr>
          <p:cNvSpPr txBox="1">
            <a:spLocks noChangeArrowheads="1"/>
          </p:cNvSpPr>
          <p:nvPr/>
        </p:nvSpPr>
        <p:spPr bwMode="auto">
          <a:xfrm>
            <a:off x="2459038" y="4038600"/>
            <a:ext cx="53133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400">
                <a:latin typeface="Arial" panose="020B0604020202020204" pitchFamily="34" charset="0"/>
              </a:rPr>
              <a:t>T(n) = (a constant c) * n = cn = </a:t>
            </a:r>
            <a:r>
              <a:rPr lang="en-US" altLang="en-US" sz="2400" b="1">
                <a:latin typeface="Arial" panose="020B0604020202020204" pitchFamily="34" charset="0"/>
              </a:rPr>
              <a:t>O(n)</a:t>
            </a:r>
            <a:endParaRPr lang="en-US" altLang="en-US" sz="2400">
              <a:latin typeface="Arial" panose="020B0604020202020204" pitchFamily="34" charset="0"/>
            </a:endParaRPr>
          </a:p>
        </p:txBody>
      </p:sp>
      <p:sp>
        <p:nvSpPr>
          <p:cNvPr id="14344" name="Rectangle 17">
            <a:extLst>
              <a:ext uri="{FF2B5EF4-FFF2-40B4-BE49-F238E27FC236}">
                <a16:creationId xmlns:a16="http://schemas.microsoft.com/office/drawing/2014/main" id="{93882B28-FBCD-4D28-880F-26A13AD8379F}"/>
              </a:ext>
            </a:extLst>
          </p:cNvPr>
          <p:cNvSpPr>
            <a:spLocks noGrp="1" noChangeArrowheads="1"/>
          </p:cNvSpPr>
          <p:nvPr>
            <p:ph type="body" idx="1"/>
          </p:nvPr>
        </p:nvSpPr>
        <p:spPr>
          <a:xfrm>
            <a:off x="2362200" y="1676400"/>
            <a:ext cx="4953000" cy="1600200"/>
          </a:xfrm>
          <a:solidFill>
            <a:schemeClr val="bg1"/>
          </a:solidFill>
        </p:spPr>
        <p:txBody>
          <a:bodyPr/>
          <a:lstStyle/>
          <a:p>
            <a:pPr marL="0" indent="0">
              <a:lnSpc>
                <a:spcPct val="90000"/>
              </a:lnSpc>
              <a:buFont typeface="Monotype Sorts"/>
              <a:buNone/>
            </a:pPr>
            <a:r>
              <a:rPr lang="en-US" altLang="en-US" sz="2400">
                <a:latin typeface="Courier New" panose="02070309020205020404" pitchFamily="49" charset="0"/>
              </a:rPr>
              <a:t>for (i = 1; i &lt;= n; i++) {</a:t>
            </a:r>
          </a:p>
          <a:p>
            <a:pPr marL="0" indent="0">
              <a:lnSpc>
                <a:spcPct val="90000"/>
              </a:lnSpc>
              <a:buFont typeface="Monotype Sorts"/>
              <a:buNone/>
            </a:pPr>
            <a:r>
              <a:rPr lang="en-US" altLang="en-US" sz="2400">
                <a:latin typeface="Courier New" panose="02070309020205020404" pitchFamily="49" charset="0"/>
              </a:rPr>
              <a:t>  k = k + 5;</a:t>
            </a:r>
          </a:p>
          <a:p>
            <a:pPr marL="0" indent="0">
              <a:lnSpc>
                <a:spcPct val="90000"/>
              </a:lnSpc>
              <a:buFont typeface="Monotype Sorts"/>
              <a:buNone/>
            </a:pPr>
            <a:r>
              <a:rPr lang="en-US" altLang="en-US" sz="2400">
                <a:latin typeface="Courier New" panose="02070309020205020404" pitchFamily="49" charset="0"/>
              </a:rPr>
              <a:t>}</a:t>
            </a:r>
          </a:p>
        </p:txBody>
      </p:sp>
      <p:grpSp>
        <p:nvGrpSpPr>
          <p:cNvPr id="383005" name="Group 29">
            <a:extLst>
              <a:ext uri="{FF2B5EF4-FFF2-40B4-BE49-F238E27FC236}">
                <a16:creationId xmlns:a16="http://schemas.microsoft.com/office/drawing/2014/main" id="{C0C9BACD-1BEF-4012-B6DA-8F0B598F54F2}"/>
              </a:ext>
            </a:extLst>
          </p:cNvPr>
          <p:cNvGrpSpPr>
            <a:grpSpLocks/>
          </p:cNvGrpSpPr>
          <p:nvPr/>
        </p:nvGrpSpPr>
        <p:grpSpPr bwMode="auto">
          <a:xfrm>
            <a:off x="4648200" y="2438400"/>
            <a:ext cx="2713038" cy="533400"/>
            <a:chOff x="2928" y="1536"/>
            <a:chExt cx="1709" cy="336"/>
          </a:xfrm>
        </p:grpSpPr>
        <p:sp>
          <p:nvSpPr>
            <p:cNvPr id="14352" name="Text Box 19">
              <a:extLst>
                <a:ext uri="{FF2B5EF4-FFF2-40B4-BE49-F238E27FC236}">
                  <a16:creationId xmlns:a16="http://schemas.microsoft.com/office/drawing/2014/main" id="{435A13CC-F8A3-4FA9-85DB-6563718C5BFC}"/>
                </a:ext>
              </a:extLst>
            </p:cNvPr>
            <p:cNvSpPr txBox="1">
              <a:spLocks noChangeArrowheads="1"/>
            </p:cNvSpPr>
            <p:nvPr/>
          </p:nvSpPr>
          <p:spPr bwMode="auto">
            <a:xfrm>
              <a:off x="3494" y="1584"/>
              <a:ext cx="1143"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400">
                  <a:solidFill>
                    <a:schemeClr val="bg2"/>
                  </a:solidFill>
                </a:rPr>
                <a:t>constant time</a:t>
              </a:r>
            </a:p>
          </p:txBody>
        </p:sp>
        <p:sp>
          <p:nvSpPr>
            <p:cNvPr id="14353" name="Line 20">
              <a:extLst>
                <a:ext uri="{FF2B5EF4-FFF2-40B4-BE49-F238E27FC236}">
                  <a16:creationId xmlns:a16="http://schemas.microsoft.com/office/drawing/2014/main" id="{8E9FD80D-0E0E-46E8-BFEC-E8FD246AA6AB}"/>
                </a:ext>
              </a:extLst>
            </p:cNvPr>
            <p:cNvSpPr>
              <a:spLocks noChangeShapeType="1"/>
            </p:cNvSpPr>
            <p:nvPr/>
          </p:nvSpPr>
          <p:spPr bwMode="auto">
            <a:xfrm flipH="1" flipV="1">
              <a:off x="2928" y="1536"/>
              <a:ext cx="576" cy="214"/>
            </a:xfrm>
            <a:prstGeom prst="line">
              <a:avLst/>
            </a:prstGeom>
            <a:noFill/>
            <a:ln w="12700">
              <a:solidFill>
                <a:schemeClr val="bg2"/>
              </a:solidFill>
              <a:round/>
              <a:headEnd type="none" w="sm" len="sm"/>
              <a:tailEnd type="stealth"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382997" name="Group 21">
            <a:extLst>
              <a:ext uri="{FF2B5EF4-FFF2-40B4-BE49-F238E27FC236}">
                <a16:creationId xmlns:a16="http://schemas.microsoft.com/office/drawing/2014/main" id="{BE1D541F-FECF-4DFA-8E42-9DE554ADF251}"/>
              </a:ext>
            </a:extLst>
          </p:cNvPr>
          <p:cNvGrpSpPr>
            <a:grpSpLocks/>
          </p:cNvGrpSpPr>
          <p:nvPr/>
        </p:nvGrpSpPr>
        <p:grpSpPr bwMode="auto">
          <a:xfrm>
            <a:off x="685800" y="1752600"/>
            <a:ext cx="1676400" cy="1143000"/>
            <a:chOff x="480" y="2438"/>
            <a:chExt cx="1056" cy="768"/>
          </a:xfrm>
        </p:grpSpPr>
        <p:sp>
          <p:nvSpPr>
            <p:cNvPr id="14350" name="Text Box 22">
              <a:extLst>
                <a:ext uri="{FF2B5EF4-FFF2-40B4-BE49-F238E27FC236}">
                  <a16:creationId xmlns:a16="http://schemas.microsoft.com/office/drawing/2014/main" id="{B86B2C9C-D8FB-4597-811C-7A109D50DBF9}"/>
                </a:ext>
              </a:extLst>
            </p:cNvPr>
            <p:cNvSpPr txBox="1">
              <a:spLocks noChangeArrowheads="1"/>
            </p:cNvSpPr>
            <p:nvPr/>
          </p:nvSpPr>
          <p:spPr bwMode="auto">
            <a:xfrm>
              <a:off x="480" y="2544"/>
              <a:ext cx="797" cy="5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400"/>
                <a:t>executed</a:t>
              </a:r>
            </a:p>
            <a:p>
              <a:pPr>
                <a:spcBef>
                  <a:spcPct val="0"/>
                </a:spcBef>
                <a:buClrTx/>
                <a:buSzTx/>
                <a:buFontTx/>
                <a:buNone/>
              </a:pPr>
              <a:r>
                <a:rPr lang="en-US" altLang="en-US" sz="2400" i="1"/>
                <a:t>n</a:t>
              </a:r>
              <a:r>
                <a:rPr lang="en-US" altLang="en-US" sz="2400"/>
                <a:t> times</a:t>
              </a:r>
            </a:p>
          </p:txBody>
        </p:sp>
        <p:sp>
          <p:nvSpPr>
            <p:cNvPr id="14351" name="AutoShape 23">
              <a:extLst>
                <a:ext uri="{FF2B5EF4-FFF2-40B4-BE49-F238E27FC236}">
                  <a16:creationId xmlns:a16="http://schemas.microsoft.com/office/drawing/2014/main" id="{5C4FDC0B-E33B-4253-9FE6-E3F8313B9885}"/>
                </a:ext>
              </a:extLst>
            </p:cNvPr>
            <p:cNvSpPr>
              <a:spLocks/>
            </p:cNvSpPr>
            <p:nvPr/>
          </p:nvSpPr>
          <p:spPr bwMode="auto">
            <a:xfrm>
              <a:off x="1344" y="2438"/>
              <a:ext cx="192" cy="768"/>
            </a:xfrm>
            <a:prstGeom prst="leftBrace">
              <a:avLst>
                <a:gd name="adj1" fmla="val 33333"/>
                <a:gd name="adj2" fmla="val 50000"/>
              </a:avLst>
            </a:prstGeom>
            <a:noFill/>
            <a:ln w="12700">
              <a:solidFill>
                <a:schemeClr val="bg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pSp>
      <p:sp>
        <p:nvSpPr>
          <p:cNvPr id="383001" name="AutoShape 25">
            <a:extLst>
              <a:ext uri="{FF2B5EF4-FFF2-40B4-BE49-F238E27FC236}">
                <a16:creationId xmlns:a16="http://schemas.microsoft.com/office/drawing/2014/main" id="{13B76609-6E5A-4482-B44D-7480253C0B21}"/>
              </a:ext>
            </a:extLst>
          </p:cNvPr>
          <p:cNvSpPr>
            <a:spLocks/>
          </p:cNvSpPr>
          <p:nvPr/>
        </p:nvSpPr>
        <p:spPr bwMode="auto">
          <a:xfrm>
            <a:off x="1066800" y="4800600"/>
            <a:ext cx="4953000" cy="381000"/>
          </a:xfrm>
          <a:prstGeom prst="accentCallout2">
            <a:avLst>
              <a:gd name="adj1" fmla="val 30000"/>
              <a:gd name="adj2" fmla="val 101537"/>
              <a:gd name="adj3" fmla="val 30000"/>
              <a:gd name="adj4" fmla="val 102694"/>
              <a:gd name="adj5" fmla="val -88750"/>
              <a:gd name="adj6" fmla="val 103880"/>
            </a:avLst>
          </a:prstGeom>
          <a:solidFill>
            <a:schemeClr val="accent1"/>
          </a:solidFill>
          <a:ln w="12700">
            <a:solidFill>
              <a:schemeClr val="tx1"/>
            </a:solidFill>
            <a:miter lim="800000"/>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eaLnBrk="1" hangingPunct="1">
              <a:spcBef>
                <a:spcPct val="0"/>
              </a:spcBef>
              <a:buClrTx/>
              <a:buSzTx/>
              <a:buFontTx/>
              <a:buNone/>
            </a:pPr>
            <a:r>
              <a:rPr lang="en-US" altLang="en-US" sz="1800" i="1">
                <a:latin typeface="Arial" panose="020B0604020202020204" pitchFamily="34" charset="0"/>
              </a:rPr>
              <a:t>Ignore multiplicative constants (e.g., “c”).</a:t>
            </a:r>
          </a:p>
        </p:txBody>
      </p:sp>
      <p:sp>
        <p:nvSpPr>
          <p:cNvPr id="383002" name="Text Box 26">
            <a:extLst>
              <a:ext uri="{FF2B5EF4-FFF2-40B4-BE49-F238E27FC236}">
                <a16:creationId xmlns:a16="http://schemas.microsoft.com/office/drawing/2014/main" id="{64FE76B4-35CD-4732-B450-540E1B06548F}"/>
              </a:ext>
            </a:extLst>
          </p:cNvPr>
          <p:cNvSpPr txBox="1">
            <a:spLocks noChangeArrowheads="1"/>
          </p:cNvSpPr>
          <p:nvPr/>
        </p:nvSpPr>
        <p:spPr bwMode="auto">
          <a:xfrm>
            <a:off x="762000" y="3581400"/>
            <a:ext cx="2667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400">
                <a:latin typeface="Arial" panose="020B0604020202020204" pitchFamily="34" charset="0"/>
              </a:rPr>
              <a:t>Time Complexity</a:t>
            </a:r>
          </a:p>
        </p:txBody>
      </p:sp>
      <p:sp>
        <p:nvSpPr>
          <p:cNvPr id="14349" name="Rectangle 8">
            <a:hlinkClick r:id="rId2"/>
            <a:extLst>
              <a:ext uri="{FF2B5EF4-FFF2-40B4-BE49-F238E27FC236}">
                <a16:creationId xmlns:a16="http://schemas.microsoft.com/office/drawing/2014/main" id="{AB4C9619-DA23-40F4-B6CE-353A38D1CF02}"/>
              </a:ext>
            </a:extLst>
          </p:cNvPr>
          <p:cNvSpPr>
            <a:spLocks noChangeArrowheads="1"/>
          </p:cNvSpPr>
          <p:nvPr/>
        </p:nvSpPr>
        <p:spPr bwMode="auto">
          <a:xfrm>
            <a:off x="4918075" y="5653088"/>
            <a:ext cx="2176463"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a:t>PerformanceTest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8300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82997"/>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8300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82989"/>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8300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2989" grpId="0"/>
      <p:bldP spid="383001" grpId="0" animBg="1"/>
      <p:bldP spid="38300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5">
            <a:extLst>
              <a:ext uri="{FF2B5EF4-FFF2-40B4-BE49-F238E27FC236}">
                <a16:creationId xmlns:a16="http://schemas.microsoft.com/office/drawing/2014/main" id="{F4CC13D9-172A-43EA-B94B-71645FD147D4}"/>
              </a:ext>
            </a:extLst>
          </p:cNvPr>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9FD6980C-0DAE-4E71-A1B6-71F9F2E5CA83}" type="slidenum">
              <a:rPr lang="en-US" altLang="en-US" sz="1400" smtClean="0"/>
              <a:pPr>
                <a:spcBef>
                  <a:spcPct val="0"/>
                </a:spcBef>
                <a:buClrTx/>
                <a:buSzTx/>
                <a:buFontTx/>
                <a:buNone/>
              </a:pPr>
              <a:t>12</a:t>
            </a:fld>
            <a:endParaRPr lang="en-US" altLang="en-US" sz="1400"/>
          </a:p>
        </p:txBody>
      </p:sp>
      <p:sp>
        <p:nvSpPr>
          <p:cNvPr id="15363" name="Rectangle 2">
            <a:extLst>
              <a:ext uri="{FF2B5EF4-FFF2-40B4-BE49-F238E27FC236}">
                <a16:creationId xmlns:a16="http://schemas.microsoft.com/office/drawing/2014/main" id="{7D19DCA8-4882-4813-9F24-8DF73E1052E8}"/>
              </a:ext>
            </a:extLst>
          </p:cNvPr>
          <p:cNvSpPr>
            <a:spLocks noGrp="1" noChangeArrowheads="1"/>
          </p:cNvSpPr>
          <p:nvPr>
            <p:ph type="title"/>
          </p:nvPr>
        </p:nvSpPr>
        <p:spPr>
          <a:xfrm>
            <a:off x="685800" y="285750"/>
            <a:ext cx="7772400" cy="933450"/>
          </a:xfrm>
          <a:noFill/>
        </p:spPr>
        <p:txBody>
          <a:bodyPr/>
          <a:lstStyle/>
          <a:p>
            <a:r>
              <a:rPr lang="en-US" altLang="en-US"/>
              <a:t>Repetition: Nested Loops</a:t>
            </a:r>
          </a:p>
        </p:txBody>
      </p:sp>
      <p:sp>
        <p:nvSpPr>
          <p:cNvPr id="15364" name="Rectangle 3">
            <a:extLst>
              <a:ext uri="{FF2B5EF4-FFF2-40B4-BE49-F238E27FC236}">
                <a16:creationId xmlns:a16="http://schemas.microsoft.com/office/drawing/2014/main" id="{E316B1EB-95C8-4F2A-B46B-2CE6D24940F8}"/>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5365" name="Rectangle 4">
            <a:extLst>
              <a:ext uri="{FF2B5EF4-FFF2-40B4-BE49-F238E27FC236}">
                <a16:creationId xmlns:a16="http://schemas.microsoft.com/office/drawing/2014/main" id="{B7402219-7543-4E73-8737-002E272597D7}"/>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5366" name="Rectangle 5">
            <a:extLst>
              <a:ext uri="{FF2B5EF4-FFF2-40B4-BE49-F238E27FC236}">
                <a16:creationId xmlns:a16="http://schemas.microsoft.com/office/drawing/2014/main" id="{DE880484-24E2-415C-AFDF-41CFC5E05A42}"/>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85030" name="Text Box 6">
            <a:extLst>
              <a:ext uri="{FF2B5EF4-FFF2-40B4-BE49-F238E27FC236}">
                <a16:creationId xmlns:a16="http://schemas.microsoft.com/office/drawing/2014/main" id="{6AC30D53-900D-4FEA-BB00-AE945A7D9422}"/>
              </a:ext>
            </a:extLst>
          </p:cNvPr>
          <p:cNvSpPr txBox="1">
            <a:spLocks noChangeArrowheads="1"/>
          </p:cNvSpPr>
          <p:nvPr/>
        </p:nvSpPr>
        <p:spPr bwMode="auto">
          <a:xfrm>
            <a:off x="2209800" y="5029200"/>
            <a:ext cx="5867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400">
                <a:latin typeface="Arial" panose="020B0604020202020204" pitchFamily="34" charset="0"/>
              </a:rPr>
              <a:t>T(n) = (a constant c) * n * n = c</a:t>
            </a:r>
            <a:r>
              <a:rPr lang="en-US" altLang="en-US" sz="2400"/>
              <a:t>n</a:t>
            </a:r>
            <a:r>
              <a:rPr lang="en-US" altLang="en-US" sz="2400" baseline="30000"/>
              <a:t>2</a:t>
            </a:r>
            <a:r>
              <a:rPr lang="en-US" altLang="en-US" sz="2400">
                <a:latin typeface="Arial" panose="020B0604020202020204" pitchFamily="34" charset="0"/>
              </a:rPr>
              <a:t> = </a:t>
            </a:r>
            <a:r>
              <a:rPr lang="en-US" altLang="en-US" sz="2400"/>
              <a:t>O(n</a:t>
            </a:r>
            <a:r>
              <a:rPr lang="en-US" altLang="en-US" sz="2400" baseline="30000"/>
              <a:t>2</a:t>
            </a:r>
            <a:r>
              <a:rPr lang="en-US" altLang="en-US" sz="2400"/>
              <a:t>)</a:t>
            </a:r>
            <a:endParaRPr lang="en-US" altLang="en-US" sz="2400" b="1">
              <a:latin typeface="Arial" panose="020B0604020202020204" pitchFamily="34" charset="0"/>
            </a:endParaRPr>
          </a:p>
        </p:txBody>
      </p:sp>
      <p:sp>
        <p:nvSpPr>
          <p:cNvPr id="15368" name="Rectangle 7">
            <a:extLst>
              <a:ext uri="{FF2B5EF4-FFF2-40B4-BE49-F238E27FC236}">
                <a16:creationId xmlns:a16="http://schemas.microsoft.com/office/drawing/2014/main" id="{E852B62C-567F-466A-B862-1CA5908C50C9}"/>
              </a:ext>
            </a:extLst>
          </p:cNvPr>
          <p:cNvSpPr>
            <a:spLocks noGrp="1" noChangeArrowheads="1"/>
          </p:cNvSpPr>
          <p:nvPr>
            <p:ph type="body" idx="1"/>
          </p:nvPr>
        </p:nvSpPr>
        <p:spPr>
          <a:xfrm>
            <a:off x="1828800" y="1600200"/>
            <a:ext cx="5486400" cy="2057400"/>
          </a:xfrm>
          <a:solidFill>
            <a:schemeClr val="bg1"/>
          </a:solidFill>
        </p:spPr>
        <p:txBody>
          <a:bodyPr/>
          <a:lstStyle/>
          <a:p>
            <a:pPr marL="0" indent="0">
              <a:lnSpc>
                <a:spcPct val="90000"/>
              </a:lnSpc>
              <a:buFont typeface="Monotype Sorts"/>
              <a:buNone/>
            </a:pPr>
            <a:r>
              <a:rPr lang="en-US" altLang="en-US" sz="2400">
                <a:latin typeface="Courier New" panose="02070309020205020404" pitchFamily="49" charset="0"/>
              </a:rPr>
              <a:t>for (i = 1; i &lt;= n; i++) {</a:t>
            </a:r>
          </a:p>
          <a:p>
            <a:pPr marL="0" indent="0">
              <a:lnSpc>
                <a:spcPct val="90000"/>
              </a:lnSpc>
              <a:buFont typeface="Monotype Sorts"/>
              <a:buNone/>
            </a:pPr>
            <a:r>
              <a:rPr lang="en-US" altLang="en-US" sz="2400">
                <a:latin typeface="Courier New" panose="02070309020205020404" pitchFamily="49" charset="0"/>
              </a:rPr>
              <a:t>  for (j = 1; j &lt;= n; j++) {</a:t>
            </a:r>
          </a:p>
          <a:p>
            <a:pPr marL="0" indent="0">
              <a:lnSpc>
                <a:spcPct val="90000"/>
              </a:lnSpc>
              <a:buFont typeface="Monotype Sorts"/>
              <a:buNone/>
            </a:pPr>
            <a:r>
              <a:rPr lang="en-US" altLang="en-US" sz="2400">
                <a:latin typeface="Courier New" panose="02070309020205020404" pitchFamily="49" charset="0"/>
              </a:rPr>
              <a:t>    k = k + i + j;</a:t>
            </a:r>
          </a:p>
          <a:p>
            <a:pPr marL="0" indent="0">
              <a:lnSpc>
                <a:spcPct val="90000"/>
              </a:lnSpc>
              <a:buFont typeface="Monotype Sorts"/>
              <a:buNone/>
            </a:pPr>
            <a:r>
              <a:rPr lang="en-US" altLang="en-US" sz="2400">
                <a:latin typeface="Courier New" panose="02070309020205020404" pitchFamily="49" charset="0"/>
              </a:rPr>
              <a:t>  }</a:t>
            </a:r>
          </a:p>
          <a:p>
            <a:pPr marL="0" indent="0">
              <a:lnSpc>
                <a:spcPct val="90000"/>
              </a:lnSpc>
              <a:buFont typeface="Monotype Sorts"/>
              <a:buNone/>
            </a:pPr>
            <a:r>
              <a:rPr lang="en-US" altLang="en-US" sz="2400">
                <a:latin typeface="Courier New" panose="02070309020205020404" pitchFamily="49" charset="0"/>
              </a:rPr>
              <a:t>}</a:t>
            </a:r>
          </a:p>
        </p:txBody>
      </p:sp>
      <p:grpSp>
        <p:nvGrpSpPr>
          <p:cNvPr id="385043" name="Group 19">
            <a:extLst>
              <a:ext uri="{FF2B5EF4-FFF2-40B4-BE49-F238E27FC236}">
                <a16:creationId xmlns:a16="http://schemas.microsoft.com/office/drawing/2014/main" id="{D6CADEBD-F9FA-4278-9620-3000682CEC12}"/>
              </a:ext>
            </a:extLst>
          </p:cNvPr>
          <p:cNvGrpSpPr>
            <a:grpSpLocks/>
          </p:cNvGrpSpPr>
          <p:nvPr/>
        </p:nvGrpSpPr>
        <p:grpSpPr bwMode="auto">
          <a:xfrm>
            <a:off x="5029200" y="2819400"/>
            <a:ext cx="1890713" cy="1143000"/>
            <a:chOff x="2688" y="1728"/>
            <a:chExt cx="1191" cy="720"/>
          </a:xfrm>
        </p:grpSpPr>
        <p:sp>
          <p:nvSpPr>
            <p:cNvPr id="15378" name="Text Box 9">
              <a:extLst>
                <a:ext uri="{FF2B5EF4-FFF2-40B4-BE49-F238E27FC236}">
                  <a16:creationId xmlns:a16="http://schemas.microsoft.com/office/drawing/2014/main" id="{9DA22C40-6C99-4482-ADAC-D21B91F612C1}"/>
                </a:ext>
              </a:extLst>
            </p:cNvPr>
            <p:cNvSpPr txBox="1">
              <a:spLocks noChangeArrowheads="1"/>
            </p:cNvSpPr>
            <p:nvPr/>
          </p:nvSpPr>
          <p:spPr bwMode="auto">
            <a:xfrm>
              <a:off x="2736" y="2160"/>
              <a:ext cx="1143"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400">
                  <a:solidFill>
                    <a:schemeClr val="bg2"/>
                  </a:solidFill>
                </a:rPr>
                <a:t>constant time</a:t>
              </a:r>
            </a:p>
          </p:txBody>
        </p:sp>
        <p:sp>
          <p:nvSpPr>
            <p:cNvPr id="15379" name="Line 10">
              <a:extLst>
                <a:ext uri="{FF2B5EF4-FFF2-40B4-BE49-F238E27FC236}">
                  <a16:creationId xmlns:a16="http://schemas.microsoft.com/office/drawing/2014/main" id="{4553DD45-E91A-4DEB-8A22-CBE459F32B1F}"/>
                </a:ext>
              </a:extLst>
            </p:cNvPr>
            <p:cNvSpPr>
              <a:spLocks noChangeShapeType="1"/>
            </p:cNvSpPr>
            <p:nvPr/>
          </p:nvSpPr>
          <p:spPr bwMode="auto">
            <a:xfrm flipH="1" flipV="1">
              <a:off x="2688" y="1728"/>
              <a:ext cx="288" cy="384"/>
            </a:xfrm>
            <a:prstGeom prst="line">
              <a:avLst/>
            </a:prstGeom>
            <a:noFill/>
            <a:ln w="12700">
              <a:solidFill>
                <a:schemeClr val="bg2"/>
              </a:solidFill>
              <a:round/>
              <a:headEnd type="none" w="sm" len="sm"/>
              <a:tailEnd type="stealth"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385035" name="Group 11">
            <a:extLst>
              <a:ext uri="{FF2B5EF4-FFF2-40B4-BE49-F238E27FC236}">
                <a16:creationId xmlns:a16="http://schemas.microsoft.com/office/drawing/2014/main" id="{BBB1E464-DCEB-4943-84B6-E38B701DE2EE}"/>
              </a:ext>
            </a:extLst>
          </p:cNvPr>
          <p:cNvGrpSpPr>
            <a:grpSpLocks/>
          </p:cNvGrpSpPr>
          <p:nvPr/>
        </p:nvGrpSpPr>
        <p:grpSpPr bwMode="auto">
          <a:xfrm>
            <a:off x="152400" y="1676400"/>
            <a:ext cx="1676400" cy="1828800"/>
            <a:chOff x="480" y="2438"/>
            <a:chExt cx="1056" cy="768"/>
          </a:xfrm>
        </p:grpSpPr>
        <p:sp>
          <p:nvSpPr>
            <p:cNvPr id="15376" name="Text Box 12">
              <a:extLst>
                <a:ext uri="{FF2B5EF4-FFF2-40B4-BE49-F238E27FC236}">
                  <a16:creationId xmlns:a16="http://schemas.microsoft.com/office/drawing/2014/main" id="{9D0F856B-8382-4084-8EF8-F75C74985C65}"/>
                </a:ext>
              </a:extLst>
            </p:cNvPr>
            <p:cNvSpPr txBox="1">
              <a:spLocks noChangeArrowheads="1"/>
            </p:cNvSpPr>
            <p:nvPr/>
          </p:nvSpPr>
          <p:spPr bwMode="auto">
            <a:xfrm>
              <a:off x="480" y="2544"/>
              <a:ext cx="797" cy="3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400"/>
                <a:t>executed</a:t>
              </a:r>
            </a:p>
            <a:p>
              <a:pPr>
                <a:spcBef>
                  <a:spcPct val="0"/>
                </a:spcBef>
                <a:buClrTx/>
                <a:buSzTx/>
                <a:buFontTx/>
                <a:buNone/>
              </a:pPr>
              <a:r>
                <a:rPr lang="en-US" altLang="en-US" sz="2400" i="1"/>
                <a:t>n</a:t>
              </a:r>
              <a:r>
                <a:rPr lang="en-US" altLang="en-US" sz="2400"/>
                <a:t> times</a:t>
              </a:r>
            </a:p>
          </p:txBody>
        </p:sp>
        <p:sp>
          <p:nvSpPr>
            <p:cNvPr id="15377" name="AutoShape 13">
              <a:extLst>
                <a:ext uri="{FF2B5EF4-FFF2-40B4-BE49-F238E27FC236}">
                  <a16:creationId xmlns:a16="http://schemas.microsoft.com/office/drawing/2014/main" id="{8ABB0F2E-81FF-4BDC-B1ED-35B706858E77}"/>
                </a:ext>
              </a:extLst>
            </p:cNvPr>
            <p:cNvSpPr>
              <a:spLocks/>
            </p:cNvSpPr>
            <p:nvPr/>
          </p:nvSpPr>
          <p:spPr bwMode="auto">
            <a:xfrm>
              <a:off x="1344" y="2438"/>
              <a:ext cx="192" cy="768"/>
            </a:xfrm>
            <a:prstGeom prst="leftBrace">
              <a:avLst>
                <a:gd name="adj1" fmla="val 33333"/>
                <a:gd name="adj2" fmla="val 50000"/>
              </a:avLst>
            </a:prstGeom>
            <a:noFill/>
            <a:ln w="12700">
              <a:solidFill>
                <a:schemeClr val="bg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pSp>
      <p:sp>
        <p:nvSpPr>
          <p:cNvPr id="385038" name="AutoShape 14">
            <a:extLst>
              <a:ext uri="{FF2B5EF4-FFF2-40B4-BE49-F238E27FC236}">
                <a16:creationId xmlns:a16="http://schemas.microsoft.com/office/drawing/2014/main" id="{F115006C-B989-4F88-B61B-F94F81E8F598}"/>
              </a:ext>
            </a:extLst>
          </p:cNvPr>
          <p:cNvSpPr>
            <a:spLocks/>
          </p:cNvSpPr>
          <p:nvPr/>
        </p:nvSpPr>
        <p:spPr bwMode="auto">
          <a:xfrm>
            <a:off x="1066800" y="5791200"/>
            <a:ext cx="4953000" cy="381000"/>
          </a:xfrm>
          <a:prstGeom prst="accentCallout2">
            <a:avLst>
              <a:gd name="adj1" fmla="val 30000"/>
              <a:gd name="adj2" fmla="val 101537"/>
              <a:gd name="adj3" fmla="val 30000"/>
              <a:gd name="adj4" fmla="val 104454"/>
              <a:gd name="adj5" fmla="val -104167"/>
              <a:gd name="adj6" fmla="val 107468"/>
            </a:avLst>
          </a:prstGeom>
          <a:solidFill>
            <a:schemeClr val="accent1"/>
          </a:solidFill>
          <a:ln w="12700">
            <a:solidFill>
              <a:schemeClr val="tx1"/>
            </a:solidFill>
            <a:miter lim="800000"/>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eaLnBrk="1" hangingPunct="1">
              <a:spcBef>
                <a:spcPct val="0"/>
              </a:spcBef>
              <a:buClrTx/>
              <a:buSzTx/>
              <a:buFontTx/>
              <a:buNone/>
            </a:pPr>
            <a:r>
              <a:rPr lang="en-US" altLang="en-US" sz="1800" i="1">
                <a:latin typeface="Arial" panose="020B0604020202020204" pitchFamily="34" charset="0"/>
              </a:rPr>
              <a:t>Ignore multiplicative constants (e.g., “c”).</a:t>
            </a:r>
          </a:p>
        </p:txBody>
      </p:sp>
      <p:sp>
        <p:nvSpPr>
          <p:cNvPr id="385039" name="Text Box 15">
            <a:extLst>
              <a:ext uri="{FF2B5EF4-FFF2-40B4-BE49-F238E27FC236}">
                <a16:creationId xmlns:a16="http://schemas.microsoft.com/office/drawing/2014/main" id="{E20D2F9E-1994-463C-BA04-147849E81374}"/>
              </a:ext>
            </a:extLst>
          </p:cNvPr>
          <p:cNvSpPr txBox="1">
            <a:spLocks noChangeArrowheads="1"/>
          </p:cNvSpPr>
          <p:nvPr/>
        </p:nvSpPr>
        <p:spPr bwMode="auto">
          <a:xfrm>
            <a:off x="762000" y="4572000"/>
            <a:ext cx="2667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400">
                <a:latin typeface="Arial" panose="020B0604020202020204" pitchFamily="34" charset="0"/>
              </a:rPr>
              <a:t>Time Complexity</a:t>
            </a:r>
          </a:p>
        </p:txBody>
      </p:sp>
      <p:grpSp>
        <p:nvGrpSpPr>
          <p:cNvPr id="385040" name="Group 16">
            <a:extLst>
              <a:ext uri="{FF2B5EF4-FFF2-40B4-BE49-F238E27FC236}">
                <a16:creationId xmlns:a16="http://schemas.microsoft.com/office/drawing/2014/main" id="{35B520FB-CB48-4C8E-8724-319529F7CF1C}"/>
              </a:ext>
            </a:extLst>
          </p:cNvPr>
          <p:cNvGrpSpPr>
            <a:grpSpLocks/>
          </p:cNvGrpSpPr>
          <p:nvPr/>
        </p:nvGrpSpPr>
        <p:grpSpPr bwMode="auto">
          <a:xfrm>
            <a:off x="7086600" y="2057400"/>
            <a:ext cx="1855788" cy="1187450"/>
            <a:chOff x="3504" y="2256"/>
            <a:chExt cx="1122" cy="972"/>
          </a:xfrm>
        </p:grpSpPr>
        <p:sp>
          <p:nvSpPr>
            <p:cNvPr id="15374" name="AutoShape 17">
              <a:extLst>
                <a:ext uri="{FF2B5EF4-FFF2-40B4-BE49-F238E27FC236}">
                  <a16:creationId xmlns:a16="http://schemas.microsoft.com/office/drawing/2014/main" id="{8C2F3008-761A-4737-B79C-4C0068805A8C}"/>
                </a:ext>
              </a:extLst>
            </p:cNvPr>
            <p:cNvSpPr>
              <a:spLocks/>
            </p:cNvSpPr>
            <p:nvPr/>
          </p:nvSpPr>
          <p:spPr bwMode="auto">
            <a:xfrm>
              <a:off x="3504" y="2352"/>
              <a:ext cx="192" cy="624"/>
            </a:xfrm>
            <a:prstGeom prst="rightBrace">
              <a:avLst>
                <a:gd name="adj1" fmla="val 27083"/>
                <a:gd name="adj2" fmla="val 50000"/>
              </a:avLst>
            </a:prstGeom>
            <a:noFill/>
            <a:ln w="12700">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5375" name="Text Box 18">
              <a:extLst>
                <a:ext uri="{FF2B5EF4-FFF2-40B4-BE49-F238E27FC236}">
                  <a16:creationId xmlns:a16="http://schemas.microsoft.com/office/drawing/2014/main" id="{FF7088D8-52CF-422D-8CAF-ECC052834640}"/>
                </a:ext>
              </a:extLst>
            </p:cNvPr>
            <p:cNvSpPr txBox="1">
              <a:spLocks noChangeArrowheads="1"/>
            </p:cNvSpPr>
            <p:nvPr/>
          </p:nvSpPr>
          <p:spPr bwMode="auto">
            <a:xfrm>
              <a:off x="3763" y="2256"/>
              <a:ext cx="863" cy="9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400"/>
                <a:t>inner loop</a:t>
              </a:r>
            </a:p>
            <a:p>
              <a:pPr>
                <a:spcBef>
                  <a:spcPct val="0"/>
                </a:spcBef>
                <a:buClrTx/>
                <a:buSzTx/>
                <a:buFontTx/>
                <a:buNone/>
              </a:pPr>
              <a:r>
                <a:rPr lang="en-US" altLang="en-US" sz="2400"/>
                <a:t>executed</a:t>
              </a:r>
            </a:p>
            <a:p>
              <a:pPr>
                <a:spcBef>
                  <a:spcPct val="0"/>
                </a:spcBef>
                <a:buClrTx/>
                <a:buSzTx/>
                <a:buFontTx/>
                <a:buNone/>
              </a:pPr>
              <a:r>
                <a:rPr lang="en-US" altLang="en-US" sz="2400" i="1"/>
                <a:t>n</a:t>
              </a:r>
              <a:r>
                <a:rPr lang="en-US" altLang="en-US" sz="2400"/>
                <a:t> times</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8504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85040"/>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85035"/>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8503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85030"/>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850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5030" grpId="0"/>
      <p:bldP spid="385038" grpId="0" animBg="1"/>
      <p:bldP spid="38503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5">
            <a:extLst>
              <a:ext uri="{FF2B5EF4-FFF2-40B4-BE49-F238E27FC236}">
                <a16:creationId xmlns:a16="http://schemas.microsoft.com/office/drawing/2014/main" id="{6465D4AA-BA24-4C1A-999F-0B753CDAE2F5}"/>
              </a:ext>
            </a:extLst>
          </p:cNvPr>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9273E788-2B56-4054-A57A-FBB35584F615}" type="slidenum">
              <a:rPr lang="en-US" altLang="en-US" sz="1400" smtClean="0"/>
              <a:pPr>
                <a:spcBef>
                  <a:spcPct val="0"/>
                </a:spcBef>
                <a:buClrTx/>
                <a:buSzTx/>
                <a:buFontTx/>
                <a:buNone/>
              </a:pPr>
              <a:t>13</a:t>
            </a:fld>
            <a:endParaRPr lang="en-US" altLang="en-US" sz="1400"/>
          </a:p>
        </p:txBody>
      </p:sp>
      <p:sp>
        <p:nvSpPr>
          <p:cNvPr id="16387" name="Rectangle 2">
            <a:extLst>
              <a:ext uri="{FF2B5EF4-FFF2-40B4-BE49-F238E27FC236}">
                <a16:creationId xmlns:a16="http://schemas.microsoft.com/office/drawing/2014/main" id="{317EB614-3842-44ED-9DA9-BDBE7184B702}"/>
              </a:ext>
            </a:extLst>
          </p:cNvPr>
          <p:cNvSpPr>
            <a:spLocks noGrp="1" noChangeArrowheads="1"/>
          </p:cNvSpPr>
          <p:nvPr>
            <p:ph type="title"/>
          </p:nvPr>
        </p:nvSpPr>
        <p:spPr>
          <a:xfrm>
            <a:off x="685800" y="285750"/>
            <a:ext cx="7772400" cy="933450"/>
          </a:xfrm>
          <a:noFill/>
        </p:spPr>
        <p:txBody>
          <a:bodyPr/>
          <a:lstStyle/>
          <a:p>
            <a:r>
              <a:rPr lang="en-US" altLang="en-US"/>
              <a:t>Repetition: Nested Loops</a:t>
            </a:r>
          </a:p>
        </p:txBody>
      </p:sp>
      <p:sp>
        <p:nvSpPr>
          <p:cNvPr id="16388" name="Rectangle 3">
            <a:extLst>
              <a:ext uri="{FF2B5EF4-FFF2-40B4-BE49-F238E27FC236}">
                <a16:creationId xmlns:a16="http://schemas.microsoft.com/office/drawing/2014/main" id="{C89130F4-0D7F-4FD5-8A4D-0B3331A4CB69}"/>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6389" name="Rectangle 4">
            <a:extLst>
              <a:ext uri="{FF2B5EF4-FFF2-40B4-BE49-F238E27FC236}">
                <a16:creationId xmlns:a16="http://schemas.microsoft.com/office/drawing/2014/main" id="{DC13ED01-8A48-44AC-8A0F-8C29C5B52A83}"/>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6390" name="Rectangle 5">
            <a:extLst>
              <a:ext uri="{FF2B5EF4-FFF2-40B4-BE49-F238E27FC236}">
                <a16:creationId xmlns:a16="http://schemas.microsoft.com/office/drawing/2014/main" id="{C4EC22F0-FAFC-45B4-8502-F925FA57E84C}"/>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87078" name="Text Box 6">
            <a:extLst>
              <a:ext uri="{FF2B5EF4-FFF2-40B4-BE49-F238E27FC236}">
                <a16:creationId xmlns:a16="http://schemas.microsoft.com/office/drawing/2014/main" id="{7BD02ED5-1C55-468D-879E-CE9FAD5BAE5E}"/>
              </a:ext>
            </a:extLst>
          </p:cNvPr>
          <p:cNvSpPr txBox="1">
            <a:spLocks noChangeArrowheads="1"/>
          </p:cNvSpPr>
          <p:nvPr/>
        </p:nvSpPr>
        <p:spPr bwMode="auto">
          <a:xfrm>
            <a:off x="1295400" y="4267200"/>
            <a:ext cx="67818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400">
                <a:latin typeface="Arial" panose="020B0604020202020204" pitchFamily="34" charset="0"/>
              </a:rPr>
              <a:t>T(n) = c + 2c + 3c + 4c + … + nc = c</a:t>
            </a:r>
            <a:r>
              <a:rPr lang="en-US" altLang="en-US" sz="2400"/>
              <a:t>n(n+1)/2</a:t>
            </a:r>
            <a:r>
              <a:rPr lang="en-US" altLang="en-US" sz="2400">
                <a:latin typeface="Arial" panose="020B0604020202020204" pitchFamily="34" charset="0"/>
              </a:rPr>
              <a:t> = (c/2)</a:t>
            </a:r>
            <a:r>
              <a:rPr lang="en-US" altLang="en-US" sz="2400"/>
              <a:t>n</a:t>
            </a:r>
            <a:r>
              <a:rPr lang="en-US" altLang="en-US" sz="2400" baseline="30000"/>
              <a:t>2</a:t>
            </a:r>
            <a:r>
              <a:rPr lang="en-US" altLang="en-US" sz="2400"/>
              <a:t> + (c/2)n = O(n</a:t>
            </a:r>
            <a:r>
              <a:rPr lang="en-US" altLang="en-US" sz="2400" baseline="30000"/>
              <a:t>2</a:t>
            </a:r>
            <a:r>
              <a:rPr lang="en-US" altLang="en-US" sz="2400"/>
              <a:t>)</a:t>
            </a:r>
            <a:endParaRPr lang="en-US" altLang="en-US" sz="2400" b="1">
              <a:latin typeface="Arial" panose="020B0604020202020204" pitchFamily="34" charset="0"/>
            </a:endParaRPr>
          </a:p>
        </p:txBody>
      </p:sp>
      <p:sp>
        <p:nvSpPr>
          <p:cNvPr id="16392" name="Rectangle 7">
            <a:extLst>
              <a:ext uri="{FF2B5EF4-FFF2-40B4-BE49-F238E27FC236}">
                <a16:creationId xmlns:a16="http://schemas.microsoft.com/office/drawing/2014/main" id="{E509844A-5414-4580-AB65-8F834731C87C}"/>
              </a:ext>
            </a:extLst>
          </p:cNvPr>
          <p:cNvSpPr>
            <a:spLocks noGrp="1" noChangeArrowheads="1"/>
          </p:cNvSpPr>
          <p:nvPr>
            <p:ph type="body" idx="1"/>
          </p:nvPr>
        </p:nvSpPr>
        <p:spPr>
          <a:xfrm>
            <a:off x="1828800" y="1600200"/>
            <a:ext cx="5486400" cy="2057400"/>
          </a:xfrm>
          <a:solidFill>
            <a:schemeClr val="bg1"/>
          </a:solidFill>
        </p:spPr>
        <p:txBody>
          <a:bodyPr/>
          <a:lstStyle/>
          <a:p>
            <a:pPr marL="0" indent="0">
              <a:lnSpc>
                <a:spcPct val="90000"/>
              </a:lnSpc>
              <a:buFont typeface="Monotype Sorts"/>
              <a:buNone/>
            </a:pPr>
            <a:r>
              <a:rPr lang="en-US" altLang="en-US" sz="2400">
                <a:latin typeface="Courier New" panose="02070309020205020404" pitchFamily="49" charset="0"/>
              </a:rPr>
              <a:t>for (i = 1; i &lt;= n; i++) {</a:t>
            </a:r>
          </a:p>
          <a:p>
            <a:pPr marL="0" indent="0">
              <a:lnSpc>
                <a:spcPct val="90000"/>
              </a:lnSpc>
              <a:buFont typeface="Monotype Sorts"/>
              <a:buNone/>
            </a:pPr>
            <a:r>
              <a:rPr lang="en-US" altLang="en-US" sz="2400">
                <a:latin typeface="Courier New" panose="02070309020205020404" pitchFamily="49" charset="0"/>
              </a:rPr>
              <a:t>  for (j = 1; j &lt;= i; j++) {</a:t>
            </a:r>
          </a:p>
          <a:p>
            <a:pPr marL="0" indent="0">
              <a:lnSpc>
                <a:spcPct val="90000"/>
              </a:lnSpc>
              <a:buFont typeface="Monotype Sorts"/>
              <a:buNone/>
            </a:pPr>
            <a:r>
              <a:rPr lang="en-US" altLang="en-US" sz="2400">
                <a:latin typeface="Courier New" panose="02070309020205020404" pitchFamily="49" charset="0"/>
              </a:rPr>
              <a:t>    k = k + i + j;</a:t>
            </a:r>
          </a:p>
          <a:p>
            <a:pPr marL="0" indent="0">
              <a:lnSpc>
                <a:spcPct val="90000"/>
              </a:lnSpc>
              <a:buFont typeface="Monotype Sorts"/>
              <a:buNone/>
            </a:pPr>
            <a:r>
              <a:rPr lang="en-US" altLang="en-US" sz="2400">
                <a:latin typeface="Courier New" panose="02070309020205020404" pitchFamily="49" charset="0"/>
              </a:rPr>
              <a:t>  }</a:t>
            </a:r>
          </a:p>
          <a:p>
            <a:pPr marL="0" indent="0">
              <a:lnSpc>
                <a:spcPct val="90000"/>
              </a:lnSpc>
              <a:buFont typeface="Monotype Sorts"/>
              <a:buNone/>
            </a:pPr>
            <a:r>
              <a:rPr lang="en-US" altLang="en-US" sz="2400">
                <a:latin typeface="Courier New" panose="02070309020205020404" pitchFamily="49" charset="0"/>
              </a:rPr>
              <a:t>}</a:t>
            </a:r>
          </a:p>
        </p:txBody>
      </p:sp>
      <p:grpSp>
        <p:nvGrpSpPr>
          <p:cNvPr id="387080" name="Group 8">
            <a:extLst>
              <a:ext uri="{FF2B5EF4-FFF2-40B4-BE49-F238E27FC236}">
                <a16:creationId xmlns:a16="http://schemas.microsoft.com/office/drawing/2014/main" id="{3AE7810D-C611-4049-82B6-04C8A1E7BB02}"/>
              </a:ext>
            </a:extLst>
          </p:cNvPr>
          <p:cNvGrpSpPr>
            <a:grpSpLocks/>
          </p:cNvGrpSpPr>
          <p:nvPr/>
        </p:nvGrpSpPr>
        <p:grpSpPr bwMode="auto">
          <a:xfrm>
            <a:off x="5029200" y="2819400"/>
            <a:ext cx="1890713" cy="1143000"/>
            <a:chOff x="2688" y="1728"/>
            <a:chExt cx="1191" cy="720"/>
          </a:xfrm>
        </p:grpSpPr>
        <p:sp>
          <p:nvSpPr>
            <p:cNvPr id="16403" name="Text Box 9">
              <a:extLst>
                <a:ext uri="{FF2B5EF4-FFF2-40B4-BE49-F238E27FC236}">
                  <a16:creationId xmlns:a16="http://schemas.microsoft.com/office/drawing/2014/main" id="{98455805-0719-4EB1-B6DE-8099959C3C29}"/>
                </a:ext>
              </a:extLst>
            </p:cNvPr>
            <p:cNvSpPr txBox="1">
              <a:spLocks noChangeArrowheads="1"/>
            </p:cNvSpPr>
            <p:nvPr/>
          </p:nvSpPr>
          <p:spPr bwMode="auto">
            <a:xfrm>
              <a:off x="2736" y="2160"/>
              <a:ext cx="1143"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400">
                  <a:solidFill>
                    <a:schemeClr val="bg2"/>
                  </a:solidFill>
                </a:rPr>
                <a:t>constant time</a:t>
              </a:r>
            </a:p>
          </p:txBody>
        </p:sp>
        <p:sp>
          <p:nvSpPr>
            <p:cNvPr id="16404" name="Line 10">
              <a:extLst>
                <a:ext uri="{FF2B5EF4-FFF2-40B4-BE49-F238E27FC236}">
                  <a16:creationId xmlns:a16="http://schemas.microsoft.com/office/drawing/2014/main" id="{FB9E9060-0A26-49C5-A9CB-5A2FDBC1B826}"/>
                </a:ext>
              </a:extLst>
            </p:cNvPr>
            <p:cNvSpPr>
              <a:spLocks noChangeShapeType="1"/>
            </p:cNvSpPr>
            <p:nvPr/>
          </p:nvSpPr>
          <p:spPr bwMode="auto">
            <a:xfrm flipH="1" flipV="1">
              <a:off x="2688" y="1728"/>
              <a:ext cx="288" cy="384"/>
            </a:xfrm>
            <a:prstGeom prst="line">
              <a:avLst/>
            </a:prstGeom>
            <a:noFill/>
            <a:ln w="12700">
              <a:solidFill>
                <a:schemeClr val="bg2"/>
              </a:solidFill>
              <a:round/>
              <a:headEnd type="none" w="sm" len="sm"/>
              <a:tailEnd type="stealth"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387083" name="Group 11">
            <a:extLst>
              <a:ext uri="{FF2B5EF4-FFF2-40B4-BE49-F238E27FC236}">
                <a16:creationId xmlns:a16="http://schemas.microsoft.com/office/drawing/2014/main" id="{4D82297F-3543-4DAA-912A-1EFAB8BF44BD}"/>
              </a:ext>
            </a:extLst>
          </p:cNvPr>
          <p:cNvGrpSpPr>
            <a:grpSpLocks/>
          </p:cNvGrpSpPr>
          <p:nvPr/>
        </p:nvGrpSpPr>
        <p:grpSpPr bwMode="auto">
          <a:xfrm>
            <a:off x="152400" y="1676400"/>
            <a:ext cx="1676400" cy="1828800"/>
            <a:chOff x="480" y="2438"/>
            <a:chExt cx="1056" cy="768"/>
          </a:xfrm>
        </p:grpSpPr>
        <p:sp>
          <p:nvSpPr>
            <p:cNvPr id="16401" name="Text Box 12">
              <a:extLst>
                <a:ext uri="{FF2B5EF4-FFF2-40B4-BE49-F238E27FC236}">
                  <a16:creationId xmlns:a16="http://schemas.microsoft.com/office/drawing/2014/main" id="{EF49692C-1A63-45C1-A1B8-A728815B3358}"/>
                </a:ext>
              </a:extLst>
            </p:cNvPr>
            <p:cNvSpPr txBox="1">
              <a:spLocks noChangeArrowheads="1"/>
            </p:cNvSpPr>
            <p:nvPr/>
          </p:nvSpPr>
          <p:spPr bwMode="auto">
            <a:xfrm>
              <a:off x="480" y="2544"/>
              <a:ext cx="797" cy="3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400"/>
                <a:t>executed</a:t>
              </a:r>
            </a:p>
            <a:p>
              <a:pPr>
                <a:spcBef>
                  <a:spcPct val="0"/>
                </a:spcBef>
                <a:buClrTx/>
                <a:buSzTx/>
                <a:buFontTx/>
                <a:buNone/>
              </a:pPr>
              <a:r>
                <a:rPr lang="en-US" altLang="en-US" sz="2400" i="1"/>
                <a:t>n</a:t>
              </a:r>
              <a:r>
                <a:rPr lang="en-US" altLang="en-US" sz="2400"/>
                <a:t> times</a:t>
              </a:r>
            </a:p>
          </p:txBody>
        </p:sp>
        <p:sp>
          <p:nvSpPr>
            <p:cNvPr id="16402" name="AutoShape 13">
              <a:extLst>
                <a:ext uri="{FF2B5EF4-FFF2-40B4-BE49-F238E27FC236}">
                  <a16:creationId xmlns:a16="http://schemas.microsoft.com/office/drawing/2014/main" id="{20538204-DBA3-4212-826C-F53D02A4CCFA}"/>
                </a:ext>
              </a:extLst>
            </p:cNvPr>
            <p:cNvSpPr>
              <a:spLocks/>
            </p:cNvSpPr>
            <p:nvPr/>
          </p:nvSpPr>
          <p:spPr bwMode="auto">
            <a:xfrm>
              <a:off x="1344" y="2438"/>
              <a:ext cx="192" cy="768"/>
            </a:xfrm>
            <a:prstGeom prst="leftBrace">
              <a:avLst>
                <a:gd name="adj1" fmla="val 33333"/>
                <a:gd name="adj2" fmla="val 50000"/>
              </a:avLst>
            </a:prstGeom>
            <a:noFill/>
            <a:ln w="12700">
              <a:solidFill>
                <a:schemeClr val="bg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pSp>
      <p:sp>
        <p:nvSpPr>
          <p:cNvPr id="387086" name="AutoShape 14">
            <a:extLst>
              <a:ext uri="{FF2B5EF4-FFF2-40B4-BE49-F238E27FC236}">
                <a16:creationId xmlns:a16="http://schemas.microsoft.com/office/drawing/2014/main" id="{F3D627A1-2371-4328-A7DE-D59D2BF1091B}"/>
              </a:ext>
            </a:extLst>
          </p:cNvPr>
          <p:cNvSpPr>
            <a:spLocks/>
          </p:cNvSpPr>
          <p:nvPr/>
        </p:nvSpPr>
        <p:spPr bwMode="auto">
          <a:xfrm>
            <a:off x="3733800" y="5257800"/>
            <a:ext cx="4953000" cy="381000"/>
          </a:xfrm>
          <a:prstGeom prst="accentCallout2">
            <a:avLst>
              <a:gd name="adj1" fmla="val 30000"/>
              <a:gd name="adj2" fmla="val -1537"/>
              <a:gd name="adj3" fmla="val 30000"/>
              <a:gd name="adj4" fmla="val -6889"/>
              <a:gd name="adj5" fmla="val -58750"/>
              <a:gd name="adj6" fmla="val -12532"/>
            </a:avLst>
          </a:prstGeom>
          <a:solidFill>
            <a:schemeClr val="accent1"/>
          </a:solidFill>
          <a:ln w="12700">
            <a:solidFill>
              <a:schemeClr val="tx1"/>
            </a:solidFill>
            <a:miter lim="800000"/>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eaLnBrk="1" hangingPunct="1">
              <a:spcBef>
                <a:spcPct val="0"/>
              </a:spcBef>
              <a:buClrTx/>
              <a:buSzTx/>
              <a:buFontTx/>
              <a:buNone/>
            </a:pPr>
            <a:r>
              <a:rPr lang="en-US" altLang="en-US" sz="1800" i="1">
                <a:latin typeface="Arial" panose="020B0604020202020204" pitchFamily="34" charset="0"/>
              </a:rPr>
              <a:t>Ignore non-dominating terms</a:t>
            </a:r>
          </a:p>
        </p:txBody>
      </p:sp>
      <p:sp>
        <p:nvSpPr>
          <p:cNvPr id="387087" name="Text Box 15">
            <a:extLst>
              <a:ext uri="{FF2B5EF4-FFF2-40B4-BE49-F238E27FC236}">
                <a16:creationId xmlns:a16="http://schemas.microsoft.com/office/drawing/2014/main" id="{1A4CA816-595F-47DA-A7EC-9229EA6C5824}"/>
              </a:ext>
            </a:extLst>
          </p:cNvPr>
          <p:cNvSpPr txBox="1">
            <a:spLocks noChangeArrowheads="1"/>
          </p:cNvSpPr>
          <p:nvPr/>
        </p:nvSpPr>
        <p:spPr bwMode="auto">
          <a:xfrm>
            <a:off x="304800" y="3810000"/>
            <a:ext cx="2667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400">
                <a:latin typeface="Arial" panose="020B0604020202020204" pitchFamily="34" charset="0"/>
              </a:rPr>
              <a:t>Time Complexity</a:t>
            </a:r>
          </a:p>
        </p:txBody>
      </p:sp>
      <p:grpSp>
        <p:nvGrpSpPr>
          <p:cNvPr id="387088" name="Group 16">
            <a:extLst>
              <a:ext uri="{FF2B5EF4-FFF2-40B4-BE49-F238E27FC236}">
                <a16:creationId xmlns:a16="http://schemas.microsoft.com/office/drawing/2014/main" id="{042A55AD-F875-4ACD-843C-6EE955522768}"/>
              </a:ext>
            </a:extLst>
          </p:cNvPr>
          <p:cNvGrpSpPr>
            <a:grpSpLocks/>
          </p:cNvGrpSpPr>
          <p:nvPr/>
        </p:nvGrpSpPr>
        <p:grpSpPr bwMode="auto">
          <a:xfrm>
            <a:off x="7086600" y="2057400"/>
            <a:ext cx="1855788" cy="1187450"/>
            <a:chOff x="3504" y="2256"/>
            <a:chExt cx="1122" cy="972"/>
          </a:xfrm>
        </p:grpSpPr>
        <p:sp>
          <p:nvSpPr>
            <p:cNvPr id="16399" name="AutoShape 17">
              <a:extLst>
                <a:ext uri="{FF2B5EF4-FFF2-40B4-BE49-F238E27FC236}">
                  <a16:creationId xmlns:a16="http://schemas.microsoft.com/office/drawing/2014/main" id="{FF2F04AF-6892-4565-AE6C-6A3B09490462}"/>
                </a:ext>
              </a:extLst>
            </p:cNvPr>
            <p:cNvSpPr>
              <a:spLocks/>
            </p:cNvSpPr>
            <p:nvPr/>
          </p:nvSpPr>
          <p:spPr bwMode="auto">
            <a:xfrm>
              <a:off x="3504" y="2352"/>
              <a:ext cx="192" cy="624"/>
            </a:xfrm>
            <a:prstGeom prst="rightBrace">
              <a:avLst>
                <a:gd name="adj1" fmla="val 27083"/>
                <a:gd name="adj2" fmla="val 50000"/>
              </a:avLst>
            </a:prstGeom>
            <a:noFill/>
            <a:ln w="12700">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6400" name="Text Box 18">
              <a:extLst>
                <a:ext uri="{FF2B5EF4-FFF2-40B4-BE49-F238E27FC236}">
                  <a16:creationId xmlns:a16="http://schemas.microsoft.com/office/drawing/2014/main" id="{C71C7D45-8CF9-4435-AF28-66AB90C6B3FC}"/>
                </a:ext>
              </a:extLst>
            </p:cNvPr>
            <p:cNvSpPr txBox="1">
              <a:spLocks noChangeArrowheads="1"/>
            </p:cNvSpPr>
            <p:nvPr/>
          </p:nvSpPr>
          <p:spPr bwMode="auto">
            <a:xfrm>
              <a:off x="3763" y="2256"/>
              <a:ext cx="863" cy="9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400"/>
                <a:t>inner loop</a:t>
              </a:r>
            </a:p>
            <a:p>
              <a:pPr>
                <a:spcBef>
                  <a:spcPct val="0"/>
                </a:spcBef>
                <a:buClrTx/>
                <a:buSzTx/>
                <a:buFontTx/>
                <a:buNone/>
              </a:pPr>
              <a:r>
                <a:rPr lang="en-US" altLang="en-US" sz="2400"/>
                <a:t>executed</a:t>
              </a:r>
            </a:p>
            <a:p>
              <a:pPr>
                <a:spcBef>
                  <a:spcPct val="0"/>
                </a:spcBef>
                <a:buClrTx/>
                <a:buSzTx/>
                <a:buFontTx/>
                <a:buNone/>
              </a:pPr>
              <a:r>
                <a:rPr lang="en-US" altLang="en-US" sz="2400" i="1">
                  <a:solidFill>
                    <a:srgbClr val="FF3300"/>
                  </a:solidFill>
                </a:rPr>
                <a:t>i</a:t>
              </a:r>
              <a:r>
                <a:rPr lang="en-US" altLang="en-US" sz="2400"/>
                <a:t> times</a:t>
              </a:r>
            </a:p>
          </p:txBody>
        </p:sp>
      </p:grpSp>
      <p:sp>
        <p:nvSpPr>
          <p:cNvPr id="387091" name="AutoShape 19">
            <a:extLst>
              <a:ext uri="{FF2B5EF4-FFF2-40B4-BE49-F238E27FC236}">
                <a16:creationId xmlns:a16="http://schemas.microsoft.com/office/drawing/2014/main" id="{60E7D6D7-4DA2-4BD8-B8C1-624F22C8AAB8}"/>
              </a:ext>
            </a:extLst>
          </p:cNvPr>
          <p:cNvSpPr>
            <a:spLocks/>
          </p:cNvSpPr>
          <p:nvPr/>
        </p:nvSpPr>
        <p:spPr bwMode="auto">
          <a:xfrm>
            <a:off x="2743200" y="5791200"/>
            <a:ext cx="4953000" cy="381000"/>
          </a:xfrm>
          <a:prstGeom prst="accentCallout2">
            <a:avLst>
              <a:gd name="adj1" fmla="val 30000"/>
              <a:gd name="adj2" fmla="val -1537"/>
              <a:gd name="adj3" fmla="val 30000"/>
              <a:gd name="adj4" fmla="val -9870"/>
              <a:gd name="adj5" fmla="val -196667"/>
              <a:gd name="adj6" fmla="val -18685"/>
            </a:avLst>
          </a:prstGeom>
          <a:solidFill>
            <a:schemeClr val="accent1"/>
          </a:solidFill>
          <a:ln w="12700">
            <a:solidFill>
              <a:schemeClr val="tx1"/>
            </a:solidFill>
            <a:miter lim="800000"/>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eaLnBrk="1" hangingPunct="1">
              <a:spcBef>
                <a:spcPct val="0"/>
              </a:spcBef>
              <a:buClrTx/>
              <a:buSzTx/>
              <a:buFontTx/>
              <a:buNone/>
            </a:pPr>
            <a:r>
              <a:rPr lang="en-US" altLang="en-US" sz="2400" i="1"/>
              <a:t>Ignore multiplicative constants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8708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87088"/>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87083"/>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8708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87078"/>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87086"/>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8709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7078" grpId="0"/>
      <p:bldP spid="387086" grpId="0" animBg="1"/>
      <p:bldP spid="387087" grpId="0"/>
      <p:bldP spid="387091"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5">
            <a:extLst>
              <a:ext uri="{FF2B5EF4-FFF2-40B4-BE49-F238E27FC236}">
                <a16:creationId xmlns:a16="http://schemas.microsoft.com/office/drawing/2014/main" id="{0B894492-FB1C-4322-9DB7-F7AD82E658E7}"/>
              </a:ext>
            </a:extLst>
          </p:cNvPr>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BC308F5C-C66B-4A82-911E-A3C9DE0CDE72}" type="slidenum">
              <a:rPr lang="en-US" altLang="en-US" sz="1400" smtClean="0"/>
              <a:pPr>
                <a:spcBef>
                  <a:spcPct val="0"/>
                </a:spcBef>
                <a:buClrTx/>
                <a:buSzTx/>
                <a:buFontTx/>
                <a:buNone/>
              </a:pPr>
              <a:t>14</a:t>
            </a:fld>
            <a:endParaRPr lang="en-US" altLang="en-US" sz="1400"/>
          </a:p>
        </p:txBody>
      </p:sp>
      <p:sp>
        <p:nvSpPr>
          <p:cNvPr id="17411" name="Rectangle 2">
            <a:extLst>
              <a:ext uri="{FF2B5EF4-FFF2-40B4-BE49-F238E27FC236}">
                <a16:creationId xmlns:a16="http://schemas.microsoft.com/office/drawing/2014/main" id="{E97C4ABD-DDCD-4670-A344-0853C7B6768A}"/>
              </a:ext>
            </a:extLst>
          </p:cNvPr>
          <p:cNvSpPr>
            <a:spLocks noGrp="1" noChangeArrowheads="1"/>
          </p:cNvSpPr>
          <p:nvPr>
            <p:ph type="title"/>
          </p:nvPr>
        </p:nvSpPr>
        <p:spPr>
          <a:xfrm>
            <a:off x="685800" y="285750"/>
            <a:ext cx="7772400" cy="933450"/>
          </a:xfrm>
          <a:noFill/>
        </p:spPr>
        <p:txBody>
          <a:bodyPr/>
          <a:lstStyle/>
          <a:p>
            <a:r>
              <a:rPr lang="en-US" altLang="en-US"/>
              <a:t>Repetition: Nested Loops</a:t>
            </a:r>
          </a:p>
        </p:txBody>
      </p:sp>
      <p:sp>
        <p:nvSpPr>
          <p:cNvPr id="17412" name="Rectangle 3">
            <a:extLst>
              <a:ext uri="{FF2B5EF4-FFF2-40B4-BE49-F238E27FC236}">
                <a16:creationId xmlns:a16="http://schemas.microsoft.com/office/drawing/2014/main" id="{0E53FDE5-E46D-43E5-A815-AD4E573090BC}"/>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7413" name="Rectangle 4">
            <a:extLst>
              <a:ext uri="{FF2B5EF4-FFF2-40B4-BE49-F238E27FC236}">
                <a16:creationId xmlns:a16="http://schemas.microsoft.com/office/drawing/2014/main" id="{CFB3CE0D-AE5A-4FC0-A8DE-40E18FFE7DC9}"/>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7414" name="Rectangle 5">
            <a:extLst>
              <a:ext uri="{FF2B5EF4-FFF2-40B4-BE49-F238E27FC236}">
                <a16:creationId xmlns:a16="http://schemas.microsoft.com/office/drawing/2014/main" id="{22F6E2AE-415E-45E4-88DB-529EF4911FD3}"/>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88102" name="Text Box 6">
            <a:extLst>
              <a:ext uri="{FF2B5EF4-FFF2-40B4-BE49-F238E27FC236}">
                <a16:creationId xmlns:a16="http://schemas.microsoft.com/office/drawing/2014/main" id="{BDA81686-9EFD-43BE-A6E8-0D522A5EC8CA}"/>
              </a:ext>
            </a:extLst>
          </p:cNvPr>
          <p:cNvSpPr txBox="1">
            <a:spLocks noChangeArrowheads="1"/>
          </p:cNvSpPr>
          <p:nvPr/>
        </p:nvSpPr>
        <p:spPr bwMode="auto">
          <a:xfrm>
            <a:off x="1295400" y="4572000"/>
            <a:ext cx="678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400">
                <a:latin typeface="Arial" panose="020B0604020202020204" pitchFamily="34" charset="0"/>
              </a:rPr>
              <a:t>T(n) = 20 * c * n = </a:t>
            </a:r>
            <a:r>
              <a:rPr lang="en-US" altLang="en-US" sz="2400"/>
              <a:t>O(n)</a:t>
            </a:r>
            <a:endParaRPr lang="en-US" altLang="en-US" sz="2400" b="1">
              <a:latin typeface="Arial" panose="020B0604020202020204" pitchFamily="34" charset="0"/>
            </a:endParaRPr>
          </a:p>
        </p:txBody>
      </p:sp>
      <p:sp>
        <p:nvSpPr>
          <p:cNvPr id="17416" name="Rectangle 7">
            <a:extLst>
              <a:ext uri="{FF2B5EF4-FFF2-40B4-BE49-F238E27FC236}">
                <a16:creationId xmlns:a16="http://schemas.microsoft.com/office/drawing/2014/main" id="{2F5857BC-54A4-4644-92E8-DD56DF35EF2E}"/>
              </a:ext>
            </a:extLst>
          </p:cNvPr>
          <p:cNvSpPr>
            <a:spLocks noGrp="1" noChangeArrowheads="1"/>
          </p:cNvSpPr>
          <p:nvPr>
            <p:ph type="body" idx="1"/>
          </p:nvPr>
        </p:nvSpPr>
        <p:spPr>
          <a:xfrm>
            <a:off x="1828800" y="1600200"/>
            <a:ext cx="5486400" cy="2057400"/>
          </a:xfrm>
          <a:solidFill>
            <a:schemeClr val="bg1"/>
          </a:solidFill>
        </p:spPr>
        <p:txBody>
          <a:bodyPr/>
          <a:lstStyle/>
          <a:p>
            <a:pPr marL="0" indent="0">
              <a:lnSpc>
                <a:spcPct val="90000"/>
              </a:lnSpc>
              <a:buFont typeface="Monotype Sorts"/>
              <a:buNone/>
            </a:pPr>
            <a:r>
              <a:rPr lang="en-US" altLang="en-US" sz="2400">
                <a:latin typeface="Courier New" panose="02070309020205020404" pitchFamily="49" charset="0"/>
              </a:rPr>
              <a:t>for (i = 1; i &lt;= n; i++) {</a:t>
            </a:r>
          </a:p>
          <a:p>
            <a:pPr marL="0" indent="0">
              <a:lnSpc>
                <a:spcPct val="90000"/>
              </a:lnSpc>
              <a:buFont typeface="Monotype Sorts"/>
              <a:buNone/>
            </a:pPr>
            <a:r>
              <a:rPr lang="en-US" altLang="en-US" sz="2400">
                <a:latin typeface="Courier New" panose="02070309020205020404" pitchFamily="49" charset="0"/>
              </a:rPr>
              <a:t>  for (j = 1; j &lt;= </a:t>
            </a:r>
            <a:r>
              <a:rPr lang="en-US" altLang="en-US" sz="2400">
                <a:solidFill>
                  <a:srgbClr val="FF3300"/>
                </a:solidFill>
                <a:latin typeface="Courier New" panose="02070309020205020404" pitchFamily="49" charset="0"/>
              </a:rPr>
              <a:t>20</a:t>
            </a:r>
            <a:r>
              <a:rPr lang="en-US" altLang="en-US" sz="2400">
                <a:latin typeface="Courier New" panose="02070309020205020404" pitchFamily="49" charset="0"/>
              </a:rPr>
              <a:t>; j++) {</a:t>
            </a:r>
          </a:p>
          <a:p>
            <a:pPr marL="0" indent="0">
              <a:lnSpc>
                <a:spcPct val="90000"/>
              </a:lnSpc>
              <a:buFont typeface="Monotype Sorts"/>
              <a:buNone/>
            </a:pPr>
            <a:r>
              <a:rPr lang="en-US" altLang="en-US" sz="2400">
                <a:latin typeface="Courier New" panose="02070309020205020404" pitchFamily="49" charset="0"/>
              </a:rPr>
              <a:t>    k = k + i + j;</a:t>
            </a:r>
          </a:p>
          <a:p>
            <a:pPr marL="0" indent="0">
              <a:lnSpc>
                <a:spcPct val="90000"/>
              </a:lnSpc>
              <a:buFont typeface="Monotype Sorts"/>
              <a:buNone/>
            </a:pPr>
            <a:r>
              <a:rPr lang="en-US" altLang="en-US" sz="2400">
                <a:latin typeface="Courier New" panose="02070309020205020404" pitchFamily="49" charset="0"/>
              </a:rPr>
              <a:t>  }</a:t>
            </a:r>
          </a:p>
          <a:p>
            <a:pPr marL="0" indent="0">
              <a:lnSpc>
                <a:spcPct val="90000"/>
              </a:lnSpc>
              <a:buFont typeface="Monotype Sorts"/>
              <a:buNone/>
            </a:pPr>
            <a:r>
              <a:rPr lang="en-US" altLang="en-US" sz="2400">
                <a:latin typeface="Courier New" panose="02070309020205020404" pitchFamily="49" charset="0"/>
              </a:rPr>
              <a:t>}</a:t>
            </a:r>
          </a:p>
        </p:txBody>
      </p:sp>
      <p:grpSp>
        <p:nvGrpSpPr>
          <p:cNvPr id="388104" name="Group 8">
            <a:extLst>
              <a:ext uri="{FF2B5EF4-FFF2-40B4-BE49-F238E27FC236}">
                <a16:creationId xmlns:a16="http://schemas.microsoft.com/office/drawing/2014/main" id="{A4570BFE-8EFE-4DBC-94E4-BDD9EFC25EB3}"/>
              </a:ext>
            </a:extLst>
          </p:cNvPr>
          <p:cNvGrpSpPr>
            <a:grpSpLocks/>
          </p:cNvGrpSpPr>
          <p:nvPr/>
        </p:nvGrpSpPr>
        <p:grpSpPr bwMode="auto">
          <a:xfrm>
            <a:off x="5029200" y="2819400"/>
            <a:ext cx="1890713" cy="1143000"/>
            <a:chOff x="2688" y="1728"/>
            <a:chExt cx="1191" cy="720"/>
          </a:xfrm>
        </p:grpSpPr>
        <p:sp>
          <p:nvSpPr>
            <p:cNvPr id="17426" name="Text Box 9">
              <a:extLst>
                <a:ext uri="{FF2B5EF4-FFF2-40B4-BE49-F238E27FC236}">
                  <a16:creationId xmlns:a16="http://schemas.microsoft.com/office/drawing/2014/main" id="{FDF3E063-90E4-4D05-9A35-7DDE8293AF87}"/>
                </a:ext>
              </a:extLst>
            </p:cNvPr>
            <p:cNvSpPr txBox="1">
              <a:spLocks noChangeArrowheads="1"/>
            </p:cNvSpPr>
            <p:nvPr/>
          </p:nvSpPr>
          <p:spPr bwMode="auto">
            <a:xfrm>
              <a:off x="2736" y="2160"/>
              <a:ext cx="1143"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400">
                  <a:solidFill>
                    <a:schemeClr val="bg2"/>
                  </a:solidFill>
                </a:rPr>
                <a:t>constant time</a:t>
              </a:r>
            </a:p>
          </p:txBody>
        </p:sp>
        <p:sp>
          <p:nvSpPr>
            <p:cNvPr id="17427" name="Line 10">
              <a:extLst>
                <a:ext uri="{FF2B5EF4-FFF2-40B4-BE49-F238E27FC236}">
                  <a16:creationId xmlns:a16="http://schemas.microsoft.com/office/drawing/2014/main" id="{09626C0C-E31E-4E52-A6B4-6E6E26628D82}"/>
                </a:ext>
              </a:extLst>
            </p:cNvPr>
            <p:cNvSpPr>
              <a:spLocks noChangeShapeType="1"/>
            </p:cNvSpPr>
            <p:nvPr/>
          </p:nvSpPr>
          <p:spPr bwMode="auto">
            <a:xfrm flipH="1" flipV="1">
              <a:off x="2688" y="1728"/>
              <a:ext cx="288" cy="384"/>
            </a:xfrm>
            <a:prstGeom prst="line">
              <a:avLst/>
            </a:prstGeom>
            <a:noFill/>
            <a:ln w="12700">
              <a:solidFill>
                <a:schemeClr val="bg2"/>
              </a:solidFill>
              <a:round/>
              <a:headEnd type="none" w="sm" len="sm"/>
              <a:tailEnd type="stealth"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388107" name="Group 11">
            <a:extLst>
              <a:ext uri="{FF2B5EF4-FFF2-40B4-BE49-F238E27FC236}">
                <a16:creationId xmlns:a16="http://schemas.microsoft.com/office/drawing/2014/main" id="{B27AB1AB-B731-42DF-9D3B-77F6D5402EB2}"/>
              </a:ext>
            </a:extLst>
          </p:cNvPr>
          <p:cNvGrpSpPr>
            <a:grpSpLocks/>
          </p:cNvGrpSpPr>
          <p:nvPr/>
        </p:nvGrpSpPr>
        <p:grpSpPr bwMode="auto">
          <a:xfrm>
            <a:off x="152400" y="1676400"/>
            <a:ext cx="1676400" cy="1828800"/>
            <a:chOff x="480" y="2438"/>
            <a:chExt cx="1056" cy="768"/>
          </a:xfrm>
        </p:grpSpPr>
        <p:sp>
          <p:nvSpPr>
            <p:cNvPr id="17424" name="Text Box 12">
              <a:extLst>
                <a:ext uri="{FF2B5EF4-FFF2-40B4-BE49-F238E27FC236}">
                  <a16:creationId xmlns:a16="http://schemas.microsoft.com/office/drawing/2014/main" id="{64076C14-8210-47E5-AD5F-8CA10DE95C4A}"/>
                </a:ext>
              </a:extLst>
            </p:cNvPr>
            <p:cNvSpPr txBox="1">
              <a:spLocks noChangeArrowheads="1"/>
            </p:cNvSpPr>
            <p:nvPr/>
          </p:nvSpPr>
          <p:spPr bwMode="auto">
            <a:xfrm>
              <a:off x="480" y="2544"/>
              <a:ext cx="797" cy="3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400"/>
                <a:t>executed</a:t>
              </a:r>
            </a:p>
            <a:p>
              <a:pPr>
                <a:spcBef>
                  <a:spcPct val="0"/>
                </a:spcBef>
                <a:buClrTx/>
                <a:buSzTx/>
                <a:buFontTx/>
                <a:buNone/>
              </a:pPr>
              <a:r>
                <a:rPr lang="en-US" altLang="en-US" sz="2400" i="1"/>
                <a:t>n</a:t>
              </a:r>
              <a:r>
                <a:rPr lang="en-US" altLang="en-US" sz="2400"/>
                <a:t> times</a:t>
              </a:r>
            </a:p>
          </p:txBody>
        </p:sp>
        <p:sp>
          <p:nvSpPr>
            <p:cNvPr id="17425" name="AutoShape 13">
              <a:extLst>
                <a:ext uri="{FF2B5EF4-FFF2-40B4-BE49-F238E27FC236}">
                  <a16:creationId xmlns:a16="http://schemas.microsoft.com/office/drawing/2014/main" id="{BF206E8B-6420-4D31-979A-92567582F413}"/>
                </a:ext>
              </a:extLst>
            </p:cNvPr>
            <p:cNvSpPr>
              <a:spLocks/>
            </p:cNvSpPr>
            <p:nvPr/>
          </p:nvSpPr>
          <p:spPr bwMode="auto">
            <a:xfrm>
              <a:off x="1344" y="2438"/>
              <a:ext cx="192" cy="768"/>
            </a:xfrm>
            <a:prstGeom prst="leftBrace">
              <a:avLst>
                <a:gd name="adj1" fmla="val 33333"/>
                <a:gd name="adj2" fmla="val 50000"/>
              </a:avLst>
            </a:prstGeom>
            <a:noFill/>
            <a:ln w="12700">
              <a:solidFill>
                <a:schemeClr val="bg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pSp>
      <p:sp>
        <p:nvSpPr>
          <p:cNvPr id="388111" name="Text Box 15">
            <a:extLst>
              <a:ext uri="{FF2B5EF4-FFF2-40B4-BE49-F238E27FC236}">
                <a16:creationId xmlns:a16="http://schemas.microsoft.com/office/drawing/2014/main" id="{517F1380-FF04-428D-9A16-C4764EABF072}"/>
              </a:ext>
            </a:extLst>
          </p:cNvPr>
          <p:cNvSpPr txBox="1">
            <a:spLocks noChangeArrowheads="1"/>
          </p:cNvSpPr>
          <p:nvPr/>
        </p:nvSpPr>
        <p:spPr bwMode="auto">
          <a:xfrm>
            <a:off x="304800" y="4114800"/>
            <a:ext cx="2667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400">
                <a:latin typeface="Arial" panose="020B0604020202020204" pitchFamily="34" charset="0"/>
              </a:rPr>
              <a:t>Time Complexity</a:t>
            </a:r>
          </a:p>
        </p:txBody>
      </p:sp>
      <p:grpSp>
        <p:nvGrpSpPr>
          <p:cNvPr id="388112" name="Group 16">
            <a:extLst>
              <a:ext uri="{FF2B5EF4-FFF2-40B4-BE49-F238E27FC236}">
                <a16:creationId xmlns:a16="http://schemas.microsoft.com/office/drawing/2014/main" id="{C992E295-B6E1-42AC-9BC8-7DFCDEDFCA64}"/>
              </a:ext>
            </a:extLst>
          </p:cNvPr>
          <p:cNvGrpSpPr>
            <a:grpSpLocks/>
          </p:cNvGrpSpPr>
          <p:nvPr/>
        </p:nvGrpSpPr>
        <p:grpSpPr bwMode="auto">
          <a:xfrm>
            <a:off x="7288213" y="2057400"/>
            <a:ext cx="1855787" cy="1187450"/>
            <a:chOff x="3504" y="2256"/>
            <a:chExt cx="1122" cy="972"/>
          </a:xfrm>
        </p:grpSpPr>
        <p:sp>
          <p:nvSpPr>
            <p:cNvPr id="17422" name="AutoShape 17">
              <a:extLst>
                <a:ext uri="{FF2B5EF4-FFF2-40B4-BE49-F238E27FC236}">
                  <a16:creationId xmlns:a16="http://schemas.microsoft.com/office/drawing/2014/main" id="{9D44AA10-277C-45B7-B931-52BA2DAA8471}"/>
                </a:ext>
              </a:extLst>
            </p:cNvPr>
            <p:cNvSpPr>
              <a:spLocks/>
            </p:cNvSpPr>
            <p:nvPr/>
          </p:nvSpPr>
          <p:spPr bwMode="auto">
            <a:xfrm>
              <a:off x="3504" y="2352"/>
              <a:ext cx="192" cy="624"/>
            </a:xfrm>
            <a:prstGeom prst="rightBrace">
              <a:avLst>
                <a:gd name="adj1" fmla="val 27083"/>
                <a:gd name="adj2" fmla="val 50000"/>
              </a:avLst>
            </a:prstGeom>
            <a:noFill/>
            <a:ln w="12700">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7423" name="Text Box 18">
              <a:extLst>
                <a:ext uri="{FF2B5EF4-FFF2-40B4-BE49-F238E27FC236}">
                  <a16:creationId xmlns:a16="http://schemas.microsoft.com/office/drawing/2014/main" id="{D4709031-6062-4257-9675-24E0632F3571}"/>
                </a:ext>
              </a:extLst>
            </p:cNvPr>
            <p:cNvSpPr txBox="1">
              <a:spLocks noChangeArrowheads="1"/>
            </p:cNvSpPr>
            <p:nvPr/>
          </p:nvSpPr>
          <p:spPr bwMode="auto">
            <a:xfrm>
              <a:off x="3763" y="2256"/>
              <a:ext cx="863" cy="9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400"/>
                <a:t>inner loop</a:t>
              </a:r>
            </a:p>
            <a:p>
              <a:pPr>
                <a:spcBef>
                  <a:spcPct val="0"/>
                </a:spcBef>
                <a:buClrTx/>
                <a:buSzTx/>
                <a:buFontTx/>
                <a:buNone/>
              </a:pPr>
              <a:r>
                <a:rPr lang="en-US" altLang="en-US" sz="2400"/>
                <a:t>executed</a:t>
              </a:r>
            </a:p>
            <a:p>
              <a:pPr>
                <a:spcBef>
                  <a:spcPct val="0"/>
                </a:spcBef>
                <a:buClrTx/>
                <a:buSzTx/>
                <a:buFontTx/>
                <a:buNone/>
              </a:pPr>
              <a:r>
                <a:rPr lang="en-US" altLang="en-US" sz="2400" i="1">
                  <a:solidFill>
                    <a:srgbClr val="FF3300"/>
                  </a:solidFill>
                </a:rPr>
                <a:t>20</a:t>
              </a:r>
              <a:r>
                <a:rPr lang="en-US" altLang="en-US" sz="2400"/>
                <a:t> times</a:t>
              </a:r>
            </a:p>
          </p:txBody>
        </p:sp>
      </p:grpSp>
      <p:sp>
        <p:nvSpPr>
          <p:cNvPr id="388115" name="AutoShape 19">
            <a:extLst>
              <a:ext uri="{FF2B5EF4-FFF2-40B4-BE49-F238E27FC236}">
                <a16:creationId xmlns:a16="http://schemas.microsoft.com/office/drawing/2014/main" id="{B3E85F60-2429-4FC5-9C00-31221D5E9E58}"/>
              </a:ext>
            </a:extLst>
          </p:cNvPr>
          <p:cNvSpPr>
            <a:spLocks/>
          </p:cNvSpPr>
          <p:nvPr/>
        </p:nvSpPr>
        <p:spPr bwMode="auto">
          <a:xfrm>
            <a:off x="3048000" y="5257800"/>
            <a:ext cx="5486400" cy="457200"/>
          </a:xfrm>
          <a:prstGeom prst="accentCallout2">
            <a:avLst>
              <a:gd name="adj1" fmla="val 25000"/>
              <a:gd name="adj2" fmla="val -1389"/>
              <a:gd name="adj3" fmla="val 25000"/>
              <a:gd name="adj4" fmla="val -1389"/>
              <a:gd name="adj5" fmla="val -62847"/>
              <a:gd name="adj6" fmla="val -1417"/>
            </a:avLst>
          </a:prstGeom>
          <a:solidFill>
            <a:schemeClr val="accent1"/>
          </a:solidFill>
          <a:ln w="12700">
            <a:solidFill>
              <a:schemeClr val="tx1"/>
            </a:solidFill>
            <a:miter lim="800000"/>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eaLnBrk="1" hangingPunct="1">
              <a:spcBef>
                <a:spcPct val="0"/>
              </a:spcBef>
              <a:buClrTx/>
              <a:buSzTx/>
              <a:buFontTx/>
              <a:buNone/>
            </a:pPr>
            <a:r>
              <a:rPr lang="en-US" altLang="en-US" sz="2400" i="1"/>
              <a:t>Ignore multiplicative constants (e.g., 20*c)</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8810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8811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88107"/>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8811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88102"/>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881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8102" grpId="0"/>
      <p:bldP spid="388111" grpId="0"/>
      <p:bldP spid="38811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5">
            <a:extLst>
              <a:ext uri="{FF2B5EF4-FFF2-40B4-BE49-F238E27FC236}">
                <a16:creationId xmlns:a16="http://schemas.microsoft.com/office/drawing/2014/main" id="{F453622C-CCFD-4F86-B02C-AAD9AC64CD3B}"/>
              </a:ext>
            </a:extLst>
          </p:cNvPr>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711A087F-E8B9-4B11-9268-A1BFD30939CD}" type="slidenum">
              <a:rPr lang="en-US" altLang="en-US" sz="1400" smtClean="0"/>
              <a:pPr>
                <a:spcBef>
                  <a:spcPct val="0"/>
                </a:spcBef>
                <a:buClrTx/>
                <a:buSzTx/>
                <a:buFontTx/>
                <a:buNone/>
              </a:pPr>
              <a:t>15</a:t>
            </a:fld>
            <a:endParaRPr lang="en-US" altLang="en-US" sz="1400"/>
          </a:p>
        </p:txBody>
      </p:sp>
      <p:sp>
        <p:nvSpPr>
          <p:cNvPr id="18435" name="Rectangle 2">
            <a:extLst>
              <a:ext uri="{FF2B5EF4-FFF2-40B4-BE49-F238E27FC236}">
                <a16:creationId xmlns:a16="http://schemas.microsoft.com/office/drawing/2014/main" id="{795CE781-5ADD-47AE-B048-EADFF140EAAD}"/>
              </a:ext>
            </a:extLst>
          </p:cNvPr>
          <p:cNvSpPr>
            <a:spLocks noGrp="1" noChangeArrowheads="1"/>
          </p:cNvSpPr>
          <p:nvPr>
            <p:ph type="title"/>
          </p:nvPr>
        </p:nvSpPr>
        <p:spPr>
          <a:xfrm>
            <a:off x="685800" y="285750"/>
            <a:ext cx="7772400" cy="628650"/>
          </a:xfrm>
          <a:noFill/>
        </p:spPr>
        <p:txBody>
          <a:bodyPr/>
          <a:lstStyle/>
          <a:p>
            <a:r>
              <a:rPr lang="en-US" altLang="en-US"/>
              <a:t>Sequence</a:t>
            </a:r>
          </a:p>
        </p:txBody>
      </p:sp>
      <p:sp>
        <p:nvSpPr>
          <p:cNvPr id="18436" name="Rectangle 3">
            <a:extLst>
              <a:ext uri="{FF2B5EF4-FFF2-40B4-BE49-F238E27FC236}">
                <a16:creationId xmlns:a16="http://schemas.microsoft.com/office/drawing/2014/main" id="{66896A85-59E8-4596-B4CE-09D7ACB24CCF}"/>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8437" name="Rectangle 4">
            <a:extLst>
              <a:ext uri="{FF2B5EF4-FFF2-40B4-BE49-F238E27FC236}">
                <a16:creationId xmlns:a16="http://schemas.microsoft.com/office/drawing/2014/main" id="{7315641B-1157-4D59-A689-61E240F8508C}"/>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8438" name="Rectangle 5">
            <a:extLst>
              <a:ext uri="{FF2B5EF4-FFF2-40B4-BE49-F238E27FC236}">
                <a16:creationId xmlns:a16="http://schemas.microsoft.com/office/drawing/2014/main" id="{116683BF-299A-4515-90CF-AACDE4C7F473}"/>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89126" name="Text Box 6">
            <a:extLst>
              <a:ext uri="{FF2B5EF4-FFF2-40B4-BE49-F238E27FC236}">
                <a16:creationId xmlns:a16="http://schemas.microsoft.com/office/drawing/2014/main" id="{3192D1D4-ACDE-4C91-AA24-160F0A644E38}"/>
              </a:ext>
            </a:extLst>
          </p:cNvPr>
          <p:cNvSpPr txBox="1">
            <a:spLocks noChangeArrowheads="1"/>
          </p:cNvSpPr>
          <p:nvPr/>
        </p:nvSpPr>
        <p:spPr bwMode="auto">
          <a:xfrm>
            <a:off x="1447800" y="5410200"/>
            <a:ext cx="678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400">
                <a:latin typeface="Arial" panose="020B0604020202020204" pitchFamily="34" charset="0"/>
              </a:rPr>
              <a:t>T(n) = c *10 + 20 * c * n = </a:t>
            </a:r>
            <a:r>
              <a:rPr lang="en-US" altLang="en-US" sz="2400"/>
              <a:t>O(n)</a:t>
            </a:r>
            <a:endParaRPr lang="en-US" altLang="en-US" sz="2400" b="1">
              <a:latin typeface="Arial" panose="020B0604020202020204" pitchFamily="34" charset="0"/>
            </a:endParaRPr>
          </a:p>
        </p:txBody>
      </p:sp>
      <p:sp>
        <p:nvSpPr>
          <p:cNvPr id="18440" name="Rectangle 7">
            <a:extLst>
              <a:ext uri="{FF2B5EF4-FFF2-40B4-BE49-F238E27FC236}">
                <a16:creationId xmlns:a16="http://schemas.microsoft.com/office/drawing/2014/main" id="{FA6A58CB-4259-442E-8872-4601998CAB15}"/>
              </a:ext>
            </a:extLst>
          </p:cNvPr>
          <p:cNvSpPr>
            <a:spLocks noGrp="1" noChangeArrowheads="1"/>
          </p:cNvSpPr>
          <p:nvPr>
            <p:ph type="body" idx="1"/>
          </p:nvPr>
        </p:nvSpPr>
        <p:spPr>
          <a:xfrm>
            <a:off x="2133600" y="2743200"/>
            <a:ext cx="5486400" cy="1752600"/>
          </a:xfrm>
          <a:solidFill>
            <a:schemeClr val="bg1"/>
          </a:solidFill>
        </p:spPr>
        <p:txBody>
          <a:bodyPr/>
          <a:lstStyle/>
          <a:p>
            <a:pPr marL="0" indent="0">
              <a:lnSpc>
                <a:spcPct val="90000"/>
              </a:lnSpc>
              <a:buFont typeface="Monotype Sorts"/>
              <a:buNone/>
            </a:pPr>
            <a:r>
              <a:rPr lang="en-US" altLang="en-US" sz="2000">
                <a:latin typeface="Courier New" panose="02070309020205020404" pitchFamily="49" charset="0"/>
              </a:rPr>
              <a:t>for (i = 1; i &lt;= n; i++) {</a:t>
            </a:r>
          </a:p>
          <a:p>
            <a:pPr marL="0" indent="0">
              <a:lnSpc>
                <a:spcPct val="90000"/>
              </a:lnSpc>
              <a:buFont typeface="Monotype Sorts"/>
              <a:buNone/>
            </a:pPr>
            <a:r>
              <a:rPr lang="en-US" altLang="en-US" sz="2000">
                <a:latin typeface="Courier New" panose="02070309020205020404" pitchFamily="49" charset="0"/>
              </a:rPr>
              <a:t>  for (j = 1; j &lt;= </a:t>
            </a:r>
            <a:r>
              <a:rPr lang="en-US" altLang="en-US" sz="2000">
                <a:solidFill>
                  <a:srgbClr val="FF3300"/>
                </a:solidFill>
                <a:latin typeface="Courier New" panose="02070309020205020404" pitchFamily="49" charset="0"/>
              </a:rPr>
              <a:t>20</a:t>
            </a:r>
            <a:r>
              <a:rPr lang="en-US" altLang="en-US" sz="2000">
                <a:latin typeface="Courier New" panose="02070309020205020404" pitchFamily="49" charset="0"/>
              </a:rPr>
              <a:t>; j++) {</a:t>
            </a:r>
          </a:p>
          <a:p>
            <a:pPr marL="0" indent="0">
              <a:lnSpc>
                <a:spcPct val="90000"/>
              </a:lnSpc>
              <a:buFont typeface="Monotype Sorts"/>
              <a:buNone/>
            </a:pPr>
            <a:r>
              <a:rPr lang="en-US" altLang="en-US" sz="2000">
                <a:latin typeface="Courier New" panose="02070309020205020404" pitchFamily="49" charset="0"/>
              </a:rPr>
              <a:t>    k = k + i + j;</a:t>
            </a:r>
          </a:p>
          <a:p>
            <a:pPr marL="0" indent="0">
              <a:lnSpc>
                <a:spcPct val="90000"/>
              </a:lnSpc>
              <a:buFont typeface="Monotype Sorts"/>
              <a:buNone/>
            </a:pPr>
            <a:r>
              <a:rPr lang="en-US" altLang="en-US" sz="2000">
                <a:latin typeface="Courier New" panose="02070309020205020404" pitchFamily="49" charset="0"/>
              </a:rPr>
              <a:t>  }</a:t>
            </a:r>
          </a:p>
          <a:p>
            <a:pPr marL="0" indent="0">
              <a:lnSpc>
                <a:spcPct val="90000"/>
              </a:lnSpc>
              <a:buFont typeface="Monotype Sorts"/>
              <a:buNone/>
            </a:pPr>
            <a:r>
              <a:rPr lang="en-US" altLang="en-US" sz="2000">
                <a:latin typeface="Courier New" panose="02070309020205020404" pitchFamily="49" charset="0"/>
              </a:rPr>
              <a:t>}</a:t>
            </a:r>
          </a:p>
        </p:txBody>
      </p:sp>
      <p:grpSp>
        <p:nvGrpSpPr>
          <p:cNvPr id="389131" name="Group 11">
            <a:extLst>
              <a:ext uri="{FF2B5EF4-FFF2-40B4-BE49-F238E27FC236}">
                <a16:creationId xmlns:a16="http://schemas.microsoft.com/office/drawing/2014/main" id="{DBBAA9E2-A68F-48C4-96AD-96887558EBE6}"/>
              </a:ext>
            </a:extLst>
          </p:cNvPr>
          <p:cNvGrpSpPr>
            <a:grpSpLocks/>
          </p:cNvGrpSpPr>
          <p:nvPr/>
        </p:nvGrpSpPr>
        <p:grpSpPr bwMode="auto">
          <a:xfrm>
            <a:off x="457200" y="2819400"/>
            <a:ext cx="1676400" cy="1524000"/>
            <a:chOff x="480" y="2438"/>
            <a:chExt cx="1056" cy="768"/>
          </a:xfrm>
        </p:grpSpPr>
        <p:sp>
          <p:nvSpPr>
            <p:cNvPr id="18450" name="Text Box 12">
              <a:extLst>
                <a:ext uri="{FF2B5EF4-FFF2-40B4-BE49-F238E27FC236}">
                  <a16:creationId xmlns:a16="http://schemas.microsoft.com/office/drawing/2014/main" id="{26CE8FC6-49B6-4080-A5FF-5B4CA7BBDBD9}"/>
                </a:ext>
              </a:extLst>
            </p:cNvPr>
            <p:cNvSpPr txBox="1">
              <a:spLocks noChangeArrowheads="1"/>
            </p:cNvSpPr>
            <p:nvPr/>
          </p:nvSpPr>
          <p:spPr bwMode="auto">
            <a:xfrm>
              <a:off x="480" y="2544"/>
              <a:ext cx="797" cy="4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400"/>
                <a:t>executed</a:t>
              </a:r>
            </a:p>
            <a:p>
              <a:pPr>
                <a:spcBef>
                  <a:spcPct val="0"/>
                </a:spcBef>
                <a:buClrTx/>
                <a:buSzTx/>
                <a:buFontTx/>
                <a:buNone/>
              </a:pPr>
              <a:r>
                <a:rPr lang="en-US" altLang="en-US" sz="2400" i="1"/>
                <a:t>n</a:t>
              </a:r>
              <a:r>
                <a:rPr lang="en-US" altLang="en-US" sz="2400"/>
                <a:t> times</a:t>
              </a:r>
            </a:p>
          </p:txBody>
        </p:sp>
        <p:sp>
          <p:nvSpPr>
            <p:cNvPr id="18451" name="AutoShape 13">
              <a:extLst>
                <a:ext uri="{FF2B5EF4-FFF2-40B4-BE49-F238E27FC236}">
                  <a16:creationId xmlns:a16="http://schemas.microsoft.com/office/drawing/2014/main" id="{9A4BE44F-F621-42C8-BE5A-C5AA4B921349}"/>
                </a:ext>
              </a:extLst>
            </p:cNvPr>
            <p:cNvSpPr>
              <a:spLocks/>
            </p:cNvSpPr>
            <p:nvPr/>
          </p:nvSpPr>
          <p:spPr bwMode="auto">
            <a:xfrm>
              <a:off x="1344" y="2438"/>
              <a:ext cx="192" cy="768"/>
            </a:xfrm>
            <a:prstGeom prst="leftBrace">
              <a:avLst>
                <a:gd name="adj1" fmla="val 33333"/>
                <a:gd name="adj2" fmla="val 50000"/>
              </a:avLst>
            </a:prstGeom>
            <a:noFill/>
            <a:ln w="12700">
              <a:solidFill>
                <a:schemeClr val="bg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pSp>
      <p:sp>
        <p:nvSpPr>
          <p:cNvPr id="389134" name="Text Box 14">
            <a:extLst>
              <a:ext uri="{FF2B5EF4-FFF2-40B4-BE49-F238E27FC236}">
                <a16:creationId xmlns:a16="http://schemas.microsoft.com/office/drawing/2014/main" id="{2E9C057C-9ED1-4DF7-AD49-9471569B0FA9}"/>
              </a:ext>
            </a:extLst>
          </p:cNvPr>
          <p:cNvSpPr txBox="1">
            <a:spLocks noChangeArrowheads="1"/>
          </p:cNvSpPr>
          <p:nvPr/>
        </p:nvSpPr>
        <p:spPr bwMode="auto">
          <a:xfrm>
            <a:off x="457200" y="4953000"/>
            <a:ext cx="2667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400">
                <a:latin typeface="Arial" panose="020B0604020202020204" pitchFamily="34" charset="0"/>
              </a:rPr>
              <a:t>Time Complexity</a:t>
            </a:r>
          </a:p>
        </p:txBody>
      </p:sp>
      <p:grpSp>
        <p:nvGrpSpPr>
          <p:cNvPr id="389135" name="Group 15">
            <a:extLst>
              <a:ext uri="{FF2B5EF4-FFF2-40B4-BE49-F238E27FC236}">
                <a16:creationId xmlns:a16="http://schemas.microsoft.com/office/drawing/2014/main" id="{E7B4B231-215E-4B07-872E-CCABF9AE05A0}"/>
              </a:ext>
            </a:extLst>
          </p:cNvPr>
          <p:cNvGrpSpPr>
            <a:grpSpLocks/>
          </p:cNvGrpSpPr>
          <p:nvPr/>
        </p:nvGrpSpPr>
        <p:grpSpPr bwMode="auto">
          <a:xfrm>
            <a:off x="6781800" y="3048000"/>
            <a:ext cx="1855788" cy="1187450"/>
            <a:chOff x="3504" y="2256"/>
            <a:chExt cx="1122" cy="972"/>
          </a:xfrm>
        </p:grpSpPr>
        <p:sp>
          <p:nvSpPr>
            <p:cNvPr id="18448" name="AutoShape 16">
              <a:extLst>
                <a:ext uri="{FF2B5EF4-FFF2-40B4-BE49-F238E27FC236}">
                  <a16:creationId xmlns:a16="http://schemas.microsoft.com/office/drawing/2014/main" id="{785AAFBA-6F72-4E14-8618-F42C715F120F}"/>
                </a:ext>
              </a:extLst>
            </p:cNvPr>
            <p:cNvSpPr>
              <a:spLocks/>
            </p:cNvSpPr>
            <p:nvPr/>
          </p:nvSpPr>
          <p:spPr bwMode="auto">
            <a:xfrm>
              <a:off x="3504" y="2352"/>
              <a:ext cx="192" cy="624"/>
            </a:xfrm>
            <a:prstGeom prst="rightBrace">
              <a:avLst>
                <a:gd name="adj1" fmla="val 27083"/>
                <a:gd name="adj2" fmla="val 50000"/>
              </a:avLst>
            </a:prstGeom>
            <a:noFill/>
            <a:ln w="12700">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8449" name="Text Box 17">
              <a:extLst>
                <a:ext uri="{FF2B5EF4-FFF2-40B4-BE49-F238E27FC236}">
                  <a16:creationId xmlns:a16="http://schemas.microsoft.com/office/drawing/2014/main" id="{17B449A4-145C-4829-96FB-88E94E676873}"/>
                </a:ext>
              </a:extLst>
            </p:cNvPr>
            <p:cNvSpPr txBox="1">
              <a:spLocks noChangeArrowheads="1"/>
            </p:cNvSpPr>
            <p:nvPr/>
          </p:nvSpPr>
          <p:spPr bwMode="auto">
            <a:xfrm>
              <a:off x="3763" y="2256"/>
              <a:ext cx="863" cy="9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400"/>
                <a:t>inner loop</a:t>
              </a:r>
            </a:p>
            <a:p>
              <a:pPr>
                <a:spcBef>
                  <a:spcPct val="0"/>
                </a:spcBef>
                <a:buClrTx/>
                <a:buSzTx/>
                <a:buFontTx/>
                <a:buNone/>
              </a:pPr>
              <a:r>
                <a:rPr lang="en-US" altLang="en-US" sz="2400"/>
                <a:t>executed</a:t>
              </a:r>
            </a:p>
            <a:p>
              <a:pPr>
                <a:spcBef>
                  <a:spcPct val="0"/>
                </a:spcBef>
                <a:buClrTx/>
                <a:buSzTx/>
                <a:buFontTx/>
                <a:buNone/>
              </a:pPr>
              <a:r>
                <a:rPr lang="en-US" altLang="en-US" sz="2400" i="1">
                  <a:solidFill>
                    <a:srgbClr val="FF3300"/>
                  </a:solidFill>
                </a:rPr>
                <a:t>20</a:t>
              </a:r>
              <a:r>
                <a:rPr lang="en-US" altLang="en-US" sz="2400"/>
                <a:t> times</a:t>
              </a:r>
            </a:p>
          </p:txBody>
        </p:sp>
      </p:grpSp>
      <p:sp>
        <p:nvSpPr>
          <p:cNvPr id="18444" name="Rectangle 19">
            <a:extLst>
              <a:ext uri="{FF2B5EF4-FFF2-40B4-BE49-F238E27FC236}">
                <a16:creationId xmlns:a16="http://schemas.microsoft.com/office/drawing/2014/main" id="{05184E38-D8C2-4286-9C40-74114132F0CA}"/>
              </a:ext>
            </a:extLst>
          </p:cNvPr>
          <p:cNvSpPr>
            <a:spLocks noChangeArrowheads="1"/>
          </p:cNvSpPr>
          <p:nvPr/>
        </p:nvSpPr>
        <p:spPr bwMode="auto">
          <a:xfrm>
            <a:off x="2133600" y="1600200"/>
            <a:ext cx="5486400" cy="10668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90000"/>
              </a:lnSpc>
              <a:buFont typeface="Monotype Sorts"/>
              <a:buNone/>
            </a:pPr>
            <a:r>
              <a:rPr lang="en-US" altLang="en-US" sz="2000">
                <a:latin typeface="Courier New" panose="02070309020205020404" pitchFamily="49" charset="0"/>
              </a:rPr>
              <a:t>for (j = 1; j &lt;= </a:t>
            </a:r>
            <a:r>
              <a:rPr lang="en-US" altLang="en-US" sz="2000">
                <a:solidFill>
                  <a:srgbClr val="FF3300"/>
                </a:solidFill>
                <a:latin typeface="Courier New" panose="02070309020205020404" pitchFamily="49" charset="0"/>
              </a:rPr>
              <a:t>10</a:t>
            </a:r>
            <a:r>
              <a:rPr lang="en-US" altLang="en-US" sz="2000">
                <a:latin typeface="Courier New" panose="02070309020205020404" pitchFamily="49" charset="0"/>
              </a:rPr>
              <a:t>; j++) {</a:t>
            </a:r>
          </a:p>
          <a:p>
            <a:pPr>
              <a:lnSpc>
                <a:spcPct val="90000"/>
              </a:lnSpc>
              <a:buFont typeface="Monotype Sorts"/>
              <a:buNone/>
            </a:pPr>
            <a:r>
              <a:rPr lang="en-US" altLang="en-US" sz="2000">
                <a:latin typeface="Courier New" panose="02070309020205020404" pitchFamily="49" charset="0"/>
              </a:rPr>
              <a:t>  k = k + 4;</a:t>
            </a:r>
          </a:p>
          <a:p>
            <a:pPr>
              <a:lnSpc>
                <a:spcPct val="90000"/>
              </a:lnSpc>
              <a:buFont typeface="Monotype Sorts"/>
              <a:buNone/>
            </a:pPr>
            <a:r>
              <a:rPr lang="en-US" altLang="en-US" sz="2000">
                <a:latin typeface="Courier New" panose="02070309020205020404" pitchFamily="49" charset="0"/>
              </a:rPr>
              <a:t>}</a:t>
            </a:r>
          </a:p>
        </p:txBody>
      </p:sp>
      <p:grpSp>
        <p:nvGrpSpPr>
          <p:cNvPr id="389140" name="Group 20">
            <a:extLst>
              <a:ext uri="{FF2B5EF4-FFF2-40B4-BE49-F238E27FC236}">
                <a16:creationId xmlns:a16="http://schemas.microsoft.com/office/drawing/2014/main" id="{7606ED38-5B77-49AA-90BC-6A0F0C02F31A}"/>
              </a:ext>
            </a:extLst>
          </p:cNvPr>
          <p:cNvGrpSpPr>
            <a:grpSpLocks/>
          </p:cNvGrpSpPr>
          <p:nvPr/>
        </p:nvGrpSpPr>
        <p:grpSpPr bwMode="auto">
          <a:xfrm>
            <a:off x="533400" y="1676400"/>
            <a:ext cx="1676400" cy="949325"/>
            <a:chOff x="480" y="2438"/>
            <a:chExt cx="1056" cy="797"/>
          </a:xfrm>
        </p:grpSpPr>
        <p:sp>
          <p:nvSpPr>
            <p:cNvPr id="18446" name="Text Box 21">
              <a:extLst>
                <a:ext uri="{FF2B5EF4-FFF2-40B4-BE49-F238E27FC236}">
                  <a16:creationId xmlns:a16="http://schemas.microsoft.com/office/drawing/2014/main" id="{FACFAD72-3DAE-4528-8AE4-49E28AB36540}"/>
                </a:ext>
              </a:extLst>
            </p:cNvPr>
            <p:cNvSpPr txBox="1">
              <a:spLocks noChangeArrowheads="1"/>
            </p:cNvSpPr>
            <p:nvPr/>
          </p:nvSpPr>
          <p:spPr bwMode="auto">
            <a:xfrm>
              <a:off x="480" y="2545"/>
              <a:ext cx="797" cy="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400"/>
                <a:t>executed</a:t>
              </a:r>
            </a:p>
            <a:p>
              <a:pPr>
                <a:spcBef>
                  <a:spcPct val="0"/>
                </a:spcBef>
                <a:buClrTx/>
                <a:buSzTx/>
                <a:buFontTx/>
                <a:buNone/>
              </a:pPr>
              <a:r>
                <a:rPr lang="en-US" altLang="en-US" sz="2400" i="1"/>
                <a:t>10</a:t>
              </a:r>
              <a:r>
                <a:rPr lang="en-US" altLang="en-US" sz="2400"/>
                <a:t> times</a:t>
              </a:r>
            </a:p>
          </p:txBody>
        </p:sp>
        <p:sp>
          <p:nvSpPr>
            <p:cNvPr id="18447" name="AutoShape 22">
              <a:extLst>
                <a:ext uri="{FF2B5EF4-FFF2-40B4-BE49-F238E27FC236}">
                  <a16:creationId xmlns:a16="http://schemas.microsoft.com/office/drawing/2014/main" id="{080EED0F-CA8B-472F-B078-A3D5E3666F06}"/>
                </a:ext>
              </a:extLst>
            </p:cNvPr>
            <p:cNvSpPr>
              <a:spLocks/>
            </p:cNvSpPr>
            <p:nvPr/>
          </p:nvSpPr>
          <p:spPr bwMode="auto">
            <a:xfrm>
              <a:off x="1344" y="2438"/>
              <a:ext cx="192" cy="768"/>
            </a:xfrm>
            <a:prstGeom prst="leftBrace">
              <a:avLst>
                <a:gd name="adj1" fmla="val 33333"/>
                <a:gd name="adj2" fmla="val 50000"/>
              </a:avLst>
            </a:prstGeom>
            <a:noFill/>
            <a:ln w="12700">
              <a:solidFill>
                <a:schemeClr val="bg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8914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8913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89131"/>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8913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891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26" grpId="0"/>
      <p:bldP spid="38913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5">
            <a:extLst>
              <a:ext uri="{FF2B5EF4-FFF2-40B4-BE49-F238E27FC236}">
                <a16:creationId xmlns:a16="http://schemas.microsoft.com/office/drawing/2014/main" id="{B42B3925-79F0-462B-BAAA-7450A6520806}"/>
              </a:ext>
            </a:extLst>
          </p:cNvPr>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28C44979-677D-473B-A7F9-BA5EFDAD6176}" type="slidenum">
              <a:rPr lang="en-US" altLang="en-US" sz="1400" smtClean="0"/>
              <a:pPr>
                <a:spcBef>
                  <a:spcPct val="0"/>
                </a:spcBef>
                <a:buClrTx/>
                <a:buSzTx/>
                <a:buFontTx/>
                <a:buNone/>
              </a:pPr>
              <a:t>16</a:t>
            </a:fld>
            <a:endParaRPr lang="en-US" altLang="en-US" sz="1400"/>
          </a:p>
        </p:txBody>
      </p:sp>
      <p:sp>
        <p:nvSpPr>
          <p:cNvPr id="19459" name="Rectangle 2">
            <a:extLst>
              <a:ext uri="{FF2B5EF4-FFF2-40B4-BE49-F238E27FC236}">
                <a16:creationId xmlns:a16="http://schemas.microsoft.com/office/drawing/2014/main" id="{EF03209F-5A4A-4487-BD7C-84CE64A04BFF}"/>
              </a:ext>
            </a:extLst>
          </p:cNvPr>
          <p:cNvSpPr>
            <a:spLocks noGrp="1" noChangeArrowheads="1"/>
          </p:cNvSpPr>
          <p:nvPr>
            <p:ph type="title"/>
          </p:nvPr>
        </p:nvSpPr>
        <p:spPr>
          <a:xfrm>
            <a:off x="685800" y="285750"/>
            <a:ext cx="7772400" cy="476250"/>
          </a:xfrm>
          <a:noFill/>
        </p:spPr>
        <p:txBody>
          <a:bodyPr/>
          <a:lstStyle/>
          <a:p>
            <a:r>
              <a:rPr lang="en-US" altLang="en-US"/>
              <a:t>Selection</a:t>
            </a:r>
          </a:p>
        </p:txBody>
      </p:sp>
      <p:sp>
        <p:nvSpPr>
          <p:cNvPr id="19460" name="Rectangle 3">
            <a:extLst>
              <a:ext uri="{FF2B5EF4-FFF2-40B4-BE49-F238E27FC236}">
                <a16:creationId xmlns:a16="http://schemas.microsoft.com/office/drawing/2014/main" id="{94E116E6-9086-4521-B8BE-499E181368BE}"/>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9461" name="Rectangle 4">
            <a:extLst>
              <a:ext uri="{FF2B5EF4-FFF2-40B4-BE49-F238E27FC236}">
                <a16:creationId xmlns:a16="http://schemas.microsoft.com/office/drawing/2014/main" id="{E439D309-658D-44E6-A641-947ECB591A76}"/>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9462" name="Rectangle 5">
            <a:extLst>
              <a:ext uri="{FF2B5EF4-FFF2-40B4-BE49-F238E27FC236}">
                <a16:creationId xmlns:a16="http://schemas.microsoft.com/office/drawing/2014/main" id="{C217C28C-6F48-4687-8C1D-B34BC4F36684}"/>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90150" name="Text Box 6">
            <a:extLst>
              <a:ext uri="{FF2B5EF4-FFF2-40B4-BE49-F238E27FC236}">
                <a16:creationId xmlns:a16="http://schemas.microsoft.com/office/drawing/2014/main" id="{DF48BEED-12CB-41A9-BA13-A3E196AC671C}"/>
              </a:ext>
            </a:extLst>
          </p:cNvPr>
          <p:cNvSpPr txBox="1">
            <a:spLocks noChangeArrowheads="1"/>
          </p:cNvSpPr>
          <p:nvPr/>
        </p:nvSpPr>
        <p:spPr bwMode="auto">
          <a:xfrm>
            <a:off x="1219200" y="4876800"/>
            <a:ext cx="67818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400">
                <a:latin typeface="Arial" panose="020B0604020202020204" pitchFamily="34" charset="0"/>
              </a:rPr>
              <a:t>T(n) = test time + worst-case (if, else)</a:t>
            </a:r>
          </a:p>
          <a:p>
            <a:pPr>
              <a:spcBef>
                <a:spcPct val="0"/>
              </a:spcBef>
              <a:buClrTx/>
              <a:buSzTx/>
              <a:buFontTx/>
              <a:buNone/>
            </a:pPr>
            <a:r>
              <a:rPr lang="en-US" altLang="en-US" sz="2400">
                <a:latin typeface="Arial" panose="020B0604020202020204" pitchFamily="34" charset="0"/>
              </a:rPr>
              <a:t>        = O(n) + O(n)</a:t>
            </a:r>
          </a:p>
          <a:p>
            <a:pPr>
              <a:spcBef>
                <a:spcPct val="0"/>
              </a:spcBef>
              <a:buClrTx/>
              <a:buSzTx/>
              <a:buFontTx/>
              <a:buNone/>
            </a:pPr>
            <a:r>
              <a:rPr lang="en-US" altLang="en-US" sz="2400">
                <a:latin typeface="Arial" panose="020B0604020202020204" pitchFamily="34" charset="0"/>
              </a:rPr>
              <a:t>        = O(n)</a:t>
            </a:r>
          </a:p>
        </p:txBody>
      </p:sp>
      <p:sp>
        <p:nvSpPr>
          <p:cNvPr id="19464" name="Rectangle 7">
            <a:extLst>
              <a:ext uri="{FF2B5EF4-FFF2-40B4-BE49-F238E27FC236}">
                <a16:creationId xmlns:a16="http://schemas.microsoft.com/office/drawing/2014/main" id="{A45BD0F1-47E0-41D3-87E8-15DE754E1F39}"/>
              </a:ext>
            </a:extLst>
          </p:cNvPr>
          <p:cNvSpPr>
            <a:spLocks noGrp="1" noChangeArrowheads="1"/>
          </p:cNvSpPr>
          <p:nvPr>
            <p:ph type="body" idx="1"/>
          </p:nvPr>
        </p:nvSpPr>
        <p:spPr>
          <a:xfrm>
            <a:off x="1981200" y="1295400"/>
            <a:ext cx="5638800" cy="2819400"/>
          </a:xfrm>
          <a:solidFill>
            <a:schemeClr val="bg1"/>
          </a:solidFill>
        </p:spPr>
        <p:txBody>
          <a:bodyPr/>
          <a:lstStyle/>
          <a:p>
            <a:pPr marL="0" indent="0">
              <a:lnSpc>
                <a:spcPct val="90000"/>
              </a:lnSpc>
              <a:buFont typeface="Monotype Sorts"/>
              <a:buNone/>
            </a:pPr>
            <a:r>
              <a:rPr lang="en-US" altLang="en-US" sz="2200">
                <a:latin typeface="Courier New" panose="02070309020205020404" pitchFamily="49" charset="0"/>
              </a:rPr>
              <a:t>if (list.contains(e)) {</a:t>
            </a:r>
          </a:p>
          <a:p>
            <a:pPr marL="0" indent="0">
              <a:lnSpc>
                <a:spcPct val="90000"/>
              </a:lnSpc>
              <a:buFont typeface="Monotype Sorts"/>
              <a:buNone/>
            </a:pPr>
            <a:r>
              <a:rPr lang="en-US" altLang="en-US" sz="2200">
                <a:latin typeface="Courier New" panose="02070309020205020404" pitchFamily="49" charset="0"/>
              </a:rPr>
              <a:t>  System.out.println(e);</a:t>
            </a:r>
          </a:p>
          <a:p>
            <a:pPr marL="0" indent="0">
              <a:lnSpc>
                <a:spcPct val="90000"/>
              </a:lnSpc>
              <a:buFont typeface="Monotype Sorts"/>
              <a:buNone/>
            </a:pPr>
            <a:r>
              <a:rPr lang="en-US" altLang="en-US" sz="2200">
                <a:latin typeface="Courier New" panose="02070309020205020404" pitchFamily="49" charset="0"/>
              </a:rPr>
              <a:t>}</a:t>
            </a:r>
          </a:p>
          <a:p>
            <a:pPr marL="0" indent="0">
              <a:lnSpc>
                <a:spcPct val="90000"/>
              </a:lnSpc>
              <a:buFont typeface="Monotype Sorts"/>
              <a:buNone/>
            </a:pPr>
            <a:r>
              <a:rPr lang="en-US" altLang="en-US" sz="2200">
                <a:latin typeface="Courier New" panose="02070309020205020404" pitchFamily="49" charset="0"/>
              </a:rPr>
              <a:t>else</a:t>
            </a:r>
          </a:p>
          <a:p>
            <a:pPr marL="0" indent="0">
              <a:lnSpc>
                <a:spcPct val="90000"/>
              </a:lnSpc>
              <a:buFont typeface="Monotype Sorts"/>
              <a:buNone/>
            </a:pPr>
            <a:r>
              <a:rPr lang="en-US" altLang="en-US" sz="2200">
                <a:latin typeface="Courier New" panose="02070309020205020404" pitchFamily="49" charset="0"/>
              </a:rPr>
              <a:t>  for (Object t: list) {</a:t>
            </a:r>
          </a:p>
          <a:p>
            <a:pPr marL="0" indent="0">
              <a:lnSpc>
                <a:spcPct val="90000"/>
              </a:lnSpc>
              <a:buFont typeface="Monotype Sorts"/>
              <a:buNone/>
            </a:pPr>
            <a:r>
              <a:rPr lang="en-US" altLang="en-US" sz="2200">
                <a:latin typeface="Courier New" panose="02070309020205020404" pitchFamily="49" charset="0"/>
              </a:rPr>
              <a:t>    System.out.println(t);</a:t>
            </a:r>
          </a:p>
          <a:p>
            <a:pPr marL="0" indent="0">
              <a:lnSpc>
                <a:spcPct val="90000"/>
              </a:lnSpc>
              <a:buFont typeface="Monotype Sorts"/>
              <a:buNone/>
            </a:pPr>
            <a:r>
              <a:rPr lang="en-US" altLang="en-US" sz="2200">
                <a:latin typeface="Courier New" panose="02070309020205020404" pitchFamily="49" charset="0"/>
              </a:rPr>
              <a:t>  }</a:t>
            </a:r>
          </a:p>
        </p:txBody>
      </p:sp>
      <p:sp>
        <p:nvSpPr>
          <p:cNvPr id="390155" name="Text Box 11">
            <a:extLst>
              <a:ext uri="{FF2B5EF4-FFF2-40B4-BE49-F238E27FC236}">
                <a16:creationId xmlns:a16="http://schemas.microsoft.com/office/drawing/2014/main" id="{6E48213E-973F-4AF8-9370-177EFA91644D}"/>
              </a:ext>
            </a:extLst>
          </p:cNvPr>
          <p:cNvSpPr txBox="1">
            <a:spLocks noChangeArrowheads="1"/>
          </p:cNvSpPr>
          <p:nvPr/>
        </p:nvSpPr>
        <p:spPr bwMode="auto">
          <a:xfrm>
            <a:off x="228600" y="4419600"/>
            <a:ext cx="2667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400">
                <a:latin typeface="Arial" panose="020B0604020202020204" pitchFamily="34" charset="0"/>
              </a:rPr>
              <a:t>Time Complexity</a:t>
            </a:r>
          </a:p>
        </p:txBody>
      </p:sp>
      <p:grpSp>
        <p:nvGrpSpPr>
          <p:cNvPr id="390156" name="Group 12">
            <a:extLst>
              <a:ext uri="{FF2B5EF4-FFF2-40B4-BE49-F238E27FC236}">
                <a16:creationId xmlns:a16="http://schemas.microsoft.com/office/drawing/2014/main" id="{65451300-0971-40CE-B1DB-30E162ACABB1}"/>
              </a:ext>
            </a:extLst>
          </p:cNvPr>
          <p:cNvGrpSpPr>
            <a:grpSpLocks/>
          </p:cNvGrpSpPr>
          <p:nvPr/>
        </p:nvGrpSpPr>
        <p:grpSpPr bwMode="auto">
          <a:xfrm>
            <a:off x="6705600" y="2590800"/>
            <a:ext cx="1812925" cy="1552575"/>
            <a:chOff x="3504" y="2256"/>
            <a:chExt cx="1097" cy="978"/>
          </a:xfrm>
        </p:grpSpPr>
        <p:sp>
          <p:nvSpPr>
            <p:cNvPr id="19470" name="AutoShape 13">
              <a:extLst>
                <a:ext uri="{FF2B5EF4-FFF2-40B4-BE49-F238E27FC236}">
                  <a16:creationId xmlns:a16="http://schemas.microsoft.com/office/drawing/2014/main" id="{A0131758-78D4-4F37-8A6B-B4F8BF31E050}"/>
                </a:ext>
              </a:extLst>
            </p:cNvPr>
            <p:cNvSpPr>
              <a:spLocks/>
            </p:cNvSpPr>
            <p:nvPr/>
          </p:nvSpPr>
          <p:spPr bwMode="auto">
            <a:xfrm>
              <a:off x="3504" y="2352"/>
              <a:ext cx="192" cy="624"/>
            </a:xfrm>
            <a:prstGeom prst="rightBrace">
              <a:avLst>
                <a:gd name="adj1" fmla="val 27083"/>
                <a:gd name="adj2" fmla="val 50000"/>
              </a:avLst>
            </a:prstGeom>
            <a:noFill/>
            <a:ln w="12700">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9471" name="Text Box 14">
              <a:extLst>
                <a:ext uri="{FF2B5EF4-FFF2-40B4-BE49-F238E27FC236}">
                  <a16:creationId xmlns:a16="http://schemas.microsoft.com/office/drawing/2014/main" id="{12949037-26C1-4797-B868-B3EC8E4B618D}"/>
                </a:ext>
              </a:extLst>
            </p:cNvPr>
            <p:cNvSpPr txBox="1">
              <a:spLocks noChangeArrowheads="1"/>
            </p:cNvSpPr>
            <p:nvPr/>
          </p:nvSpPr>
          <p:spPr bwMode="auto">
            <a:xfrm>
              <a:off x="3763" y="2256"/>
              <a:ext cx="838" cy="9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400"/>
                <a:t>Let n be </a:t>
              </a:r>
            </a:p>
            <a:p>
              <a:pPr>
                <a:spcBef>
                  <a:spcPct val="0"/>
                </a:spcBef>
                <a:buClrTx/>
                <a:buSzTx/>
                <a:buFontTx/>
                <a:buNone/>
              </a:pPr>
              <a:r>
                <a:rPr lang="en-US" altLang="en-US" sz="2400"/>
                <a:t>list.size().</a:t>
              </a:r>
            </a:p>
            <a:p>
              <a:pPr>
                <a:spcBef>
                  <a:spcPct val="0"/>
                </a:spcBef>
                <a:buClrTx/>
                <a:buSzTx/>
                <a:buFontTx/>
                <a:buNone/>
              </a:pPr>
              <a:r>
                <a:rPr lang="en-US" altLang="en-US" sz="2400"/>
                <a:t>Executed</a:t>
              </a:r>
            </a:p>
            <a:p>
              <a:pPr>
                <a:spcBef>
                  <a:spcPct val="0"/>
                </a:spcBef>
                <a:buClrTx/>
                <a:buSzTx/>
                <a:buFontTx/>
                <a:buNone/>
              </a:pPr>
              <a:r>
                <a:rPr lang="en-US" altLang="en-US" sz="2400"/>
                <a:t>n times.</a:t>
              </a:r>
            </a:p>
          </p:txBody>
        </p:sp>
      </p:grpSp>
      <p:grpSp>
        <p:nvGrpSpPr>
          <p:cNvPr id="19467" name="Group 22">
            <a:extLst>
              <a:ext uri="{FF2B5EF4-FFF2-40B4-BE49-F238E27FC236}">
                <a16:creationId xmlns:a16="http://schemas.microsoft.com/office/drawing/2014/main" id="{7AA00116-908D-47CD-8C54-4C39924E7978}"/>
              </a:ext>
            </a:extLst>
          </p:cNvPr>
          <p:cNvGrpSpPr>
            <a:grpSpLocks/>
          </p:cNvGrpSpPr>
          <p:nvPr/>
        </p:nvGrpSpPr>
        <p:grpSpPr bwMode="auto">
          <a:xfrm>
            <a:off x="304800" y="609600"/>
            <a:ext cx="3276600" cy="762000"/>
            <a:chOff x="192" y="384"/>
            <a:chExt cx="2064" cy="480"/>
          </a:xfrm>
        </p:grpSpPr>
        <p:sp>
          <p:nvSpPr>
            <p:cNvPr id="19468" name="Text Box 20">
              <a:extLst>
                <a:ext uri="{FF2B5EF4-FFF2-40B4-BE49-F238E27FC236}">
                  <a16:creationId xmlns:a16="http://schemas.microsoft.com/office/drawing/2014/main" id="{D0845421-B2FF-4994-B5A1-0FBDF6680E3F}"/>
                </a:ext>
              </a:extLst>
            </p:cNvPr>
            <p:cNvSpPr txBox="1">
              <a:spLocks noChangeArrowheads="1"/>
            </p:cNvSpPr>
            <p:nvPr/>
          </p:nvSpPr>
          <p:spPr bwMode="auto">
            <a:xfrm>
              <a:off x="192" y="384"/>
              <a:ext cx="479"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400">
                  <a:solidFill>
                    <a:schemeClr val="bg2"/>
                  </a:solidFill>
                </a:rPr>
                <a:t>O(n)</a:t>
              </a:r>
            </a:p>
          </p:txBody>
        </p:sp>
        <p:sp>
          <p:nvSpPr>
            <p:cNvPr id="19469" name="Line 21">
              <a:extLst>
                <a:ext uri="{FF2B5EF4-FFF2-40B4-BE49-F238E27FC236}">
                  <a16:creationId xmlns:a16="http://schemas.microsoft.com/office/drawing/2014/main" id="{D76F0F14-033A-474C-9896-1C46906EA2AE}"/>
                </a:ext>
              </a:extLst>
            </p:cNvPr>
            <p:cNvSpPr>
              <a:spLocks noChangeShapeType="1"/>
            </p:cNvSpPr>
            <p:nvPr/>
          </p:nvSpPr>
          <p:spPr bwMode="auto">
            <a:xfrm>
              <a:off x="1344" y="576"/>
              <a:ext cx="912" cy="288"/>
            </a:xfrm>
            <a:prstGeom prst="line">
              <a:avLst/>
            </a:prstGeom>
            <a:noFill/>
            <a:ln w="12700">
              <a:solidFill>
                <a:schemeClr val="bg2"/>
              </a:solidFill>
              <a:round/>
              <a:headEnd type="none" w="sm" len="sm"/>
              <a:tailEnd type="stealth"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9015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9015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901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0150" grpId="0"/>
      <p:bldP spid="39015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5">
            <a:extLst>
              <a:ext uri="{FF2B5EF4-FFF2-40B4-BE49-F238E27FC236}">
                <a16:creationId xmlns:a16="http://schemas.microsoft.com/office/drawing/2014/main" id="{64349367-2B28-4A95-893B-47874499DD6D}"/>
              </a:ext>
            </a:extLst>
          </p:cNvPr>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9E820C08-78E0-4FA1-BFFD-720A12A9A3A6}" type="slidenum">
              <a:rPr lang="en-US" altLang="en-US" sz="1400" smtClean="0"/>
              <a:pPr>
                <a:spcBef>
                  <a:spcPct val="0"/>
                </a:spcBef>
                <a:buClrTx/>
                <a:buSzTx/>
                <a:buFontTx/>
                <a:buNone/>
              </a:pPr>
              <a:t>17</a:t>
            </a:fld>
            <a:endParaRPr lang="en-US" altLang="en-US" sz="1400"/>
          </a:p>
        </p:txBody>
      </p:sp>
      <p:sp>
        <p:nvSpPr>
          <p:cNvPr id="20483" name="Rectangle 2">
            <a:extLst>
              <a:ext uri="{FF2B5EF4-FFF2-40B4-BE49-F238E27FC236}">
                <a16:creationId xmlns:a16="http://schemas.microsoft.com/office/drawing/2014/main" id="{ABDEFFB4-AB3D-41E3-8277-D4A0BC2ED7A9}"/>
              </a:ext>
            </a:extLst>
          </p:cNvPr>
          <p:cNvSpPr>
            <a:spLocks noGrp="1" noChangeArrowheads="1"/>
          </p:cNvSpPr>
          <p:nvPr>
            <p:ph type="title"/>
          </p:nvPr>
        </p:nvSpPr>
        <p:spPr>
          <a:xfrm>
            <a:off x="685800" y="285750"/>
            <a:ext cx="7772400" cy="476250"/>
          </a:xfrm>
          <a:noFill/>
        </p:spPr>
        <p:txBody>
          <a:bodyPr/>
          <a:lstStyle/>
          <a:p>
            <a:r>
              <a:rPr lang="en-US" altLang="en-US"/>
              <a:t>Logarithm</a:t>
            </a:r>
          </a:p>
        </p:txBody>
      </p:sp>
      <p:sp>
        <p:nvSpPr>
          <p:cNvPr id="20484" name="Rectangle 3">
            <a:extLst>
              <a:ext uri="{FF2B5EF4-FFF2-40B4-BE49-F238E27FC236}">
                <a16:creationId xmlns:a16="http://schemas.microsoft.com/office/drawing/2014/main" id="{4E143196-A621-4499-91CA-594712D3C33F}"/>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0485" name="Rectangle 4">
            <a:extLst>
              <a:ext uri="{FF2B5EF4-FFF2-40B4-BE49-F238E27FC236}">
                <a16:creationId xmlns:a16="http://schemas.microsoft.com/office/drawing/2014/main" id="{293C02A9-3039-4488-8E2F-50B8C01A999E}"/>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0486" name="Rectangle 5">
            <a:extLst>
              <a:ext uri="{FF2B5EF4-FFF2-40B4-BE49-F238E27FC236}">
                <a16:creationId xmlns:a16="http://schemas.microsoft.com/office/drawing/2014/main" id="{2EF62E3B-851F-437C-A11B-538F6902280B}"/>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0487" name="Rectangle 7">
            <a:extLst>
              <a:ext uri="{FF2B5EF4-FFF2-40B4-BE49-F238E27FC236}">
                <a16:creationId xmlns:a16="http://schemas.microsoft.com/office/drawing/2014/main" id="{803C0EED-C6F9-4887-B4BE-6CE09EBB7E17}"/>
              </a:ext>
            </a:extLst>
          </p:cNvPr>
          <p:cNvSpPr>
            <a:spLocks noGrp="1" noChangeArrowheads="1"/>
          </p:cNvSpPr>
          <p:nvPr>
            <p:ph type="body" idx="1"/>
          </p:nvPr>
        </p:nvSpPr>
        <p:spPr>
          <a:xfrm>
            <a:off x="1981200" y="1295400"/>
            <a:ext cx="5638800" cy="1828800"/>
          </a:xfrm>
          <a:solidFill>
            <a:schemeClr val="bg1"/>
          </a:solidFill>
        </p:spPr>
        <p:txBody>
          <a:bodyPr/>
          <a:lstStyle/>
          <a:p>
            <a:pPr marL="0" indent="0">
              <a:buFont typeface="Monotype Sorts"/>
              <a:buNone/>
            </a:pPr>
            <a:r>
              <a:rPr lang="en-AU" altLang="en-US"/>
              <a:t>result = </a:t>
            </a:r>
            <a:r>
              <a:rPr lang="en-AU" altLang="en-US" b="1"/>
              <a:t>1</a:t>
            </a:r>
            <a:r>
              <a:rPr lang="en-AU" altLang="en-US"/>
              <a:t>;</a:t>
            </a:r>
            <a:endParaRPr lang="en-US" altLang="en-US"/>
          </a:p>
          <a:p>
            <a:pPr marL="0" indent="0">
              <a:buFont typeface="Monotype Sorts"/>
              <a:buNone/>
            </a:pPr>
            <a:r>
              <a:rPr lang="en-AU" altLang="en-US" b="1"/>
              <a:t>for</a:t>
            </a:r>
            <a:r>
              <a:rPr lang="en-AU" altLang="en-US"/>
              <a:t> (</a:t>
            </a:r>
            <a:r>
              <a:rPr lang="en-AU" altLang="en-US" b="1"/>
              <a:t>int</a:t>
            </a:r>
            <a:r>
              <a:rPr lang="en-AU" altLang="en-US"/>
              <a:t> i = </a:t>
            </a:r>
            <a:r>
              <a:rPr lang="en-AU" altLang="en-US" b="1"/>
              <a:t>1</a:t>
            </a:r>
            <a:r>
              <a:rPr lang="en-AU" altLang="en-US"/>
              <a:t>; i &lt;= n; i++)</a:t>
            </a:r>
            <a:endParaRPr lang="en-US" altLang="en-US"/>
          </a:p>
          <a:p>
            <a:pPr marL="0" indent="0">
              <a:buFont typeface="Monotype Sorts"/>
              <a:buNone/>
            </a:pPr>
            <a:r>
              <a:rPr lang="en-US" altLang="en-US"/>
              <a:t>  result *= a;</a:t>
            </a:r>
            <a:endParaRPr lang="en-US" altLang="en-US" sz="2200">
              <a:latin typeface="Courier New" panose="02070309020205020404" pitchFamily="49" charset="0"/>
            </a:endParaRPr>
          </a:p>
        </p:txBody>
      </p:sp>
      <p:sp>
        <p:nvSpPr>
          <p:cNvPr id="20488" name="Text Box 14">
            <a:extLst>
              <a:ext uri="{FF2B5EF4-FFF2-40B4-BE49-F238E27FC236}">
                <a16:creationId xmlns:a16="http://schemas.microsoft.com/office/drawing/2014/main" id="{61B66F09-EBB9-4015-958C-44C3A40402BB}"/>
              </a:ext>
            </a:extLst>
          </p:cNvPr>
          <p:cNvSpPr txBox="1">
            <a:spLocks noChangeArrowheads="1"/>
          </p:cNvSpPr>
          <p:nvPr/>
        </p:nvSpPr>
        <p:spPr bwMode="auto">
          <a:xfrm>
            <a:off x="123825" y="1020763"/>
            <a:ext cx="1822450" cy="46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400"/>
              <a:t>Compute a^n</a:t>
            </a:r>
          </a:p>
        </p:txBody>
      </p:sp>
      <p:sp>
        <p:nvSpPr>
          <p:cNvPr id="20489" name="Text Box 20">
            <a:extLst>
              <a:ext uri="{FF2B5EF4-FFF2-40B4-BE49-F238E27FC236}">
                <a16:creationId xmlns:a16="http://schemas.microsoft.com/office/drawing/2014/main" id="{1F117278-BEB2-4BFF-9290-23A057C46854}"/>
              </a:ext>
            </a:extLst>
          </p:cNvPr>
          <p:cNvSpPr txBox="1">
            <a:spLocks noChangeArrowheads="1"/>
          </p:cNvSpPr>
          <p:nvPr/>
        </p:nvSpPr>
        <p:spPr bwMode="auto">
          <a:xfrm>
            <a:off x="228600" y="1795463"/>
            <a:ext cx="484188"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400">
                <a:solidFill>
                  <a:schemeClr val="bg2"/>
                </a:solidFill>
              </a:rPr>
              <a:t>O(n)</a:t>
            </a:r>
          </a:p>
        </p:txBody>
      </p:sp>
      <p:sp>
        <p:nvSpPr>
          <p:cNvPr id="20490" name="Rectangle 7">
            <a:extLst>
              <a:ext uri="{FF2B5EF4-FFF2-40B4-BE49-F238E27FC236}">
                <a16:creationId xmlns:a16="http://schemas.microsoft.com/office/drawing/2014/main" id="{05D43C69-FF36-40DA-9847-B5AA0F4E78FA}"/>
              </a:ext>
            </a:extLst>
          </p:cNvPr>
          <p:cNvSpPr txBox="1">
            <a:spLocks noChangeArrowheads="1"/>
          </p:cNvSpPr>
          <p:nvPr/>
        </p:nvSpPr>
        <p:spPr bwMode="auto">
          <a:xfrm>
            <a:off x="2057400" y="4191000"/>
            <a:ext cx="5638800" cy="18288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buFont typeface="Monotype Sorts"/>
              <a:buNone/>
            </a:pPr>
            <a:r>
              <a:rPr lang="en-AU" altLang="en-US"/>
              <a:t>result = a;</a:t>
            </a:r>
            <a:endParaRPr lang="en-US" altLang="en-US"/>
          </a:p>
          <a:p>
            <a:pPr>
              <a:buFont typeface="Monotype Sorts"/>
              <a:buNone/>
            </a:pPr>
            <a:r>
              <a:rPr lang="en-AU" altLang="en-US" b="1"/>
              <a:t>for</a:t>
            </a:r>
            <a:r>
              <a:rPr lang="en-AU" altLang="en-US"/>
              <a:t> (</a:t>
            </a:r>
            <a:r>
              <a:rPr lang="en-AU" altLang="en-US" b="1"/>
              <a:t>int</a:t>
            </a:r>
            <a:r>
              <a:rPr lang="en-AU" altLang="en-US"/>
              <a:t> i = </a:t>
            </a:r>
            <a:r>
              <a:rPr lang="en-AU" altLang="en-US" b="1"/>
              <a:t>1</a:t>
            </a:r>
            <a:r>
              <a:rPr lang="en-AU" altLang="en-US"/>
              <a:t>; i &lt;= k; i++)</a:t>
            </a:r>
            <a:endParaRPr lang="en-US" altLang="en-US"/>
          </a:p>
          <a:p>
            <a:pPr>
              <a:buFont typeface="Monotype Sorts"/>
              <a:buNone/>
            </a:pPr>
            <a:r>
              <a:rPr lang="en-AU" altLang="en-US"/>
              <a:t>  result = result * result;</a:t>
            </a:r>
            <a:endParaRPr lang="en-US" altLang="en-US"/>
          </a:p>
        </p:txBody>
      </p:sp>
      <p:sp>
        <p:nvSpPr>
          <p:cNvPr id="20491" name="Text Box 14">
            <a:extLst>
              <a:ext uri="{FF2B5EF4-FFF2-40B4-BE49-F238E27FC236}">
                <a16:creationId xmlns:a16="http://schemas.microsoft.com/office/drawing/2014/main" id="{29E9F0F1-14AA-47FA-9834-71FA833473D1}"/>
              </a:ext>
            </a:extLst>
          </p:cNvPr>
          <p:cNvSpPr txBox="1">
            <a:spLocks noChangeArrowheads="1"/>
          </p:cNvSpPr>
          <p:nvPr/>
        </p:nvSpPr>
        <p:spPr bwMode="auto">
          <a:xfrm>
            <a:off x="152400" y="3738563"/>
            <a:ext cx="5057775"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400"/>
              <a:t>Compute a^n, assume n = 2^k, k = logn</a:t>
            </a:r>
          </a:p>
        </p:txBody>
      </p:sp>
      <p:sp>
        <p:nvSpPr>
          <p:cNvPr id="20492" name="Text Box 20">
            <a:extLst>
              <a:ext uri="{FF2B5EF4-FFF2-40B4-BE49-F238E27FC236}">
                <a16:creationId xmlns:a16="http://schemas.microsoft.com/office/drawing/2014/main" id="{CD1A20BA-A2A2-425B-8FF9-FBCA6348CEC1}"/>
              </a:ext>
            </a:extLst>
          </p:cNvPr>
          <p:cNvSpPr txBox="1">
            <a:spLocks noChangeArrowheads="1"/>
          </p:cNvSpPr>
          <p:nvPr/>
        </p:nvSpPr>
        <p:spPr bwMode="auto">
          <a:xfrm>
            <a:off x="304800" y="4691063"/>
            <a:ext cx="9906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400">
                <a:solidFill>
                  <a:schemeClr val="bg2"/>
                </a:solidFill>
              </a:rPr>
              <a:t>O(k)</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Number Placeholder 4">
            <a:extLst>
              <a:ext uri="{FF2B5EF4-FFF2-40B4-BE49-F238E27FC236}">
                <a16:creationId xmlns:a16="http://schemas.microsoft.com/office/drawing/2014/main" id="{26EDA98B-4160-488E-A7CE-8F99B8EC8C1C}"/>
              </a:ext>
            </a:extLst>
          </p:cNvPr>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56609DBE-7404-4EC5-81AC-A9C16B8E5EA9}" type="slidenum">
              <a:rPr lang="en-US" altLang="en-US" sz="1400" smtClean="0"/>
              <a:pPr>
                <a:spcBef>
                  <a:spcPct val="0"/>
                </a:spcBef>
                <a:buClrTx/>
                <a:buSzTx/>
                <a:buFontTx/>
                <a:buNone/>
              </a:pPr>
              <a:t>18</a:t>
            </a:fld>
            <a:endParaRPr lang="en-US" altLang="en-US" sz="1400"/>
          </a:p>
        </p:txBody>
      </p:sp>
      <p:sp>
        <p:nvSpPr>
          <p:cNvPr id="21507" name="Rectangle 2">
            <a:extLst>
              <a:ext uri="{FF2B5EF4-FFF2-40B4-BE49-F238E27FC236}">
                <a16:creationId xmlns:a16="http://schemas.microsoft.com/office/drawing/2014/main" id="{F686FE1D-2660-4240-9AD4-16789DC33396}"/>
              </a:ext>
            </a:extLst>
          </p:cNvPr>
          <p:cNvSpPr>
            <a:spLocks noGrp="1" noChangeArrowheads="1"/>
          </p:cNvSpPr>
          <p:nvPr>
            <p:ph type="title"/>
          </p:nvPr>
        </p:nvSpPr>
        <p:spPr>
          <a:xfrm>
            <a:off x="685800" y="228600"/>
            <a:ext cx="7772400" cy="685800"/>
          </a:xfrm>
          <a:noFill/>
        </p:spPr>
        <p:txBody>
          <a:bodyPr/>
          <a:lstStyle/>
          <a:p>
            <a:r>
              <a:rPr lang="en-US" altLang="en-US"/>
              <a:t>Constant Time</a:t>
            </a:r>
          </a:p>
        </p:txBody>
      </p:sp>
      <p:sp>
        <p:nvSpPr>
          <p:cNvPr id="21508" name="Rectangle 3">
            <a:extLst>
              <a:ext uri="{FF2B5EF4-FFF2-40B4-BE49-F238E27FC236}">
                <a16:creationId xmlns:a16="http://schemas.microsoft.com/office/drawing/2014/main" id="{A79AE801-A1F1-4CE2-8DA4-4D74982F33E0}"/>
              </a:ext>
            </a:extLst>
          </p:cNvPr>
          <p:cNvSpPr>
            <a:spLocks noGrp="1" noChangeArrowheads="1"/>
          </p:cNvSpPr>
          <p:nvPr>
            <p:ph type="body" idx="1"/>
          </p:nvPr>
        </p:nvSpPr>
        <p:spPr>
          <a:xfrm>
            <a:off x="228600" y="1066800"/>
            <a:ext cx="8763000" cy="5105400"/>
          </a:xfrm>
          <a:noFill/>
        </p:spPr>
        <p:txBody>
          <a:bodyPr/>
          <a:lstStyle/>
          <a:p>
            <a:pPr marL="0" indent="0">
              <a:spcBef>
                <a:spcPct val="0"/>
              </a:spcBef>
              <a:buFont typeface="Monotype Sorts"/>
              <a:buNone/>
            </a:pPr>
            <a:r>
              <a:rPr lang="en-US" altLang="en-US" sz="2400"/>
              <a:t>The Big </a:t>
            </a:r>
            <a:r>
              <a:rPr lang="en-US" altLang="en-US" sz="2400" i="1"/>
              <a:t>O</a:t>
            </a:r>
            <a:r>
              <a:rPr lang="en-US" altLang="en-US" sz="2400"/>
              <a:t> notation estimates the execution time of an algorithm in relation to the input size. If the time is not related to the input size, the algorithm is said to take </a:t>
            </a:r>
            <a:r>
              <a:rPr lang="en-US" altLang="en-US" sz="2400" i="1"/>
              <a:t>constant time</a:t>
            </a:r>
            <a:r>
              <a:rPr lang="en-US" altLang="en-US" sz="2400"/>
              <a:t> with the notation </a:t>
            </a:r>
            <a:r>
              <a:rPr lang="en-US" altLang="en-US" sz="2400" i="1"/>
              <a:t>O(1)</a:t>
            </a:r>
            <a:r>
              <a:rPr lang="en-US" altLang="en-US" sz="2400"/>
              <a:t>.  For example, a method that retrieves an element at a given index in an array takes constant time, because it does not grow as the size of the array increases.</a:t>
            </a:r>
          </a:p>
        </p:txBody>
      </p:sp>
      <p:sp>
        <p:nvSpPr>
          <p:cNvPr id="21509" name="Rectangle 4">
            <a:extLst>
              <a:ext uri="{FF2B5EF4-FFF2-40B4-BE49-F238E27FC236}">
                <a16:creationId xmlns:a16="http://schemas.microsoft.com/office/drawing/2014/main" id="{639336BC-9F62-4EE2-BAA0-AD0B7500F986}"/>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1510" name="Rectangle 6">
            <a:extLst>
              <a:ext uri="{FF2B5EF4-FFF2-40B4-BE49-F238E27FC236}">
                <a16:creationId xmlns:a16="http://schemas.microsoft.com/office/drawing/2014/main" id="{EA2168C9-AA57-4B5C-B474-8069B70ADC3B}"/>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4">
            <a:extLst>
              <a:ext uri="{FF2B5EF4-FFF2-40B4-BE49-F238E27FC236}">
                <a16:creationId xmlns:a16="http://schemas.microsoft.com/office/drawing/2014/main" id="{9BC92F18-12E5-40DA-B4A2-7C54AF3176FE}"/>
              </a:ext>
            </a:extLst>
          </p:cNvPr>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B544D805-4C93-4697-94BD-50C8339EF54E}" type="slidenum">
              <a:rPr lang="en-US" altLang="en-US" sz="1400" smtClean="0"/>
              <a:pPr>
                <a:spcBef>
                  <a:spcPct val="0"/>
                </a:spcBef>
                <a:buClrTx/>
                <a:buSzTx/>
                <a:buFontTx/>
                <a:buNone/>
              </a:pPr>
              <a:t>19</a:t>
            </a:fld>
            <a:endParaRPr lang="en-US" altLang="en-US" sz="1400"/>
          </a:p>
        </p:txBody>
      </p:sp>
      <p:sp>
        <p:nvSpPr>
          <p:cNvPr id="22531" name="Rectangle 2">
            <a:extLst>
              <a:ext uri="{FF2B5EF4-FFF2-40B4-BE49-F238E27FC236}">
                <a16:creationId xmlns:a16="http://schemas.microsoft.com/office/drawing/2014/main" id="{F50F0937-13E9-4EC4-A1F8-0645A7630B58}"/>
              </a:ext>
            </a:extLst>
          </p:cNvPr>
          <p:cNvSpPr>
            <a:spLocks noGrp="1" noChangeArrowheads="1"/>
          </p:cNvSpPr>
          <p:nvPr>
            <p:ph type="title"/>
          </p:nvPr>
        </p:nvSpPr>
        <p:spPr>
          <a:xfrm>
            <a:off x="685800" y="457200"/>
            <a:ext cx="7772400" cy="685800"/>
          </a:xfrm>
          <a:noFill/>
        </p:spPr>
        <p:txBody>
          <a:bodyPr/>
          <a:lstStyle/>
          <a:p>
            <a:r>
              <a:rPr lang="en-US" altLang="en-US"/>
              <a:t>Logarithmic Time</a:t>
            </a:r>
          </a:p>
        </p:txBody>
      </p:sp>
      <p:sp>
        <p:nvSpPr>
          <p:cNvPr id="22532" name="Rectangle 3">
            <a:extLst>
              <a:ext uri="{FF2B5EF4-FFF2-40B4-BE49-F238E27FC236}">
                <a16:creationId xmlns:a16="http://schemas.microsoft.com/office/drawing/2014/main" id="{72E5FF91-2A89-42A1-9D84-BF8D4472EEAD}"/>
              </a:ext>
            </a:extLst>
          </p:cNvPr>
          <p:cNvSpPr>
            <a:spLocks noGrp="1" noChangeArrowheads="1"/>
          </p:cNvSpPr>
          <p:nvPr>
            <p:ph type="body" idx="1"/>
          </p:nvPr>
        </p:nvSpPr>
        <p:spPr>
          <a:xfrm>
            <a:off x="228600" y="1524000"/>
            <a:ext cx="8763000" cy="4648200"/>
          </a:xfrm>
          <a:noFill/>
        </p:spPr>
        <p:txBody>
          <a:bodyPr/>
          <a:lstStyle/>
          <a:p>
            <a:pPr marL="0" indent="0">
              <a:buFont typeface="Monotype Sorts"/>
              <a:buNone/>
            </a:pPr>
            <a:r>
              <a:rPr lang="en-AU" altLang="en-US"/>
              <a:t>An algorithm with the </a:t>
            </a:r>
            <a:r>
              <a:rPr lang="en-AU" altLang="en-US" i="1"/>
              <a:t>O(</a:t>
            </a:r>
            <a:r>
              <a:rPr lang="en-AU" altLang="en-US"/>
              <a:t>log</a:t>
            </a:r>
            <a:r>
              <a:rPr lang="en-AU" altLang="en-US" i="1"/>
              <a:t>n</a:t>
            </a:r>
            <a:r>
              <a:rPr lang="en-AU" altLang="en-US"/>
              <a:t>) time complexity is called a </a:t>
            </a:r>
            <a:r>
              <a:rPr lang="en-AU" altLang="en-US" i="1"/>
              <a:t>logarithmic algorithm </a:t>
            </a:r>
            <a:r>
              <a:rPr lang="en-AU" altLang="en-US"/>
              <a:t>and it exhibits a logarithmic growth rate. The base of the log is 2, but the base does not affect a logarithmic growth rate, so it can be omitted. In algorithm analysis, the base is usually 2.</a:t>
            </a:r>
            <a:endParaRPr lang="en-US" altLang="en-US"/>
          </a:p>
        </p:txBody>
      </p:sp>
      <p:sp>
        <p:nvSpPr>
          <p:cNvPr id="22533" name="Rectangle 4">
            <a:extLst>
              <a:ext uri="{FF2B5EF4-FFF2-40B4-BE49-F238E27FC236}">
                <a16:creationId xmlns:a16="http://schemas.microsoft.com/office/drawing/2014/main" id="{6CC3E4C7-22E8-484C-B9CE-6F3B886373BC}"/>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2534" name="Rectangle 6">
            <a:extLst>
              <a:ext uri="{FF2B5EF4-FFF2-40B4-BE49-F238E27FC236}">
                <a16:creationId xmlns:a16="http://schemas.microsoft.com/office/drawing/2014/main" id="{EA6D4BEA-AD18-4859-A3E2-ADC270257779}"/>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4">
            <a:extLst>
              <a:ext uri="{FF2B5EF4-FFF2-40B4-BE49-F238E27FC236}">
                <a16:creationId xmlns:a16="http://schemas.microsoft.com/office/drawing/2014/main" id="{07D9B3DC-6F76-434A-8AB3-FE28A89ED0DB}"/>
              </a:ext>
            </a:extLst>
          </p:cNvPr>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2292D6D4-59D9-4E4E-B466-E02F8BCF2068}" type="slidenum">
              <a:rPr lang="en-US" altLang="en-US" sz="1400" smtClean="0"/>
              <a:pPr>
                <a:spcBef>
                  <a:spcPct val="0"/>
                </a:spcBef>
                <a:buClrTx/>
                <a:buSzTx/>
                <a:buFontTx/>
                <a:buNone/>
              </a:pPr>
              <a:t>2</a:t>
            </a:fld>
            <a:endParaRPr lang="en-US" altLang="en-US" sz="1400"/>
          </a:p>
        </p:txBody>
      </p:sp>
      <p:sp>
        <p:nvSpPr>
          <p:cNvPr id="5123" name="Rectangle 2">
            <a:extLst>
              <a:ext uri="{FF2B5EF4-FFF2-40B4-BE49-F238E27FC236}">
                <a16:creationId xmlns:a16="http://schemas.microsoft.com/office/drawing/2014/main" id="{283A1D31-FF28-4E33-9F05-22150A2A710B}"/>
              </a:ext>
            </a:extLst>
          </p:cNvPr>
          <p:cNvSpPr>
            <a:spLocks noGrp="1" noChangeArrowheads="1"/>
          </p:cNvSpPr>
          <p:nvPr>
            <p:ph type="title"/>
          </p:nvPr>
        </p:nvSpPr>
        <p:spPr>
          <a:xfrm>
            <a:off x="685800" y="152400"/>
            <a:ext cx="7772400" cy="457200"/>
          </a:xfrm>
          <a:noFill/>
        </p:spPr>
        <p:txBody>
          <a:bodyPr/>
          <a:lstStyle/>
          <a:p>
            <a:r>
              <a:rPr lang="en-US" altLang="en-US"/>
              <a:t>Objectives</a:t>
            </a:r>
          </a:p>
        </p:txBody>
      </p:sp>
      <p:sp>
        <p:nvSpPr>
          <p:cNvPr id="5124" name="Rectangle 3">
            <a:extLst>
              <a:ext uri="{FF2B5EF4-FFF2-40B4-BE49-F238E27FC236}">
                <a16:creationId xmlns:a16="http://schemas.microsoft.com/office/drawing/2014/main" id="{8E4CD330-4F07-48E7-805A-FE088EEC327B}"/>
              </a:ext>
            </a:extLst>
          </p:cNvPr>
          <p:cNvSpPr>
            <a:spLocks noGrp="1" noChangeArrowheads="1"/>
          </p:cNvSpPr>
          <p:nvPr>
            <p:ph type="body" idx="1"/>
          </p:nvPr>
        </p:nvSpPr>
        <p:spPr>
          <a:xfrm>
            <a:off x="0" y="685800"/>
            <a:ext cx="8991600" cy="5562600"/>
          </a:xfrm>
          <a:noFill/>
        </p:spPr>
        <p:txBody>
          <a:bodyPr/>
          <a:lstStyle/>
          <a:p>
            <a:pPr>
              <a:buFont typeface="Wingdings" panose="05000000000000000000" pitchFamily="2" charset="2"/>
              <a:buChar char="§"/>
            </a:pPr>
            <a:r>
              <a:rPr lang="en-AU" altLang="en-US" sz="1700"/>
              <a:t>To estimate algorithm efficiency using the Big </a:t>
            </a:r>
            <a:r>
              <a:rPr lang="en-AU" altLang="en-US" sz="1700" i="1"/>
              <a:t>O</a:t>
            </a:r>
            <a:r>
              <a:rPr lang="en-AU" altLang="en-US" sz="1700"/>
              <a:t> notation (§22.2).</a:t>
            </a:r>
            <a:endParaRPr lang="en-US" altLang="en-US" sz="1700"/>
          </a:p>
          <a:p>
            <a:pPr>
              <a:buFont typeface="Wingdings" panose="05000000000000000000" pitchFamily="2" charset="2"/>
              <a:buChar char="§"/>
            </a:pPr>
            <a:r>
              <a:rPr lang="en-AU" altLang="en-US" sz="1700"/>
              <a:t>To explain growth rates and why constants and nondominating terms can be ignored in the estimation (§22.2).</a:t>
            </a:r>
            <a:endParaRPr lang="en-US" altLang="en-US" sz="1700"/>
          </a:p>
          <a:p>
            <a:pPr>
              <a:buFont typeface="Wingdings" panose="05000000000000000000" pitchFamily="2" charset="2"/>
              <a:buChar char="§"/>
            </a:pPr>
            <a:r>
              <a:rPr lang="en-AU" altLang="en-US" sz="1700"/>
              <a:t>To determine the complexity of various types of algorithms (§22.3).</a:t>
            </a:r>
            <a:endParaRPr lang="en-US" altLang="en-US" sz="1700"/>
          </a:p>
          <a:p>
            <a:pPr>
              <a:buFont typeface="Wingdings" panose="05000000000000000000" pitchFamily="2" charset="2"/>
              <a:buChar char="§"/>
            </a:pPr>
            <a:r>
              <a:rPr lang="en-AU" altLang="en-US" sz="1700"/>
              <a:t>To analyze the binary search algorithm (§22.4.1).</a:t>
            </a:r>
            <a:endParaRPr lang="en-US" altLang="en-US" sz="1700"/>
          </a:p>
          <a:p>
            <a:pPr>
              <a:buFont typeface="Wingdings" panose="05000000000000000000" pitchFamily="2" charset="2"/>
              <a:buChar char="§"/>
            </a:pPr>
            <a:r>
              <a:rPr lang="en-AU" altLang="en-US" sz="1700"/>
              <a:t>To analyze the selection sort algorithm (§22.4.2).</a:t>
            </a:r>
            <a:endParaRPr lang="en-US" altLang="en-US" sz="1700"/>
          </a:p>
          <a:p>
            <a:pPr>
              <a:buFont typeface="Wingdings" panose="05000000000000000000" pitchFamily="2" charset="2"/>
              <a:buChar char="§"/>
            </a:pPr>
            <a:r>
              <a:rPr lang="en-AU" altLang="en-US" sz="1700"/>
              <a:t>To analyze the Tower of Hanoi algorithm (§22.4.3).</a:t>
            </a:r>
            <a:endParaRPr lang="en-US" altLang="en-US" sz="1700"/>
          </a:p>
          <a:p>
            <a:pPr>
              <a:buFont typeface="Wingdings" panose="05000000000000000000" pitchFamily="2" charset="2"/>
              <a:buChar char="§"/>
            </a:pPr>
            <a:r>
              <a:rPr lang="en-AU" altLang="en-US" sz="1700"/>
              <a:t>To describe common growth functions (constant, logarithmic, log-linear, quadratic, cubic, and exponential) (§22.4.4).</a:t>
            </a:r>
            <a:endParaRPr lang="en-US" altLang="en-US" sz="1700"/>
          </a:p>
          <a:p>
            <a:pPr>
              <a:buFont typeface="Wingdings" panose="05000000000000000000" pitchFamily="2" charset="2"/>
              <a:buChar char="§"/>
            </a:pPr>
            <a:r>
              <a:rPr lang="en-AU" altLang="en-US" sz="1700"/>
              <a:t>To design efficient algorithms for finding Fibonacci numbers using dynamic programming (§22.5).</a:t>
            </a:r>
            <a:endParaRPr lang="en-US" altLang="en-US" sz="1700"/>
          </a:p>
          <a:p>
            <a:pPr>
              <a:buFont typeface="Wingdings" panose="05000000000000000000" pitchFamily="2" charset="2"/>
              <a:buChar char="§"/>
            </a:pPr>
            <a:r>
              <a:rPr lang="en-AU" altLang="en-US" sz="1700"/>
              <a:t>To find the GCD using Euclid’s algorithm (§22.6).</a:t>
            </a:r>
            <a:endParaRPr lang="en-US" altLang="en-US" sz="1700"/>
          </a:p>
          <a:p>
            <a:pPr>
              <a:buFont typeface="Wingdings" panose="05000000000000000000" pitchFamily="2" charset="2"/>
              <a:buChar char="§"/>
            </a:pPr>
            <a:r>
              <a:rPr lang="en-AU" altLang="en-US" sz="1700"/>
              <a:t>To find prime numbers using the sieve of Eratosthenes (§22.7).</a:t>
            </a:r>
            <a:endParaRPr lang="en-US" altLang="en-US" sz="1700"/>
          </a:p>
          <a:p>
            <a:pPr>
              <a:buFont typeface="Wingdings" panose="05000000000000000000" pitchFamily="2" charset="2"/>
              <a:buChar char="§"/>
            </a:pPr>
            <a:r>
              <a:rPr lang="en-AU" altLang="en-US" sz="1700"/>
              <a:t>To design efficient algorithms for finding the closest pair of points using the divide-and-conquer approach (§22.8).</a:t>
            </a:r>
            <a:endParaRPr lang="en-US" altLang="en-US" sz="1700"/>
          </a:p>
          <a:p>
            <a:pPr>
              <a:buFont typeface="Wingdings" panose="05000000000000000000" pitchFamily="2" charset="2"/>
              <a:buChar char="§"/>
            </a:pPr>
            <a:r>
              <a:rPr lang="en-AU" altLang="en-US" sz="1700"/>
              <a:t>To solve the Eight Queens problem using the backtracking approach (§22.9).</a:t>
            </a:r>
            <a:endParaRPr lang="en-US" altLang="en-US" sz="1700"/>
          </a:p>
          <a:p>
            <a:pPr>
              <a:buFont typeface="Wingdings" panose="05000000000000000000" pitchFamily="2" charset="2"/>
              <a:buChar char="§"/>
            </a:pPr>
            <a:r>
              <a:rPr lang="en-AU" altLang="en-US" sz="1700"/>
              <a:t>To design efficient algorithms for finding a convex hull for a set of points (§22.10).</a:t>
            </a:r>
            <a:endParaRPr lang="en-US" altLang="en-US" sz="1700"/>
          </a:p>
          <a:p>
            <a:pPr>
              <a:buFont typeface="Wingdings" panose="05000000000000000000" pitchFamily="2" charset="2"/>
              <a:buChar char="§"/>
            </a:pPr>
            <a:r>
              <a:rPr lang="en-US" altLang="en-US" sz="1700"/>
              <a:t>To design efficient algorithms for string matching using Boyer-Moore and KMP algorithms (§22.11). </a:t>
            </a:r>
          </a:p>
          <a:p>
            <a:pPr>
              <a:buFont typeface="Wingdings" panose="05000000000000000000" pitchFamily="2" charset="2"/>
              <a:buChar char="§"/>
            </a:pPr>
            <a:endParaRPr lang="en-US" altLang="en-US" sz="17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4">
            <a:extLst>
              <a:ext uri="{FF2B5EF4-FFF2-40B4-BE49-F238E27FC236}">
                <a16:creationId xmlns:a16="http://schemas.microsoft.com/office/drawing/2014/main" id="{0E62FE40-AD2E-4313-8C59-314E131A5CB2}"/>
              </a:ext>
            </a:extLst>
          </p:cNvPr>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A6D7439F-4F6B-4FA8-AFC7-5976A9BED2EA}" type="slidenum">
              <a:rPr lang="en-US" altLang="en-US" sz="1400" smtClean="0"/>
              <a:pPr>
                <a:spcBef>
                  <a:spcPct val="0"/>
                </a:spcBef>
                <a:buClrTx/>
                <a:buSzTx/>
                <a:buFontTx/>
                <a:buNone/>
              </a:pPr>
              <a:t>20</a:t>
            </a:fld>
            <a:endParaRPr lang="en-US" altLang="en-US" sz="1400"/>
          </a:p>
        </p:txBody>
      </p:sp>
      <p:sp>
        <p:nvSpPr>
          <p:cNvPr id="23555" name="Rectangle 2">
            <a:extLst>
              <a:ext uri="{FF2B5EF4-FFF2-40B4-BE49-F238E27FC236}">
                <a16:creationId xmlns:a16="http://schemas.microsoft.com/office/drawing/2014/main" id="{389E3B75-58A4-4446-A3E2-D10D9B4C695F}"/>
              </a:ext>
            </a:extLst>
          </p:cNvPr>
          <p:cNvSpPr>
            <a:spLocks noGrp="1" noChangeArrowheads="1"/>
          </p:cNvSpPr>
          <p:nvPr>
            <p:ph type="title"/>
          </p:nvPr>
        </p:nvSpPr>
        <p:spPr>
          <a:xfrm>
            <a:off x="685800" y="457200"/>
            <a:ext cx="7772400" cy="685800"/>
          </a:xfrm>
          <a:noFill/>
        </p:spPr>
        <p:txBody>
          <a:bodyPr/>
          <a:lstStyle/>
          <a:p>
            <a:r>
              <a:rPr lang="en-US" altLang="en-US"/>
              <a:t>Linear Time</a:t>
            </a:r>
          </a:p>
        </p:txBody>
      </p:sp>
      <p:sp>
        <p:nvSpPr>
          <p:cNvPr id="23556" name="Rectangle 3">
            <a:extLst>
              <a:ext uri="{FF2B5EF4-FFF2-40B4-BE49-F238E27FC236}">
                <a16:creationId xmlns:a16="http://schemas.microsoft.com/office/drawing/2014/main" id="{B0EFBADC-6D0A-47A5-A92D-4A81793D8CA4}"/>
              </a:ext>
            </a:extLst>
          </p:cNvPr>
          <p:cNvSpPr>
            <a:spLocks noGrp="1" noChangeArrowheads="1"/>
          </p:cNvSpPr>
          <p:nvPr>
            <p:ph type="body" idx="1"/>
          </p:nvPr>
        </p:nvSpPr>
        <p:spPr>
          <a:xfrm>
            <a:off x="228600" y="1524000"/>
            <a:ext cx="8763000" cy="4648200"/>
          </a:xfrm>
          <a:noFill/>
        </p:spPr>
        <p:txBody>
          <a:bodyPr/>
          <a:lstStyle/>
          <a:p>
            <a:pPr marL="0" indent="0">
              <a:buFont typeface="Monotype Sorts"/>
              <a:buNone/>
            </a:pPr>
            <a:r>
              <a:rPr lang="en-AU" altLang="en-US"/>
              <a:t>An algorithm with the </a:t>
            </a:r>
            <a:r>
              <a:rPr lang="en-AU" altLang="en-US" i="1"/>
              <a:t>O(n</a:t>
            </a:r>
            <a:r>
              <a:rPr lang="en-AU" altLang="en-US"/>
              <a:t>) time complexity is called a </a:t>
            </a:r>
            <a:r>
              <a:rPr lang="en-AU" altLang="en-US" i="1"/>
              <a:t>linear time algorithm </a:t>
            </a:r>
            <a:r>
              <a:rPr lang="en-AU" altLang="en-US"/>
              <a:t>and it exhibits a linear growth rate. </a:t>
            </a:r>
          </a:p>
        </p:txBody>
      </p:sp>
      <p:sp>
        <p:nvSpPr>
          <p:cNvPr id="23557" name="Rectangle 4">
            <a:extLst>
              <a:ext uri="{FF2B5EF4-FFF2-40B4-BE49-F238E27FC236}">
                <a16:creationId xmlns:a16="http://schemas.microsoft.com/office/drawing/2014/main" id="{8811F0D6-1E39-4B3E-9F6C-0BFD798D4767}"/>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3558" name="Rectangle 6">
            <a:extLst>
              <a:ext uri="{FF2B5EF4-FFF2-40B4-BE49-F238E27FC236}">
                <a16:creationId xmlns:a16="http://schemas.microsoft.com/office/drawing/2014/main" id="{C005B334-C7E9-4F88-8106-004463302A36}"/>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4">
            <a:extLst>
              <a:ext uri="{FF2B5EF4-FFF2-40B4-BE49-F238E27FC236}">
                <a16:creationId xmlns:a16="http://schemas.microsoft.com/office/drawing/2014/main" id="{44BBAAC9-909D-4C6B-AA3A-D8439DBF884F}"/>
              </a:ext>
            </a:extLst>
          </p:cNvPr>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E5F10B62-6273-4696-9038-2E080DFE5430}" type="slidenum">
              <a:rPr lang="en-US" altLang="en-US" sz="1400" smtClean="0"/>
              <a:pPr>
                <a:spcBef>
                  <a:spcPct val="0"/>
                </a:spcBef>
                <a:buClrTx/>
                <a:buSzTx/>
                <a:buFontTx/>
                <a:buNone/>
              </a:pPr>
              <a:t>21</a:t>
            </a:fld>
            <a:endParaRPr lang="en-US" altLang="en-US" sz="1400"/>
          </a:p>
        </p:txBody>
      </p:sp>
      <p:sp>
        <p:nvSpPr>
          <p:cNvPr id="24579" name="Rectangle 2">
            <a:extLst>
              <a:ext uri="{FF2B5EF4-FFF2-40B4-BE49-F238E27FC236}">
                <a16:creationId xmlns:a16="http://schemas.microsoft.com/office/drawing/2014/main" id="{AE634752-2B58-4D37-9A31-7331CF5B785A}"/>
              </a:ext>
            </a:extLst>
          </p:cNvPr>
          <p:cNvSpPr>
            <a:spLocks noGrp="1" noChangeArrowheads="1"/>
          </p:cNvSpPr>
          <p:nvPr>
            <p:ph type="title"/>
          </p:nvPr>
        </p:nvSpPr>
        <p:spPr>
          <a:xfrm>
            <a:off x="685800" y="457200"/>
            <a:ext cx="7772400" cy="685800"/>
          </a:xfrm>
          <a:noFill/>
        </p:spPr>
        <p:txBody>
          <a:bodyPr/>
          <a:lstStyle/>
          <a:p>
            <a:r>
              <a:rPr lang="en-US" altLang="en-US"/>
              <a:t>Quadratic Time</a:t>
            </a:r>
          </a:p>
        </p:txBody>
      </p:sp>
      <p:sp>
        <p:nvSpPr>
          <p:cNvPr id="24580" name="Rectangle 3">
            <a:extLst>
              <a:ext uri="{FF2B5EF4-FFF2-40B4-BE49-F238E27FC236}">
                <a16:creationId xmlns:a16="http://schemas.microsoft.com/office/drawing/2014/main" id="{A920B930-CCFE-4EFA-BCD5-67B67A1049DA}"/>
              </a:ext>
            </a:extLst>
          </p:cNvPr>
          <p:cNvSpPr>
            <a:spLocks noGrp="1" noChangeArrowheads="1"/>
          </p:cNvSpPr>
          <p:nvPr>
            <p:ph type="body" idx="1"/>
          </p:nvPr>
        </p:nvSpPr>
        <p:spPr>
          <a:xfrm>
            <a:off x="228600" y="1524000"/>
            <a:ext cx="8763000" cy="4648200"/>
          </a:xfrm>
          <a:noFill/>
        </p:spPr>
        <p:txBody>
          <a:bodyPr/>
          <a:lstStyle/>
          <a:p>
            <a:pPr marL="0" indent="0">
              <a:buFont typeface="Monotype Sorts"/>
              <a:buNone/>
            </a:pPr>
            <a:r>
              <a:rPr lang="en-AU" altLang="en-US"/>
              <a:t>An algorithm with the </a:t>
            </a:r>
            <a:r>
              <a:rPr lang="en-AU" altLang="en-US" i="1"/>
              <a:t>O(n^2</a:t>
            </a:r>
            <a:r>
              <a:rPr lang="en-AU" altLang="en-US"/>
              <a:t>) time complexity is called a </a:t>
            </a:r>
            <a:r>
              <a:rPr lang="en-AU" altLang="en-US" i="1"/>
              <a:t>quadratic time algorithm </a:t>
            </a:r>
            <a:r>
              <a:rPr lang="en-AU" altLang="en-US"/>
              <a:t>and it exhibits a quadratic time growth rate. </a:t>
            </a:r>
          </a:p>
        </p:txBody>
      </p:sp>
      <p:sp>
        <p:nvSpPr>
          <p:cNvPr id="24581" name="Rectangle 4">
            <a:extLst>
              <a:ext uri="{FF2B5EF4-FFF2-40B4-BE49-F238E27FC236}">
                <a16:creationId xmlns:a16="http://schemas.microsoft.com/office/drawing/2014/main" id="{0B24FF1A-E4D0-4DF2-BF42-E2B3646FE0B4}"/>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4582" name="Rectangle 6">
            <a:extLst>
              <a:ext uri="{FF2B5EF4-FFF2-40B4-BE49-F238E27FC236}">
                <a16:creationId xmlns:a16="http://schemas.microsoft.com/office/drawing/2014/main" id="{D174F415-C738-45C6-A275-099AD57DC021}"/>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Number Placeholder 4">
            <a:extLst>
              <a:ext uri="{FF2B5EF4-FFF2-40B4-BE49-F238E27FC236}">
                <a16:creationId xmlns:a16="http://schemas.microsoft.com/office/drawing/2014/main" id="{387030BE-6C03-4C5E-B306-504E84FE0096}"/>
              </a:ext>
            </a:extLst>
          </p:cNvPr>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E44C0313-923C-4DD3-BED3-AEE25B844D21}" type="slidenum">
              <a:rPr lang="en-US" altLang="en-US" sz="1400" smtClean="0"/>
              <a:pPr>
                <a:spcBef>
                  <a:spcPct val="0"/>
                </a:spcBef>
                <a:buClrTx/>
                <a:buSzTx/>
                <a:buFontTx/>
                <a:buNone/>
              </a:pPr>
              <a:t>22</a:t>
            </a:fld>
            <a:endParaRPr lang="en-US" altLang="en-US" sz="1400"/>
          </a:p>
        </p:txBody>
      </p:sp>
      <p:sp>
        <p:nvSpPr>
          <p:cNvPr id="25603" name="Rectangle 2">
            <a:extLst>
              <a:ext uri="{FF2B5EF4-FFF2-40B4-BE49-F238E27FC236}">
                <a16:creationId xmlns:a16="http://schemas.microsoft.com/office/drawing/2014/main" id="{D07A4F13-44AA-4007-8AB1-BCC5F17A1548}"/>
              </a:ext>
            </a:extLst>
          </p:cNvPr>
          <p:cNvSpPr>
            <a:spLocks noChangeArrowheads="1"/>
          </p:cNvSpPr>
          <p:nvPr/>
        </p:nvSpPr>
        <p:spPr bwMode="auto">
          <a:xfrm>
            <a:off x="2036763" y="4333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5604" name="Rectangle 4">
            <a:extLst>
              <a:ext uri="{FF2B5EF4-FFF2-40B4-BE49-F238E27FC236}">
                <a16:creationId xmlns:a16="http://schemas.microsoft.com/office/drawing/2014/main" id="{98EC973F-7EA4-4DFC-AB59-0E91F868C360}"/>
              </a:ext>
            </a:extLst>
          </p:cNvPr>
          <p:cNvSpPr>
            <a:spLocks noGrp="1" noChangeArrowheads="1"/>
          </p:cNvSpPr>
          <p:nvPr>
            <p:ph type="title"/>
          </p:nvPr>
        </p:nvSpPr>
        <p:spPr>
          <a:xfrm>
            <a:off x="228600" y="228600"/>
            <a:ext cx="8299450" cy="396875"/>
          </a:xfrm>
          <a:noFill/>
        </p:spPr>
        <p:txBody>
          <a:bodyPr/>
          <a:lstStyle/>
          <a:p>
            <a:r>
              <a:rPr lang="en-US" altLang="en-US" sz="3200"/>
              <a:t>Linear Search Animation</a:t>
            </a:r>
            <a:endParaRPr lang="en-US" altLang="en-US" sz="3200">
              <a:solidFill>
                <a:schemeClr val="tx1"/>
              </a:solidFill>
              <a:latin typeface="Book Antiqua" panose="02040602050305030304" pitchFamily="18" charset="0"/>
              <a:hlinkClick r:id="rId2" action="ppaction://program"/>
            </a:endParaRPr>
          </a:p>
        </p:txBody>
      </p:sp>
      <p:sp>
        <p:nvSpPr>
          <p:cNvPr id="25605" name="Rectangle 5">
            <a:extLst>
              <a:ext uri="{FF2B5EF4-FFF2-40B4-BE49-F238E27FC236}">
                <a16:creationId xmlns:a16="http://schemas.microsoft.com/office/drawing/2014/main" id="{6E4B7B92-759D-4D4A-BB57-955EBF7A8EF1}"/>
              </a:ext>
            </a:extLst>
          </p:cNvPr>
          <p:cNvSpPr>
            <a:spLocks noChangeArrowheads="1"/>
          </p:cNvSpPr>
          <p:nvPr/>
        </p:nvSpPr>
        <p:spPr bwMode="auto">
          <a:xfrm>
            <a:off x="0" y="15017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5606" name="Rectangle 6">
            <a:extLst>
              <a:ext uri="{FF2B5EF4-FFF2-40B4-BE49-F238E27FC236}">
                <a16:creationId xmlns:a16="http://schemas.microsoft.com/office/drawing/2014/main" id="{D552444B-2828-4396-95E9-07A1F0D89C7F}"/>
              </a:ext>
            </a:extLst>
          </p:cNvPr>
          <p:cNvSpPr>
            <a:spLocks noChangeArrowheads="1"/>
          </p:cNvSpPr>
          <p:nvPr/>
        </p:nvSpPr>
        <p:spPr bwMode="auto">
          <a:xfrm>
            <a:off x="0" y="14970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5607" name="Rectangle 7">
            <a:extLst>
              <a:ext uri="{FF2B5EF4-FFF2-40B4-BE49-F238E27FC236}">
                <a16:creationId xmlns:a16="http://schemas.microsoft.com/office/drawing/2014/main" id="{44781C04-0319-4E47-84E8-4B6CDB60EC2F}"/>
              </a:ext>
            </a:extLst>
          </p:cNvPr>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bg2"/>
                </a:solidFill>
                <a:latin typeface="Forte" panose="03060902040502070203" pitchFamily="66" charset="0"/>
              </a:rPr>
              <a:t>animation</a:t>
            </a:r>
          </a:p>
        </p:txBody>
      </p:sp>
      <p:sp>
        <p:nvSpPr>
          <p:cNvPr id="25608" name="Rectangle 3">
            <a:extLst>
              <a:ext uri="{FF2B5EF4-FFF2-40B4-BE49-F238E27FC236}">
                <a16:creationId xmlns:a16="http://schemas.microsoft.com/office/drawing/2014/main" id="{2D098F3E-B4D4-42C3-BDEE-5003F6719226}"/>
              </a:ext>
            </a:extLst>
          </p:cNvPr>
          <p:cNvSpPr txBox="1">
            <a:spLocks noChangeArrowheads="1"/>
          </p:cNvSpPr>
          <p:nvPr/>
        </p:nvSpPr>
        <p:spPr bwMode="auto">
          <a:xfrm>
            <a:off x="231775" y="931863"/>
            <a:ext cx="8529638" cy="86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90000"/>
              </a:lnSpc>
              <a:buFont typeface="Monotype Sorts"/>
              <a:buNone/>
            </a:pPr>
            <a:r>
              <a:rPr lang="en-US" altLang="en-US" sz="2800"/>
              <a:t>https://liveexample.pearsoncmg.com/dsanimation/LinearSearcheBook.html</a:t>
            </a:r>
          </a:p>
        </p:txBody>
      </p:sp>
      <p:sp>
        <p:nvSpPr>
          <p:cNvPr id="25609" name="AutoShape 15">
            <a:hlinkClick r:id="rId3" highlightClick="1"/>
            <a:extLst>
              <a:ext uri="{FF2B5EF4-FFF2-40B4-BE49-F238E27FC236}">
                <a16:creationId xmlns:a16="http://schemas.microsoft.com/office/drawing/2014/main" id="{9D017CCF-19B2-470B-A210-98B371FB7F81}"/>
              </a:ext>
            </a:extLst>
          </p:cNvPr>
          <p:cNvSpPr>
            <a:spLocks noChangeArrowheads="1"/>
          </p:cNvSpPr>
          <p:nvPr/>
        </p:nvSpPr>
        <p:spPr bwMode="auto">
          <a:xfrm>
            <a:off x="2819400" y="1371600"/>
            <a:ext cx="468313" cy="576263"/>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pic>
        <p:nvPicPr>
          <p:cNvPr id="25610" name="Picture 1">
            <a:extLst>
              <a:ext uri="{FF2B5EF4-FFF2-40B4-BE49-F238E27FC236}">
                <a16:creationId xmlns:a16="http://schemas.microsoft.com/office/drawing/2014/main" id="{7C1FE83E-3B36-4F8C-8708-D0CA2289CAA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400" y="1944688"/>
            <a:ext cx="7481888" cy="430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Number Placeholder 4">
            <a:extLst>
              <a:ext uri="{FF2B5EF4-FFF2-40B4-BE49-F238E27FC236}">
                <a16:creationId xmlns:a16="http://schemas.microsoft.com/office/drawing/2014/main" id="{6DD076B7-239F-49C1-BFAB-1DE6F3C67229}"/>
              </a:ext>
            </a:extLst>
          </p:cNvPr>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389FBC05-6A28-4A18-98F5-1C1F97A64CAE}" type="slidenum">
              <a:rPr lang="en-US" altLang="en-US" sz="1400" smtClean="0"/>
              <a:pPr>
                <a:spcBef>
                  <a:spcPct val="0"/>
                </a:spcBef>
                <a:buClrTx/>
                <a:buSzTx/>
                <a:buFontTx/>
                <a:buNone/>
              </a:pPr>
              <a:t>23</a:t>
            </a:fld>
            <a:endParaRPr lang="en-US" altLang="en-US" sz="1400"/>
          </a:p>
        </p:txBody>
      </p:sp>
      <p:sp>
        <p:nvSpPr>
          <p:cNvPr id="26627" name="Rectangle 2">
            <a:extLst>
              <a:ext uri="{FF2B5EF4-FFF2-40B4-BE49-F238E27FC236}">
                <a16:creationId xmlns:a16="http://schemas.microsoft.com/office/drawing/2014/main" id="{47FF830E-2E52-4C66-A32F-9D4E4537CB5B}"/>
              </a:ext>
            </a:extLst>
          </p:cNvPr>
          <p:cNvSpPr>
            <a:spLocks noChangeArrowheads="1"/>
          </p:cNvSpPr>
          <p:nvPr/>
        </p:nvSpPr>
        <p:spPr bwMode="auto">
          <a:xfrm>
            <a:off x="2036763" y="4333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6628" name="Rectangle 4">
            <a:extLst>
              <a:ext uri="{FF2B5EF4-FFF2-40B4-BE49-F238E27FC236}">
                <a16:creationId xmlns:a16="http://schemas.microsoft.com/office/drawing/2014/main" id="{784DB2CA-6C76-48E6-9FD1-9828D9CB7E79}"/>
              </a:ext>
            </a:extLst>
          </p:cNvPr>
          <p:cNvSpPr>
            <a:spLocks noGrp="1" noChangeArrowheads="1"/>
          </p:cNvSpPr>
          <p:nvPr>
            <p:ph type="title"/>
          </p:nvPr>
        </p:nvSpPr>
        <p:spPr>
          <a:xfrm>
            <a:off x="228600" y="228600"/>
            <a:ext cx="8299450" cy="396875"/>
          </a:xfrm>
          <a:noFill/>
        </p:spPr>
        <p:txBody>
          <a:bodyPr/>
          <a:lstStyle/>
          <a:p>
            <a:r>
              <a:rPr lang="en-US" altLang="en-US" sz="3200"/>
              <a:t>Binary Search Animation</a:t>
            </a:r>
            <a:endParaRPr lang="en-US" altLang="en-US" sz="3200">
              <a:solidFill>
                <a:schemeClr val="tx1"/>
              </a:solidFill>
              <a:latin typeface="Book Antiqua" panose="02040602050305030304" pitchFamily="18" charset="0"/>
              <a:hlinkClick r:id="rId2" action="ppaction://program"/>
            </a:endParaRPr>
          </a:p>
        </p:txBody>
      </p:sp>
      <p:sp>
        <p:nvSpPr>
          <p:cNvPr id="26629" name="Rectangle 5">
            <a:extLst>
              <a:ext uri="{FF2B5EF4-FFF2-40B4-BE49-F238E27FC236}">
                <a16:creationId xmlns:a16="http://schemas.microsoft.com/office/drawing/2014/main" id="{8194B7D1-97C3-4419-879C-67623C26326C}"/>
              </a:ext>
            </a:extLst>
          </p:cNvPr>
          <p:cNvSpPr>
            <a:spLocks noChangeArrowheads="1"/>
          </p:cNvSpPr>
          <p:nvPr/>
        </p:nvSpPr>
        <p:spPr bwMode="auto">
          <a:xfrm>
            <a:off x="0" y="15017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6630" name="Rectangle 6">
            <a:extLst>
              <a:ext uri="{FF2B5EF4-FFF2-40B4-BE49-F238E27FC236}">
                <a16:creationId xmlns:a16="http://schemas.microsoft.com/office/drawing/2014/main" id="{575C72ED-A448-4D1A-B1A4-67FDCF3F71DE}"/>
              </a:ext>
            </a:extLst>
          </p:cNvPr>
          <p:cNvSpPr>
            <a:spLocks noChangeArrowheads="1"/>
          </p:cNvSpPr>
          <p:nvPr/>
        </p:nvSpPr>
        <p:spPr bwMode="auto">
          <a:xfrm>
            <a:off x="0" y="14970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6631" name="Rectangle 7">
            <a:extLst>
              <a:ext uri="{FF2B5EF4-FFF2-40B4-BE49-F238E27FC236}">
                <a16:creationId xmlns:a16="http://schemas.microsoft.com/office/drawing/2014/main" id="{F940C77A-24A9-42F2-AAD8-8121705139DF}"/>
              </a:ext>
            </a:extLst>
          </p:cNvPr>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bg2"/>
                </a:solidFill>
                <a:latin typeface="Forte" panose="03060902040502070203" pitchFamily="66" charset="0"/>
              </a:rPr>
              <a:t>animation</a:t>
            </a:r>
          </a:p>
        </p:txBody>
      </p:sp>
      <p:sp>
        <p:nvSpPr>
          <p:cNvPr id="26632" name="Rectangle 3">
            <a:extLst>
              <a:ext uri="{FF2B5EF4-FFF2-40B4-BE49-F238E27FC236}">
                <a16:creationId xmlns:a16="http://schemas.microsoft.com/office/drawing/2014/main" id="{3CFBEBDD-8488-4358-86CE-F9E915787083}"/>
              </a:ext>
            </a:extLst>
          </p:cNvPr>
          <p:cNvSpPr txBox="1">
            <a:spLocks noChangeArrowheads="1"/>
          </p:cNvSpPr>
          <p:nvPr/>
        </p:nvSpPr>
        <p:spPr bwMode="auto">
          <a:xfrm>
            <a:off x="231775" y="931863"/>
            <a:ext cx="8529638" cy="86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90000"/>
              </a:lnSpc>
              <a:buFont typeface="Monotype Sorts"/>
              <a:buNone/>
            </a:pPr>
            <a:r>
              <a:rPr lang="en-US" altLang="en-US" sz="2800"/>
              <a:t>https://liveexample.pearsoncmg.com/dsanimation/BinarySearcheBook.html</a:t>
            </a:r>
          </a:p>
        </p:txBody>
      </p:sp>
      <p:sp>
        <p:nvSpPr>
          <p:cNvPr id="26633" name="AutoShape 15">
            <a:hlinkClick r:id="rId3" highlightClick="1"/>
            <a:extLst>
              <a:ext uri="{FF2B5EF4-FFF2-40B4-BE49-F238E27FC236}">
                <a16:creationId xmlns:a16="http://schemas.microsoft.com/office/drawing/2014/main" id="{D06E4EF5-CCAA-4298-A227-EA47648357B4}"/>
              </a:ext>
            </a:extLst>
          </p:cNvPr>
          <p:cNvSpPr>
            <a:spLocks noChangeArrowheads="1"/>
          </p:cNvSpPr>
          <p:nvPr/>
        </p:nvSpPr>
        <p:spPr bwMode="auto">
          <a:xfrm>
            <a:off x="2819400" y="1371600"/>
            <a:ext cx="468313" cy="576263"/>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pic>
        <p:nvPicPr>
          <p:cNvPr id="26634" name="Picture 1">
            <a:extLst>
              <a:ext uri="{FF2B5EF4-FFF2-40B4-BE49-F238E27FC236}">
                <a16:creationId xmlns:a16="http://schemas.microsoft.com/office/drawing/2014/main" id="{F0F3A541-1CEF-474F-8739-72879F411CB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5025" y="2062163"/>
            <a:ext cx="7473950" cy="4319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4">
            <a:extLst>
              <a:ext uri="{FF2B5EF4-FFF2-40B4-BE49-F238E27FC236}">
                <a16:creationId xmlns:a16="http://schemas.microsoft.com/office/drawing/2014/main" id="{B0862BA3-17B3-4C41-B69A-60B056191C42}"/>
              </a:ext>
            </a:extLst>
          </p:cNvPr>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3D7A0016-0859-4A61-9129-F66A6E6DFC36}" type="slidenum">
              <a:rPr lang="en-US" altLang="en-US" sz="1400" smtClean="0"/>
              <a:pPr>
                <a:spcBef>
                  <a:spcPct val="0"/>
                </a:spcBef>
                <a:buClrTx/>
                <a:buSzTx/>
                <a:buFontTx/>
                <a:buNone/>
              </a:pPr>
              <a:t>24</a:t>
            </a:fld>
            <a:endParaRPr lang="en-US" altLang="en-US" sz="1400"/>
          </a:p>
        </p:txBody>
      </p:sp>
      <p:sp>
        <p:nvSpPr>
          <p:cNvPr id="27651" name="Rectangle 2">
            <a:extLst>
              <a:ext uri="{FF2B5EF4-FFF2-40B4-BE49-F238E27FC236}">
                <a16:creationId xmlns:a16="http://schemas.microsoft.com/office/drawing/2014/main" id="{3FF2DF25-15B3-4B96-8A1C-EA6A13188DC3}"/>
              </a:ext>
            </a:extLst>
          </p:cNvPr>
          <p:cNvSpPr>
            <a:spLocks noGrp="1" noChangeArrowheads="1"/>
          </p:cNvSpPr>
          <p:nvPr>
            <p:ph type="title"/>
          </p:nvPr>
        </p:nvSpPr>
        <p:spPr>
          <a:xfrm>
            <a:off x="228600" y="228600"/>
            <a:ext cx="8763000" cy="685800"/>
          </a:xfrm>
          <a:noFill/>
        </p:spPr>
        <p:txBody>
          <a:bodyPr/>
          <a:lstStyle/>
          <a:p>
            <a:r>
              <a:rPr lang="en-US" altLang="en-US" sz="4000"/>
              <a:t>Logarithm: Analyzing Binary Search</a:t>
            </a:r>
          </a:p>
        </p:txBody>
      </p:sp>
      <p:sp>
        <p:nvSpPr>
          <p:cNvPr id="27652" name="Rectangle 3">
            <a:extLst>
              <a:ext uri="{FF2B5EF4-FFF2-40B4-BE49-F238E27FC236}">
                <a16:creationId xmlns:a16="http://schemas.microsoft.com/office/drawing/2014/main" id="{3B8A8009-560E-496A-944E-D5F5521E5FD3}"/>
              </a:ext>
            </a:extLst>
          </p:cNvPr>
          <p:cNvSpPr>
            <a:spLocks noGrp="1" noChangeArrowheads="1"/>
          </p:cNvSpPr>
          <p:nvPr>
            <p:ph type="body" idx="1"/>
          </p:nvPr>
        </p:nvSpPr>
        <p:spPr>
          <a:xfrm>
            <a:off x="228600" y="1066800"/>
            <a:ext cx="8763000" cy="5105400"/>
          </a:xfrm>
          <a:noFill/>
        </p:spPr>
        <p:txBody>
          <a:bodyPr/>
          <a:lstStyle/>
          <a:p>
            <a:pPr marL="0" indent="0">
              <a:lnSpc>
                <a:spcPct val="135000"/>
              </a:lnSpc>
              <a:spcBef>
                <a:spcPct val="0"/>
              </a:spcBef>
              <a:buFont typeface="Monotype Sorts"/>
              <a:buNone/>
            </a:pPr>
            <a:r>
              <a:rPr lang="en-US" altLang="en-US" sz="2400"/>
              <a:t>The binary search algorithm presented in Listing 7.7, BinarySearch.java, searches a key in a sorted array. Each iteration in the algorithm contains a fixed number of operations, denoted by </a:t>
            </a:r>
            <a:r>
              <a:rPr lang="en-US" altLang="en-US" sz="2400" i="1"/>
              <a:t>c</a:t>
            </a:r>
            <a:r>
              <a:rPr lang="en-US" altLang="en-US" sz="2400"/>
              <a:t>. Let </a:t>
            </a:r>
            <a:r>
              <a:rPr lang="en-US" altLang="en-US" sz="2400" i="1"/>
              <a:t>T(n)</a:t>
            </a:r>
            <a:r>
              <a:rPr lang="en-US" altLang="en-US" sz="2400"/>
              <a:t> denote the time complexity for a binary search on a list of  </a:t>
            </a:r>
            <a:r>
              <a:rPr lang="en-US" altLang="en-US" sz="2400" i="1"/>
              <a:t>n</a:t>
            </a:r>
            <a:r>
              <a:rPr lang="en-US" altLang="en-US" sz="2400"/>
              <a:t> elements. Without loss of generality, assume </a:t>
            </a:r>
            <a:r>
              <a:rPr lang="en-US" altLang="en-US" sz="2400" i="1"/>
              <a:t>n</a:t>
            </a:r>
            <a:r>
              <a:rPr lang="en-US" altLang="en-US" sz="2400"/>
              <a:t> is a power of 2 and </a:t>
            </a:r>
            <a:r>
              <a:rPr lang="en-US" altLang="en-US" sz="2400" i="1"/>
              <a:t>k=logn</a:t>
            </a:r>
            <a:r>
              <a:rPr lang="en-US" altLang="en-US" sz="2400"/>
              <a:t>. Since binary search eliminates half of the input after two comparisons,</a:t>
            </a:r>
          </a:p>
        </p:txBody>
      </p:sp>
      <p:sp>
        <p:nvSpPr>
          <p:cNvPr id="27653" name="Rectangle 4">
            <a:extLst>
              <a:ext uri="{FF2B5EF4-FFF2-40B4-BE49-F238E27FC236}">
                <a16:creationId xmlns:a16="http://schemas.microsoft.com/office/drawing/2014/main" id="{9E2809FB-59A8-499C-A01E-A654DEC74496}"/>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7654" name="Rectangle 5">
            <a:extLst>
              <a:ext uri="{FF2B5EF4-FFF2-40B4-BE49-F238E27FC236}">
                <a16:creationId xmlns:a16="http://schemas.microsoft.com/office/drawing/2014/main" id="{F36BAB1B-6A21-456D-A2EB-13B0A22E7D69}"/>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7655" name="Rectangle 6">
            <a:extLst>
              <a:ext uri="{FF2B5EF4-FFF2-40B4-BE49-F238E27FC236}">
                <a16:creationId xmlns:a16="http://schemas.microsoft.com/office/drawing/2014/main" id="{AAC4F6B8-D6C7-4700-ADE8-186EAD3D55AC}"/>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27656" name="Object 7">
            <a:extLst>
              <a:ext uri="{FF2B5EF4-FFF2-40B4-BE49-F238E27FC236}">
                <a16:creationId xmlns:a16="http://schemas.microsoft.com/office/drawing/2014/main" id="{043E56FB-CF2A-44D8-A5BC-6284ABDDD261}"/>
              </a:ext>
            </a:extLst>
          </p:cNvPr>
          <p:cNvGraphicFramePr>
            <a:graphicFrameLocks noChangeAspect="1"/>
          </p:cNvGraphicFramePr>
          <p:nvPr/>
        </p:nvGraphicFramePr>
        <p:xfrm>
          <a:off x="1371600" y="4953000"/>
          <a:ext cx="6172200" cy="541338"/>
        </p:xfrm>
        <a:graphic>
          <a:graphicData uri="http://schemas.openxmlformats.org/presentationml/2006/ole">
            <mc:AlternateContent xmlns:mc="http://schemas.openxmlformats.org/markup-compatibility/2006">
              <mc:Choice xmlns:v="urn:schemas-microsoft-com:vml" Requires="v">
                <p:oleObj spid="_x0000_s27666" name="Equation" r:id="rId3" imgW="4533900" imgH="393700" progId="Equation.3">
                  <p:embed/>
                </p:oleObj>
              </mc:Choice>
              <mc:Fallback>
                <p:oleObj name="Equation" r:id="rId3" imgW="4533900" imgH="393700" progId="Equation.3">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71600" y="4953000"/>
                        <a:ext cx="6172200" cy="54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7657" name="Object 8">
            <a:extLst>
              <a:ext uri="{FF2B5EF4-FFF2-40B4-BE49-F238E27FC236}">
                <a16:creationId xmlns:a16="http://schemas.microsoft.com/office/drawing/2014/main" id="{42CD200A-B005-48C9-AA50-7C5E1FFF920D}"/>
              </a:ext>
            </a:extLst>
          </p:cNvPr>
          <p:cNvGraphicFramePr>
            <a:graphicFrameLocks noChangeAspect="1"/>
          </p:cNvGraphicFramePr>
          <p:nvPr/>
        </p:nvGraphicFramePr>
        <p:xfrm>
          <a:off x="1752600" y="5715000"/>
          <a:ext cx="915988" cy="279400"/>
        </p:xfrm>
        <a:graphic>
          <a:graphicData uri="http://schemas.openxmlformats.org/presentationml/2006/ole">
            <mc:AlternateContent xmlns:mc="http://schemas.openxmlformats.org/markup-compatibility/2006">
              <mc:Choice xmlns:v="urn:schemas-microsoft-com:vml" Requires="v">
                <p:oleObj spid="_x0000_s27667" name="Equation" r:id="rId5" imgW="672808" imgH="203112" progId="Equation.3">
                  <p:embed/>
                </p:oleObj>
              </mc:Choice>
              <mc:Fallback>
                <p:oleObj name="Equation" r:id="rId5" imgW="672808" imgH="203112" progId="Equation.3">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52600" y="5715000"/>
                        <a:ext cx="915988" cy="27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7658" name="Rectangle 13">
            <a:extLst>
              <a:ext uri="{FF2B5EF4-FFF2-40B4-BE49-F238E27FC236}">
                <a16:creationId xmlns:a16="http://schemas.microsoft.com/office/drawing/2014/main" id="{0F49EAC4-7BE4-49DF-812D-7B35788CE1A6}"/>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27659" name="Object 12">
            <a:extLst>
              <a:ext uri="{FF2B5EF4-FFF2-40B4-BE49-F238E27FC236}">
                <a16:creationId xmlns:a16="http://schemas.microsoft.com/office/drawing/2014/main" id="{978439D3-E243-4343-A376-53C9EEC9426C}"/>
              </a:ext>
            </a:extLst>
          </p:cNvPr>
          <p:cNvGraphicFramePr>
            <a:graphicFrameLocks noChangeAspect="1"/>
          </p:cNvGraphicFramePr>
          <p:nvPr/>
        </p:nvGraphicFramePr>
        <p:xfrm>
          <a:off x="533400" y="914400"/>
          <a:ext cx="914400" cy="288925"/>
        </p:xfrm>
        <a:graphic>
          <a:graphicData uri="http://schemas.openxmlformats.org/presentationml/2006/ole">
            <mc:AlternateContent xmlns:mc="http://schemas.openxmlformats.org/markup-compatibility/2006">
              <mc:Choice xmlns:v="urn:schemas-microsoft-com:vml" Requires="v">
                <p:oleObj spid="_x0000_s27668" name="Equation" r:id="rId7" imgW="809393" imgH="392433" progId="Equation.3">
                  <p:embed/>
                </p:oleObj>
              </mc:Choice>
              <mc:Fallback>
                <p:oleObj name="Equation" r:id="rId7" imgW="809393" imgH="392433" progId="Equation.3">
                  <p:embed/>
                  <p:pic>
                    <p:nvPicPr>
                      <p:cNvPr id="0" name="Object 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33400" y="914400"/>
                        <a:ext cx="914400"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4">
            <a:extLst>
              <a:ext uri="{FF2B5EF4-FFF2-40B4-BE49-F238E27FC236}">
                <a16:creationId xmlns:a16="http://schemas.microsoft.com/office/drawing/2014/main" id="{D3FFBC64-B1CA-4C07-941A-B979892383A6}"/>
              </a:ext>
            </a:extLst>
          </p:cNvPr>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25D06E48-CADF-4D68-9A48-DE6BECCFD9C9}" type="slidenum">
              <a:rPr lang="en-US" altLang="en-US" sz="1400" smtClean="0"/>
              <a:pPr>
                <a:spcBef>
                  <a:spcPct val="0"/>
                </a:spcBef>
                <a:buClrTx/>
                <a:buSzTx/>
                <a:buFontTx/>
                <a:buNone/>
              </a:pPr>
              <a:t>25</a:t>
            </a:fld>
            <a:endParaRPr lang="en-US" altLang="en-US" sz="1400"/>
          </a:p>
        </p:txBody>
      </p:sp>
      <p:sp>
        <p:nvSpPr>
          <p:cNvPr id="28675" name="Rectangle 2">
            <a:extLst>
              <a:ext uri="{FF2B5EF4-FFF2-40B4-BE49-F238E27FC236}">
                <a16:creationId xmlns:a16="http://schemas.microsoft.com/office/drawing/2014/main" id="{836E3D28-BC9F-4E20-87CB-D6F2BC8900CF}"/>
              </a:ext>
            </a:extLst>
          </p:cNvPr>
          <p:cNvSpPr>
            <a:spLocks noGrp="1" noChangeArrowheads="1"/>
          </p:cNvSpPr>
          <p:nvPr>
            <p:ph type="title"/>
          </p:nvPr>
        </p:nvSpPr>
        <p:spPr>
          <a:xfrm>
            <a:off x="685800" y="228600"/>
            <a:ext cx="7772400" cy="685800"/>
          </a:xfrm>
          <a:noFill/>
        </p:spPr>
        <p:txBody>
          <a:bodyPr/>
          <a:lstStyle/>
          <a:p>
            <a:r>
              <a:rPr lang="en-US" altLang="en-US"/>
              <a:t>Logarithmic Time</a:t>
            </a:r>
          </a:p>
        </p:txBody>
      </p:sp>
      <p:sp>
        <p:nvSpPr>
          <p:cNvPr id="28676" name="Rectangle 3">
            <a:extLst>
              <a:ext uri="{FF2B5EF4-FFF2-40B4-BE49-F238E27FC236}">
                <a16:creationId xmlns:a16="http://schemas.microsoft.com/office/drawing/2014/main" id="{433C4869-3179-4108-AF18-56A1F1AC11F9}"/>
              </a:ext>
            </a:extLst>
          </p:cNvPr>
          <p:cNvSpPr>
            <a:spLocks noGrp="1" noChangeArrowheads="1"/>
          </p:cNvSpPr>
          <p:nvPr>
            <p:ph type="body" idx="1"/>
          </p:nvPr>
        </p:nvSpPr>
        <p:spPr>
          <a:xfrm>
            <a:off x="228600" y="1066800"/>
            <a:ext cx="8763000" cy="5105400"/>
          </a:xfrm>
          <a:noFill/>
        </p:spPr>
        <p:txBody>
          <a:bodyPr/>
          <a:lstStyle/>
          <a:p>
            <a:pPr marL="0" indent="0">
              <a:lnSpc>
                <a:spcPct val="135000"/>
              </a:lnSpc>
              <a:spcBef>
                <a:spcPct val="0"/>
              </a:spcBef>
              <a:buFont typeface="Monotype Sorts"/>
              <a:buNone/>
            </a:pPr>
            <a:r>
              <a:rPr lang="en-US" altLang="en-US" sz="2600"/>
              <a:t>Ignoring constants and smaller terms, the complexity of the binary search algorithm is </a:t>
            </a:r>
            <a:r>
              <a:rPr lang="en-US" altLang="en-US" sz="2600" i="1"/>
              <a:t>O(logn)</a:t>
            </a:r>
            <a:r>
              <a:rPr lang="en-US" altLang="en-US" sz="2600"/>
              <a:t>. An algorithm with the </a:t>
            </a:r>
            <a:r>
              <a:rPr lang="en-US" altLang="en-US" sz="2600" i="1"/>
              <a:t> O(logn)</a:t>
            </a:r>
            <a:r>
              <a:rPr lang="en-US" altLang="en-US" sz="2600"/>
              <a:t> time complexity is called a </a:t>
            </a:r>
            <a:r>
              <a:rPr lang="en-US" altLang="en-US" sz="2600" i="1"/>
              <a:t>logarithmic algorithm</a:t>
            </a:r>
            <a:r>
              <a:rPr lang="en-US" altLang="en-US" sz="2600"/>
              <a:t>. The base of the log is 2, but the base does not affect a logarithmic growth rate, so it can be omitted. The logarithmic algorithm grows slowly as the problem size increases. If you square the input size, you only double the time for the algorithm.</a:t>
            </a:r>
          </a:p>
        </p:txBody>
      </p:sp>
      <p:sp>
        <p:nvSpPr>
          <p:cNvPr id="28677" name="Rectangle 4">
            <a:extLst>
              <a:ext uri="{FF2B5EF4-FFF2-40B4-BE49-F238E27FC236}">
                <a16:creationId xmlns:a16="http://schemas.microsoft.com/office/drawing/2014/main" id="{F0A9A2C2-6603-4AF8-89B6-8B02DC7992C2}"/>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8678" name="Rectangle 5">
            <a:extLst>
              <a:ext uri="{FF2B5EF4-FFF2-40B4-BE49-F238E27FC236}">
                <a16:creationId xmlns:a16="http://schemas.microsoft.com/office/drawing/2014/main" id="{C1075B8F-98EE-4678-AE67-A43740121E6C}"/>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8679" name="Rectangle 6">
            <a:extLst>
              <a:ext uri="{FF2B5EF4-FFF2-40B4-BE49-F238E27FC236}">
                <a16:creationId xmlns:a16="http://schemas.microsoft.com/office/drawing/2014/main" id="{FF908487-937C-4F73-8089-267F2C6EBAC4}"/>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Number Placeholder 4">
            <a:extLst>
              <a:ext uri="{FF2B5EF4-FFF2-40B4-BE49-F238E27FC236}">
                <a16:creationId xmlns:a16="http://schemas.microsoft.com/office/drawing/2014/main" id="{1FC63CF4-9336-4C5F-A363-4075521F7A92}"/>
              </a:ext>
            </a:extLst>
          </p:cNvPr>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AA095456-1C69-4177-AB16-8744E96B6576}" type="slidenum">
              <a:rPr lang="en-US" altLang="en-US" sz="1400" smtClean="0"/>
              <a:pPr>
                <a:spcBef>
                  <a:spcPct val="0"/>
                </a:spcBef>
                <a:buClrTx/>
                <a:buSzTx/>
                <a:buFontTx/>
                <a:buNone/>
              </a:pPr>
              <a:t>26</a:t>
            </a:fld>
            <a:endParaRPr lang="en-US" altLang="en-US" sz="1400"/>
          </a:p>
        </p:txBody>
      </p:sp>
      <p:sp>
        <p:nvSpPr>
          <p:cNvPr id="29699" name="Rectangle 2">
            <a:extLst>
              <a:ext uri="{FF2B5EF4-FFF2-40B4-BE49-F238E27FC236}">
                <a16:creationId xmlns:a16="http://schemas.microsoft.com/office/drawing/2014/main" id="{872FFA06-F83D-4F0C-BA0D-D9EAA1A0D990}"/>
              </a:ext>
            </a:extLst>
          </p:cNvPr>
          <p:cNvSpPr>
            <a:spLocks noGrp="1" noChangeArrowheads="1"/>
          </p:cNvSpPr>
          <p:nvPr>
            <p:ph type="title"/>
          </p:nvPr>
        </p:nvSpPr>
        <p:spPr>
          <a:xfrm>
            <a:off x="685800" y="228600"/>
            <a:ext cx="7772400" cy="685800"/>
          </a:xfrm>
          <a:noFill/>
        </p:spPr>
        <p:txBody>
          <a:bodyPr/>
          <a:lstStyle/>
          <a:p>
            <a:r>
              <a:rPr lang="en-US" altLang="en-US"/>
              <a:t>Quadratic Time</a:t>
            </a:r>
          </a:p>
        </p:txBody>
      </p:sp>
      <p:sp>
        <p:nvSpPr>
          <p:cNvPr id="29700" name="Rectangle 3">
            <a:extLst>
              <a:ext uri="{FF2B5EF4-FFF2-40B4-BE49-F238E27FC236}">
                <a16:creationId xmlns:a16="http://schemas.microsoft.com/office/drawing/2014/main" id="{BDEAEB47-032E-41A2-A1D7-C223B0A7074C}"/>
              </a:ext>
            </a:extLst>
          </p:cNvPr>
          <p:cNvSpPr>
            <a:spLocks noGrp="1" noChangeArrowheads="1"/>
          </p:cNvSpPr>
          <p:nvPr>
            <p:ph type="body" idx="1"/>
          </p:nvPr>
        </p:nvSpPr>
        <p:spPr>
          <a:xfrm>
            <a:off x="228600" y="1066800"/>
            <a:ext cx="8763000" cy="3429000"/>
          </a:xfrm>
          <a:noFill/>
        </p:spPr>
        <p:txBody>
          <a:bodyPr/>
          <a:lstStyle/>
          <a:p>
            <a:pPr marL="0" indent="0">
              <a:lnSpc>
                <a:spcPct val="130000"/>
              </a:lnSpc>
              <a:spcBef>
                <a:spcPct val="0"/>
              </a:spcBef>
              <a:buFont typeface="Monotype Sorts"/>
              <a:buNone/>
            </a:pPr>
            <a:r>
              <a:rPr lang="en-US" altLang="en-US" sz="2800"/>
              <a:t>An algorithm with the </a:t>
            </a:r>
            <a:r>
              <a:rPr lang="en-US" altLang="en-US" sz="2000"/>
              <a:t>O(n</a:t>
            </a:r>
            <a:r>
              <a:rPr lang="en-US" altLang="en-US" sz="2000" baseline="30000"/>
              <a:t>2</a:t>
            </a:r>
            <a:r>
              <a:rPr lang="en-US" altLang="en-US" sz="2000"/>
              <a:t>)</a:t>
            </a:r>
            <a:r>
              <a:rPr lang="en-US" altLang="en-US" sz="2800"/>
              <a:t> time complexity is called a </a:t>
            </a:r>
            <a:r>
              <a:rPr lang="en-US" altLang="en-US" sz="2800" i="1"/>
              <a:t>quadratic algorithm</a:t>
            </a:r>
            <a:r>
              <a:rPr lang="en-US" altLang="en-US" sz="2800"/>
              <a:t>. The quadratic algorithm grows quickly as the problem size increases. If you double the input size, the time for the algorithm is quadrupled. Algorithms with a nested loop are often quadratic.</a:t>
            </a:r>
          </a:p>
        </p:txBody>
      </p:sp>
      <p:sp>
        <p:nvSpPr>
          <p:cNvPr id="29701" name="Rectangle 4">
            <a:extLst>
              <a:ext uri="{FF2B5EF4-FFF2-40B4-BE49-F238E27FC236}">
                <a16:creationId xmlns:a16="http://schemas.microsoft.com/office/drawing/2014/main" id="{73CC5989-5AAE-49BB-843F-2E8637DB443F}"/>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9702" name="Rectangle 5">
            <a:extLst>
              <a:ext uri="{FF2B5EF4-FFF2-40B4-BE49-F238E27FC236}">
                <a16:creationId xmlns:a16="http://schemas.microsoft.com/office/drawing/2014/main" id="{F5A4D9FB-18D4-4137-AB77-135C780F5505}"/>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9703" name="Rectangle 6">
            <a:extLst>
              <a:ext uri="{FF2B5EF4-FFF2-40B4-BE49-F238E27FC236}">
                <a16:creationId xmlns:a16="http://schemas.microsoft.com/office/drawing/2014/main" id="{EA24B7BC-8409-4A8C-A568-5E79FB62ABAE}"/>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4">
            <a:extLst>
              <a:ext uri="{FF2B5EF4-FFF2-40B4-BE49-F238E27FC236}">
                <a16:creationId xmlns:a16="http://schemas.microsoft.com/office/drawing/2014/main" id="{B9464331-976E-49F6-8502-91821D641C16}"/>
              </a:ext>
            </a:extLst>
          </p:cNvPr>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0A908535-2F66-4703-863C-BBD385F448BD}" type="slidenum">
              <a:rPr lang="en-US" altLang="en-US" sz="1400" smtClean="0"/>
              <a:pPr>
                <a:spcBef>
                  <a:spcPct val="0"/>
                </a:spcBef>
                <a:buClrTx/>
                <a:buSzTx/>
                <a:buFontTx/>
                <a:buNone/>
              </a:pPr>
              <a:t>27</a:t>
            </a:fld>
            <a:endParaRPr lang="en-US" altLang="en-US" sz="1400"/>
          </a:p>
        </p:txBody>
      </p:sp>
      <p:sp>
        <p:nvSpPr>
          <p:cNvPr id="30723" name="Rectangle 2">
            <a:extLst>
              <a:ext uri="{FF2B5EF4-FFF2-40B4-BE49-F238E27FC236}">
                <a16:creationId xmlns:a16="http://schemas.microsoft.com/office/drawing/2014/main" id="{246D2BD6-5222-44AF-82B7-5F596274A37E}"/>
              </a:ext>
            </a:extLst>
          </p:cNvPr>
          <p:cNvSpPr>
            <a:spLocks noChangeArrowheads="1"/>
          </p:cNvSpPr>
          <p:nvPr/>
        </p:nvSpPr>
        <p:spPr bwMode="auto">
          <a:xfrm>
            <a:off x="2036763" y="4333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0724" name="Rectangle 3">
            <a:extLst>
              <a:ext uri="{FF2B5EF4-FFF2-40B4-BE49-F238E27FC236}">
                <a16:creationId xmlns:a16="http://schemas.microsoft.com/office/drawing/2014/main" id="{74EEAAAA-0AFD-4215-827D-5DD7ED9210C2}"/>
              </a:ext>
            </a:extLst>
          </p:cNvPr>
          <p:cNvSpPr>
            <a:spLocks noGrp="1" noChangeArrowheads="1"/>
          </p:cNvSpPr>
          <p:nvPr>
            <p:ph type="body" idx="1"/>
          </p:nvPr>
        </p:nvSpPr>
        <p:spPr>
          <a:xfrm>
            <a:off x="231775" y="931863"/>
            <a:ext cx="8529638" cy="863600"/>
          </a:xfrm>
          <a:noFill/>
        </p:spPr>
        <p:txBody>
          <a:bodyPr/>
          <a:lstStyle/>
          <a:p>
            <a:pPr marL="0" indent="0">
              <a:lnSpc>
                <a:spcPct val="90000"/>
              </a:lnSpc>
              <a:buFont typeface="Monotype Sorts"/>
              <a:buNone/>
            </a:pPr>
            <a:r>
              <a:rPr lang="en-US" altLang="en-US" sz="2800"/>
              <a:t>https://liveexample.pearsoncmg.com/dsanimation/SelectionSortNew.html</a:t>
            </a:r>
          </a:p>
        </p:txBody>
      </p:sp>
      <p:sp>
        <p:nvSpPr>
          <p:cNvPr id="30725" name="Rectangle 4">
            <a:extLst>
              <a:ext uri="{FF2B5EF4-FFF2-40B4-BE49-F238E27FC236}">
                <a16:creationId xmlns:a16="http://schemas.microsoft.com/office/drawing/2014/main" id="{3F497E0C-DE53-4E69-B2CF-DED2FDB51675}"/>
              </a:ext>
            </a:extLst>
          </p:cNvPr>
          <p:cNvSpPr>
            <a:spLocks noGrp="1" noChangeArrowheads="1"/>
          </p:cNvSpPr>
          <p:nvPr>
            <p:ph type="title"/>
          </p:nvPr>
        </p:nvSpPr>
        <p:spPr>
          <a:xfrm>
            <a:off x="228600" y="228600"/>
            <a:ext cx="8299450" cy="396875"/>
          </a:xfrm>
          <a:noFill/>
        </p:spPr>
        <p:txBody>
          <a:bodyPr/>
          <a:lstStyle/>
          <a:p>
            <a:r>
              <a:rPr lang="en-US" altLang="en-US" sz="3200"/>
              <a:t>Selection Sort Animation</a:t>
            </a:r>
            <a:endParaRPr lang="en-US" altLang="en-US" sz="3200">
              <a:solidFill>
                <a:schemeClr val="tx1"/>
              </a:solidFill>
              <a:latin typeface="Book Antiqua" panose="02040602050305030304" pitchFamily="18" charset="0"/>
              <a:hlinkClick r:id="rId2" action="ppaction://program"/>
            </a:endParaRPr>
          </a:p>
        </p:txBody>
      </p:sp>
      <p:sp>
        <p:nvSpPr>
          <p:cNvPr id="30726" name="Rectangle 5">
            <a:extLst>
              <a:ext uri="{FF2B5EF4-FFF2-40B4-BE49-F238E27FC236}">
                <a16:creationId xmlns:a16="http://schemas.microsoft.com/office/drawing/2014/main" id="{4E36CC8D-BF4F-4F97-ACB1-614A5470F4B2}"/>
              </a:ext>
            </a:extLst>
          </p:cNvPr>
          <p:cNvSpPr>
            <a:spLocks noChangeArrowheads="1"/>
          </p:cNvSpPr>
          <p:nvPr/>
        </p:nvSpPr>
        <p:spPr bwMode="auto">
          <a:xfrm>
            <a:off x="0" y="15017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0727" name="Rectangle 6">
            <a:extLst>
              <a:ext uri="{FF2B5EF4-FFF2-40B4-BE49-F238E27FC236}">
                <a16:creationId xmlns:a16="http://schemas.microsoft.com/office/drawing/2014/main" id="{2CCA34B6-EA7F-4DBA-9FEB-BA5AC82DEF02}"/>
              </a:ext>
            </a:extLst>
          </p:cNvPr>
          <p:cNvSpPr>
            <a:spLocks noChangeArrowheads="1"/>
          </p:cNvSpPr>
          <p:nvPr/>
        </p:nvSpPr>
        <p:spPr bwMode="auto">
          <a:xfrm>
            <a:off x="0" y="15240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0728" name="Rectangle 8">
            <a:extLst>
              <a:ext uri="{FF2B5EF4-FFF2-40B4-BE49-F238E27FC236}">
                <a16:creationId xmlns:a16="http://schemas.microsoft.com/office/drawing/2014/main" id="{669C079E-A4A7-44BF-BBC7-F174C8D37248}"/>
              </a:ext>
            </a:extLst>
          </p:cNvPr>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bg2"/>
                </a:solidFill>
                <a:latin typeface="Forte" panose="03060902040502070203" pitchFamily="66" charset="0"/>
              </a:rPr>
              <a:t>animation</a:t>
            </a:r>
          </a:p>
        </p:txBody>
      </p:sp>
      <p:sp>
        <p:nvSpPr>
          <p:cNvPr id="30729" name="AutoShape 15">
            <a:hlinkClick r:id="rId3" highlightClick="1"/>
            <a:extLst>
              <a:ext uri="{FF2B5EF4-FFF2-40B4-BE49-F238E27FC236}">
                <a16:creationId xmlns:a16="http://schemas.microsoft.com/office/drawing/2014/main" id="{F589AD4B-61AE-4F1E-BC80-E0E2A0BBAFC4}"/>
              </a:ext>
            </a:extLst>
          </p:cNvPr>
          <p:cNvSpPr>
            <a:spLocks noChangeArrowheads="1"/>
          </p:cNvSpPr>
          <p:nvPr/>
        </p:nvSpPr>
        <p:spPr bwMode="auto">
          <a:xfrm>
            <a:off x="2819400" y="1371600"/>
            <a:ext cx="468313" cy="576263"/>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pic>
        <p:nvPicPr>
          <p:cNvPr id="30730" name="Picture 1">
            <a:extLst>
              <a:ext uri="{FF2B5EF4-FFF2-40B4-BE49-F238E27FC236}">
                <a16:creationId xmlns:a16="http://schemas.microsoft.com/office/drawing/2014/main" id="{288EDABE-F2DF-44D1-9823-BD60086DE4F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9313" y="2054225"/>
            <a:ext cx="7445375" cy="431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4">
            <a:extLst>
              <a:ext uri="{FF2B5EF4-FFF2-40B4-BE49-F238E27FC236}">
                <a16:creationId xmlns:a16="http://schemas.microsoft.com/office/drawing/2014/main" id="{CFE6D16D-4D03-4B50-B143-CCC0A1ED0747}"/>
              </a:ext>
            </a:extLst>
          </p:cNvPr>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5396153F-D192-4CEF-824B-B800CE1C8685}" type="slidenum">
              <a:rPr lang="en-US" altLang="en-US" sz="1400" smtClean="0"/>
              <a:pPr>
                <a:spcBef>
                  <a:spcPct val="0"/>
                </a:spcBef>
                <a:buClrTx/>
                <a:buSzTx/>
                <a:buFontTx/>
                <a:buNone/>
              </a:pPr>
              <a:t>28</a:t>
            </a:fld>
            <a:endParaRPr lang="en-US" altLang="en-US" sz="1400"/>
          </a:p>
        </p:txBody>
      </p:sp>
      <p:sp>
        <p:nvSpPr>
          <p:cNvPr id="31747" name="Rectangle 2">
            <a:extLst>
              <a:ext uri="{FF2B5EF4-FFF2-40B4-BE49-F238E27FC236}">
                <a16:creationId xmlns:a16="http://schemas.microsoft.com/office/drawing/2014/main" id="{824D3616-3A0A-496A-80F3-98905C031334}"/>
              </a:ext>
            </a:extLst>
          </p:cNvPr>
          <p:cNvSpPr>
            <a:spLocks noGrp="1" noChangeArrowheads="1"/>
          </p:cNvSpPr>
          <p:nvPr>
            <p:ph type="title"/>
          </p:nvPr>
        </p:nvSpPr>
        <p:spPr>
          <a:xfrm>
            <a:off x="685800" y="228600"/>
            <a:ext cx="7772400" cy="685800"/>
          </a:xfrm>
          <a:noFill/>
        </p:spPr>
        <p:txBody>
          <a:bodyPr/>
          <a:lstStyle/>
          <a:p>
            <a:r>
              <a:rPr lang="en-US" altLang="en-US"/>
              <a:t>Analyzing Selection Sort</a:t>
            </a:r>
          </a:p>
        </p:txBody>
      </p:sp>
      <p:sp>
        <p:nvSpPr>
          <p:cNvPr id="31748" name="Rectangle 3">
            <a:extLst>
              <a:ext uri="{FF2B5EF4-FFF2-40B4-BE49-F238E27FC236}">
                <a16:creationId xmlns:a16="http://schemas.microsoft.com/office/drawing/2014/main" id="{31E43C44-D49F-43F0-AC58-E4DEDFFFFEDA}"/>
              </a:ext>
            </a:extLst>
          </p:cNvPr>
          <p:cNvSpPr>
            <a:spLocks noGrp="1" noChangeArrowheads="1"/>
          </p:cNvSpPr>
          <p:nvPr>
            <p:ph type="body" idx="1"/>
          </p:nvPr>
        </p:nvSpPr>
        <p:spPr>
          <a:xfrm>
            <a:off x="228600" y="1066800"/>
            <a:ext cx="8763000" cy="5105400"/>
          </a:xfrm>
          <a:noFill/>
        </p:spPr>
        <p:txBody>
          <a:bodyPr/>
          <a:lstStyle/>
          <a:p>
            <a:pPr marL="0" indent="0">
              <a:spcBef>
                <a:spcPct val="0"/>
              </a:spcBef>
              <a:buFont typeface="Monotype Sorts"/>
              <a:buNone/>
            </a:pPr>
            <a:r>
              <a:rPr lang="en-US" altLang="en-US" sz="2400"/>
              <a:t>The selection sort algorithm presented in Listing 7.8, SelectionSort.java, finds the smallest number in the list and places it first. It then finds the smallest number remaining and places it second, and so on until the list contains only a single number. The number of comparisons is </a:t>
            </a:r>
            <a:r>
              <a:rPr lang="en-US" altLang="en-US" sz="2400" i="1"/>
              <a:t>n-1</a:t>
            </a:r>
            <a:r>
              <a:rPr lang="en-US" altLang="en-US" sz="2400"/>
              <a:t> for the first iteration, </a:t>
            </a:r>
            <a:r>
              <a:rPr lang="en-US" altLang="en-US" sz="2400" i="1"/>
              <a:t>n-2</a:t>
            </a:r>
            <a:r>
              <a:rPr lang="en-US" altLang="en-US" sz="2400"/>
              <a:t> for the second iteration, and so on. Let </a:t>
            </a:r>
            <a:r>
              <a:rPr lang="en-US" altLang="en-US" sz="2400" i="1"/>
              <a:t>T(n)</a:t>
            </a:r>
            <a:r>
              <a:rPr lang="en-US" altLang="en-US" sz="2400"/>
              <a:t> denote the complexity for selection sort and </a:t>
            </a:r>
            <a:r>
              <a:rPr lang="en-US" altLang="en-US" sz="2400" i="1"/>
              <a:t>c</a:t>
            </a:r>
            <a:r>
              <a:rPr lang="en-US" altLang="en-US" sz="2400"/>
              <a:t> denote the total number of other operations such as assignments and additional comparisons in each iteration. So,</a:t>
            </a:r>
          </a:p>
        </p:txBody>
      </p:sp>
      <p:sp>
        <p:nvSpPr>
          <p:cNvPr id="31749" name="Rectangle 4">
            <a:extLst>
              <a:ext uri="{FF2B5EF4-FFF2-40B4-BE49-F238E27FC236}">
                <a16:creationId xmlns:a16="http://schemas.microsoft.com/office/drawing/2014/main" id="{04D19F40-8A4D-4491-B71E-E528D85B7F12}"/>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1750" name="Rectangle 5">
            <a:extLst>
              <a:ext uri="{FF2B5EF4-FFF2-40B4-BE49-F238E27FC236}">
                <a16:creationId xmlns:a16="http://schemas.microsoft.com/office/drawing/2014/main" id="{A8685A81-6B43-4FE6-BFA9-AE2B4DB6E842}"/>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1751" name="Rectangle 6">
            <a:extLst>
              <a:ext uri="{FF2B5EF4-FFF2-40B4-BE49-F238E27FC236}">
                <a16:creationId xmlns:a16="http://schemas.microsoft.com/office/drawing/2014/main" id="{FD123FF9-F633-4183-AF59-14467A0C6FCF}"/>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1752" name="Rectangle 9">
            <a:extLst>
              <a:ext uri="{FF2B5EF4-FFF2-40B4-BE49-F238E27FC236}">
                <a16:creationId xmlns:a16="http://schemas.microsoft.com/office/drawing/2014/main" id="{F70E96BA-979B-4D84-8621-A5D655ADE4D0}"/>
              </a:ext>
            </a:extLst>
          </p:cNvPr>
          <p:cNvSpPr>
            <a:spLocks noChangeArrowheads="1"/>
          </p:cNvSpPr>
          <p:nvPr/>
        </p:nvSpPr>
        <p:spPr bwMode="auto">
          <a:xfrm>
            <a:off x="0" y="3219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31753" name="Object 8">
            <a:extLst>
              <a:ext uri="{FF2B5EF4-FFF2-40B4-BE49-F238E27FC236}">
                <a16:creationId xmlns:a16="http://schemas.microsoft.com/office/drawing/2014/main" id="{E5731F99-E832-4D4A-ADDF-2F37D0B9DA5A}"/>
              </a:ext>
            </a:extLst>
          </p:cNvPr>
          <p:cNvGraphicFramePr>
            <a:graphicFrameLocks noChangeAspect="1"/>
          </p:cNvGraphicFramePr>
          <p:nvPr/>
        </p:nvGraphicFramePr>
        <p:xfrm>
          <a:off x="1219200" y="4343400"/>
          <a:ext cx="5029200" cy="590550"/>
        </p:xfrm>
        <a:graphic>
          <a:graphicData uri="http://schemas.openxmlformats.org/presentationml/2006/ole">
            <mc:AlternateContent xmlns:mc="http://schemas.openxmlformats.org/markup-compatibility/2006">
              <mc:Choice xmlns:v="urn:schemas-microsoft-com:vml" Requires="v">
                <p:oleObj spid="_x0000_s31757" name="Equation" r:id="rId3" imgW="3568700" imgH="419100" progId="Equation.3">
                  <p:embed/>
                </p:oleObj>
              </mc:Choice>
              <mc:Fallback>
                <p:oleObj name="Equation" r:id="rId3" imgW="3568700" imgH="419100" progId="Equation.3">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9200" y="4343400"/>
                        <a:ext cx="50292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1754" name="Rectangle 10">
            <a:extLst>
              <a:ext uri="{FF2B5EF4-FFF2-40B4-BE49-F238E27FC236}">
                <a16:creationId xmlns:a16="http://schemas.microsoft.com/office/drawing/2014/main" id="{2AF372DC-2804-4A40-9ACD-6D981A196732}"/>
              </a:ext>
            </a:extLst>
          </p:cNvPr>
          <p:cNvSpPr>
            <a:spLocks noChangeArrowheads="1"/>
          </p:cNvSpPr>
          <p:nvPr/>
        </p:nvSpPr>
        <p:spPr bwMode="auto">
          <a:xfrm>
            <a:off x="152400" y="5105400"/>
            <a:ext cx="88392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Font typeface="Monotype Sorts"/>
              <a:buNone/>
            </a:pPr>
            <a:r>
              <a:rPr lang="en-US" altLang="en-US" sz="2400"/>
              <a:t>Ignoring constants and smaller terms, the complexity of the selection sort algorithm is O(n</a:t>
            </a:r>
            <a:r>
              <a:rPr lang="en-US" altLang="en-US" sz="2400" baseline="30000"/>
              <a:t>2</a:t>
            </a:r>
            <a:r>
              <a:rPr lang="en-US" altLang="en-US" sz="2400"/>
              <a:t>).</a:t>
            </a:r>
            <a:r>
              <a:rPr lang="en-US" altLang="en-US"/>
              <a:t> </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4">
            <a:extLst>
              <a:ext uri="{FF2B5EF4-FFF2-40B4-BE49-F238E27FC236}">
                <a16:creationId xmlns:a16="http://schemas.microsoft.com/office/drawing/2014/main" id="{EA91623E-8E43-4F24-9994-E5B5363BE16C}"/>
              </a:ext>
            </a:extLst>
          </p:cNvPr>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2278A5B0-C207-42D7-BEFC-C3BAB3DDDA65}" type="slidenum">
              <a:rPr lang="en-US" altLang="en-US" sz="1400" smtClean="0"/>
              <a:pPr>
                <a:spcBef>
                  <a:spcPct val="0"/>
                </a:spcBef>
                <a:buClrTx/>
                <a:buSzTx/>
                <a:buFontTx/>
                <a:buNone/>
              </a:pPr>
              <a:t>29</a:t>
            </a:fld>
            <a:endParaRPr lang="en-US" altLang="en-US" sz="1400"/>
          </a:p>
        </p:txBody>
      </p:sp>
      <p:sp>
        <p:nvSpPr>
          <p:cNvPr id="32771" name="Rectangle 2">
            <a:extLst>
              <a:ext uri="{FF2B5EF4-FFF2-40B4-BE49-F238E27FC236}">
                <a16:creationId xmlns:a16="http://schemas.microsoft.com/office/drawing/2014/main" id="{8F12A5D1-BDB8-4A8C-A87D-086AB507B19D}"/>
              </a:ext>
            </a:extLst>
          </p:cNvPr>
          <p:cNvSpPr>
            <a:spLocks noGrp="1" noChangeArrowheads="1"/>
          </p:cNvSpPr>
          <p:nvPr>
            <p:ph type="title"/>
          </p:nvPr>
        </p:nvSpPr>
        <p:spPr>
          <a:xfrm>
            <a:off x="685800" y="228600"/>
            <a:ext cx="7772400" cy="685800"/>
          </a:xfrm>
          <a:noFill/>
        </p:spPr>
        <p:txBody>
          <a:bodyPr/>
          <a:lstStyle/>
          <a:p>
            <a:r>
              <a:rPr lang="en-US" altLang="en-US"/>
              <a:t>Analyzing Tower of Hanoi</a:t>
            </a:r>
          </a:p>
        </p:txBody>
      </p:sp>
      <p:sp>
        <p:nvSpPr>
          <p:cNvPr id="32772" name="Rectangle 3">
            <a:extLst>
              <a:ext uri="{FF2B5EF4-FFF2-40B4-BE49-F238E27FC236}">
                <a16:creationId xmlns:a16="http://schemas.microsoft.com/office/drawing/2014/main" id="{B5E8FE17-A693-4513-9278-5FA966BADC54}"/>
              </a:ext>
            </a:extLst>
          </p:cNvPr>
          <p:cNvSpPr>
            <a:spLocks noGrp="1" noChangeArrowheads="1"/>
          </p:cNvSpPr>
          <p:nvPr>
            <p:ph type="body" idx="1"/>
          </p:nvPr>
        </p:nvSpPr>
        <p:spPr>
          <a:xfrm>
            <a:off x="228600" y="1066800"/>
            <a:ext cx="8763000" cy="3962400"/>
          </a:xfrm>
          <a:noFill/>
        </p:spPr>
        <p:txBody>
          <a:bodyPr/>
          <a:lstStyle/>
          <a:p>
            <a:pPr marL="263525" indent="0">
              <a:lnSpc>
                <a:spcPct val="110000"/>
              </a:lnSpc>
              <a:buFont typeface="Monotype Sorts"/>
              <a:buNone/>
            </a:pPr>
            <a:r>
              <a:rPr lang="en-US" altLang="en-US" sz="2400"/>
              <a:t>The Tower of Hanoi problem presented in Listing 18.7, TowerOfHanoi.java, moves </a:t>
            </a:r>
            <a:r>
              <a:rPr lang="en-US" altLang="en-US" sz="2400" i="1"/>
              <a:t>n</a:t>
            </a:r>
            <a:r>
              <a:rPr lang="en-US" altLang="en-US" sz="2400"/>
              <a:t> disks from tower A to tower B with the assistance of tower C recursively as follows:</a:t>
            </a:r>
          </a:p>
          <a:p>
            <a:pPr marL="895350" lvl="1" indent="-358775">
              <a:lnSpc>
                <a:spcPct val="110000"/>
              </a:lnSpc>
            </a:pPr>
            <a:r>
              <a:rPr lang="en-US" altLang="en-US" sz="2400"/>
              <a:t>Move the first </a:t>
            </a:r>
            <a:r>
              <a:rPr lang="en-US" altLang="en-US" sz="2400" i="1" u="sng"/>
              <a:t>n – 1</a:t>
            </a:r>
            <a:r>
              <a:rPr lang="en-US" altLang="en-US" sz="2400" i="1"/>
              <a:t> </a:t>
            </a:r>
            <a:r>
              <a:rPr lang="en-US" altLang="en-US" sz="2400"/>
              <a:t>disks from A to C with the assistance of tower B.</a:t>
            </a:r>
          </a:p>
          <a:p>
            <a:pPr marL="895350" lvl="1" indent="-358775">
              <a:lnSpc>
                <a:spcPct val="110000"/>
              </a:lnSpc>
            </a:pPr>
            <a:r>
              <a:rPr lang="en-US" altLang="en-US" sz="2400"/>
              <a:t>Move disk </a:t>
            </a:r>
            <a:r>
              <a:rPr lang="en-US" altLang="en-US" sz="2400" i="1" u="sng"/>
              <a:t>n</a:t>
            </a:r>
            <a:r>
              <a:rPr lang="en-US" altLang="en-US" sz="2400"/>
              <a:t> from A to B.</a:t>
            </a:r>
          </a:p>
          <a:p>
            <a:pPr marL="895350" lvl="1" indent="-358775">
              <a:lnSpc>
                <a:spcPct val="110000"/>
              </a:lnSpc>
            </a:pPr>
            <a:r>
              <a:rPr lang="en-US" altLang="en-US" sz="2400"/>
              <a:t>Move </a:t>
            </a:r>
            <a:r>
              <a:rPr lang="en-US" altLang="en-US" sz="2400" i="1" u="sng"/>
              <a:t>n - 1</a:t>
            </a:r>
            <a:r>
              <a:rPr lang="en-US" altLang="en-US" sz="2400"/>
              <a:t> disks from C to B with the assistance of tower A.</a:t>
            </a:r>
          </a:p>
          <a:p>
            <a:pPr marL="263525" indent="0">
              <a:lnSpc>
                <a:spcPct val="110000"/>
              </a:lnSpc>
              <a:buFont typeface="Monotype Sorts"/>
              <a:buNone/>
            </a:pPr>
            <a:r>
              <a:rPr lang="en-US" altLang="en-US" sz="2400"/>
              <a:t>Let </a:t>
            </a:r>
            <a:r>
              <a:rPr lang="en-US" altLang="en-US" sz="2400" i="1"/>
              <a:t>T(n)</a:t>
            </a:r>
            <a:r>
              <a:rPr lang="en-US" altLang="en-US" sz="2400"/>
              <a:t> denote the complexity for the algorithm that moves disks and c denote the constant time to move one disk, i.e., T(1) is c. So,</a:t>
            </a:r>
          </a:p>
        </p:txBody>
      </p:sp>
      <p:sp>
        <p:nvSpPr>
          <p:cNvPr id="32773" name="Rectangle 4">
            <a:extLst>
              <a:ext uri="{FF2B5EF4-FFF2-40B4-BE49-F238E27FC236}">
                <a16:creationId xmlns:a16="http://schemas.microsoft.com/office/drawing/2014/main" id="{F9530607-26FF-4096-B965-7E4D8348DFF4}"/>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2774" name="Rectangle 5">
            <a:extLst>
              <a:ext uri="{FF2B5EF4-FFF2-40B4-BE49-F238E27FC236}">
                <a16:creationId xmlns:a16="http://schemas.microsoft.com/office/drawing/2014/main" id="{5EAC4DF0-48DB-4DD3-925D-8A8117E31997}"/>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2775" name="Rectangle 6">
            <a:extLst>
              <a:ext uri="{FF2B5EF4-FFF2-40B4-BE49-F238E27FC236}">
                <a16:creationId xmlns:a16="http://schemas.microsoft.com/office/drawing/2014/main" id="{446903D6-AACF-4CE5-BD94-6F9D2EDC9367}"/>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2776" name="Rectangle 11">
            <a:extLst>
              <a:ext uri="{FF2B5EF4-FFF2-40B4-BE49-F238E27FC236}">
                <a16:creationId xmlns:a16="http://schemas.microsoft.com/office/drawing/2014/main" id="{79F94897-2975-4334-B984-9CE12C5BAD22}"/>
              </a:ext>
            </a:extLst>
          </p:cNvPr>
          <p:cNvSpPr>
            <a:spLocks noChangeArrowheads="1"/>
          </p:cNvSpPr>
          <p:nvPr/>
        </p:nvSpPr>
        <p:spPr bwMode="auto">
          <a:xfrm>
            <a:off x="0" y="30781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32777" name="Object 10">
            <a:extLst>
              <a:ext uri="{FF2B5EF4-FFF2-40B4-BE49-F238E27FC236}">
                <a16:creationId xmlns:a16="http://schemas.microsoft.com/office/drawing/2014/main" id="{A529D0AC-A691-463A-9DB6-4397E1F86113}"/>
              </a:ext>
            </a:extLst>
          </p:cNvPr>
          <p:cNvGraphicFramePr>
            <a:graphicFrameLocks noChangeAspect="1"/>
          </p:cNvGraphicFramePr>
          <p:nvPr/>
        </p:nvGraphicFramePr>
        <p:xfrm>
          <a:off x="95250" y="5181600"/>
          <a:ext cx="9029700" cy="977900"/>
        </p:xfrm>
        <a:graphic>
          <a:graphicData uri="http://schemas.openxmlformats.org/presentationml/2006/ole">
            <mc:AlternateContent xmlns:mc="http://schemas.openxmlformats.org/markup-compatibility/2006">
              <mc:Choice xmlns:v="urn:schemas-microsoft-com:vml" Requires="v">
                <p:oleObj spid="_x0000_s32780" name="Equation" r:id="rId3" imgW="3441700" imgH="698500" progId="Equation.3">
                  <p:embed/>
                </p:oleObj>
              </mc:Choice>
              <mc:Fallback>
                <p:oleObj name="Equation" r:id="rId3" imgW="3441700" imgH="698500" progId="Equation.3">
                  <p:embed/>
                  <p:pic>
                    <p:nvPicPr>
                      <p:cNvPr id="0" name="Object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250" y="5181600"/>
                        <a:ext cx="9029700" cy="97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4">
            <a:extLst>
              <a:ext uri="{FF2B5EF4-FFF2-40B4-BE49-F238E27FC236}">
                <a16:creationId xmlns:a16="http://schemas.microsoft.com/office/drawing/2014/main" id="{BC16563D-6D54-4C94-AA10-39BC8347D655}"/>
              </a:ext>
            </a:extLst>
          </p:cNvPr>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B4965120-2CF9-456F-B636-2F40482FA64D}" type="slidenum">
              <a:rPr lang="en-US" altLang="en-US" sz="1400" smtClean="0"/>
              <a:pPr>
                <a:spcBef>
                  <a:spcPct val="0"/>
                </a:spcBef>
                <a:buClrTx/>
                <a:buSzTx/>
                <a:buFontTx/>
                <a:buNone/>
              </a:pPr>
              <a:t>3</a:t>
            </a:fld>
            <a:endParaRPr lang="en-US" altLang="en-US" sz="1400"/>
          </a:p>
        </p:txBody>
      </p:sp>
      <p:sp>
        <p:nvSpPr>
          <p:cNvPr id="6147" name="Rectangle 2">
            <a:extLst>
              <a:ext uri="{FF2B5EF4-FFF2-40B4-BE49-F238E27FC236}">
                <a16:creationId xmlns:a16="http://schemas.microsoft.com/office/drawing/2014/main" id="{068FFBB3-E171-477A-BFF5-E9E22B07F251}"/>
              </a:ext>
            </a:extLst>
          </p:cNvPr>
          <p:cNvSpPr>
            <a:spLocks noGrp="1" noChangeArrowheads="1"/>
          </p:cNvSpPr>
          <p:nvPr>
            <p:ph type="title"/>
          </p:nvPr>
        </p:nvSpPr>
        <p:spPr>
          <a:xfrm>
            <a:off x="685800" y="381000"/>
            <a:ext cx="7772400" cy="533400"/>
          </a:xfrm>
          <a:noFill/>
        </p:spPr>
        <p:txBody>
          <a:bodyPr/>
          <a:lstStyle/>
          <a:p>
            <a:r>
              <a:rPr lang="en-US" altLang="en-US"/>
              <a:t>Executing Time </a:t>
            </a:r>
          </a:p>
        </p:txBody>
      </p:sp>
      <p:sp>
        <p:nvSpPr>
          <p:cNvPr id="6148" name="Rectangle 3">
            <a:extLst>
              <a:ext uri="{FF2B5EF4-FFF2-40B4-BE49-F238E27FC236}">
                <a16:creationId xmlns:a16="http://schemas.microsoft.com/office/drawing/2014/main" id="{C0A522FC-1D22-4D23-AA0C-D40AF23A1A0B}"/>
              </a:ext>
            </a:extLst>
          </p:cNvPr>
          <p:cNvSpPr>
            <a:spLocks noGrp="1" noChangeArrowheads="1"/>
          </p:cNvSpPr>
          <p:nvPr>
            <p:ph type="body" idx="1"/>
          </p:nvPr>
        </p:nvSpPr>
        <p:spPr>
          <a:xfrm>
            <a:off x="228600" y="1066800"/>
            <a:ext cx="8686800" cy="5334000"/>
          </a:xfrm>
          <a:noFill/>
        </p:spPr>
        <p:txBody>
          <a:bodyPr/>
          <a:lstStyle/>
          <a:p>
            <a:pPr marL="442913" indent="-358775">
              <a:spcBef>
                <a:spcPct val="0"/>
              </a:spcBef>
              <a:buFont typeface="Monotype Sorts"/>
              <a:buNone/>
            </a:pPr>
            <a:r>
              <a:rPr lang="en-US" altLang="en-US" sz="2400"/>
              <a:t>	Suppose two algorithms perform the same task such as search (linear search vs. binary search). Which one is better? One possible approach to answer this question is to implement these algorithms in Java and run the programs to get execution time. But there are two problems for this approach:</a:t>
            </a:r>
          </a:p>
          <a:p>
            <a:pPr marL="442913" indent="-358775">
              <a:spcBef>
                <a:spcPct val="0"/>
              </a:spcBef>
              <a:buFont typeface="Monotype Sorts"/>
              <a:buNone/>
            </a:pPr>
            <a:endParaRPr lang="en-US" altLang="en-US" sz="2400"/>
          </a:p>
          <a:p>
            <a:pPr marL="442913" indent="-358775">
              <a:lnSpc>
                <a:spcPct val="90000"/>
              </a:lnSpc>
              <a:buFont typeface="Wingdings" panose="05000000000000000000" pitchFamily="2" charset="2"/>
              <a:buChar char="§"/>
            </a:pPr>
            <a:r>
              <a:rPr lang="en-US" altLang="en-US" sz="2400"/>
              <a:t>First, there are many tasks running concurrently on a computer. The execution time of a particular program is dependent on the system load.  </a:t>
            </a:r>
          </a:p>
          <a:p>
            <a:pPr marL="442913" indent="-358775">
              <a:lnSpc>
                <a:spcPct val="90000"/>
              </a:lnSpc>
              <a:buFont typeface="Wingdings" panose="05000000000000000000" pitchFamily="2" charset="2"/>
              <a:buChar char="§"/>
            </a:pPr>
            <a:r>
              <a:rPr lang="en-US" altLang="en-US" sz="2400"/>
              <a:t>Second, the execution time is dependent on specific input. Consider linear search and binary search for example. If an element to be searched happens to be the first in the list, linear search will find the element quicker than binary search. </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Number Placeholder 4">
            <a:extLst>
              <a:ext uri="{FF2B5EF4-FFF2-40B4-BE49-F238E27FC236}">
                <a16:creationId xmlns:a16="http://schemas.microsoft.com/office/drawing/2014/main" id="{5EB292F6-1EDB-4C4D-93C8-F98E6686C254}"/>
              </a:ext>
            </a:extLst>
          </p:cNvPr>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2BA72772-36C4-49EE-8EE0-FDE1FEB575AA}" type="slidenum">
              <a:rPr lang="en-US" altLang="en-US" sz="1400" smtClean="0"/>
              <a:pPr>
                <a:spcBef>
                  <a:spcPct val="0"/>
                </a:spcBef>
                <a:buClrTx/>
                <a:buSzTx/>
                <a:buFontTx/>
                <a:buNone/>
              </a:pPr>
              <a:t>30</a:t>
            </a:fld>
            <a:endParaRPr lang="en-US" altLang="en-US" sz="1400"/>
          </a:p>
        </p:txBody>
      </p:sp>
      <p:sp>
        <p:nvSpPr>
          <p:cNvPr id="33795" name="Rectangle 2">
            <a:extLst>
              <a:ext uri="{FF2B5EF4-FFF2-40B4-BE49-F238E27FC236}">
                <a16:creationId xmlns:a16="http://schemas.microsoft.com/office/drawing/2014/main" id="{FB034D48-7AF5-498F-BC97-1BF267B12254}"/>
              </a:ext>
            </a:extLst>
          </p:cNvPr>
          <p:cNvSpPr>
            <a:spLocks noGrp="1" noChangeArrowheads="1"/>
          </p:cNvSpPr>
          <p:nvPr>
            <p:ph type="title"/>
          </p:nvPr>
        </p:nvSpPr>
        <p:spPr>
          <a:xfrm>
            <a:off x="457200" y="228600"/>
            <a:ext cx="8229600" cy="762000"/>
          </a:xfrm>
          <a:noFill/>
        </p:spPr>
        <p:txBody>
          <a:bodyPr/>
          <a:lstStyle/>
          <a:p>
            <a:r>
              <a:rPr lang="en-US" altLang="en-US" sz="3600"/>
              <a:t>Common Recurrence Relations</a:t>
            </a:r>
          </a:p>
        </p:txBody>
      </p:sp>
      <p:sp>
        <p:nvSpPr>
          <p:cNvPr id="33796" name="Rectangle 3">
            <a:extLst>
              <a:ext uri="{FF2B5EF4-FFF2-40B4-BE49-F238E27FC236}">
                <a16:creationId xmlns:a16="http://schemas.microsoft.com/office/drawing/2014/main" id="{ADD76FCD-D15C-4308-A883-9B175F537895}"/>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3797" name="Rectangle 4">
            <a:extLst>
              <a:ext uri="{FF2B5EF4-FFF2-40B4-BE49-F238E27FC236}">
                <a16:creationId xmlns:a16="http://schemas.microsoft.com/office/drawing/2014/main" id="{6B7DBE08-4DBA-4625-B7DC-A6A0B8D25043}"/>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3798" name="Rectangle 5">
            <a:extLst>
              <a:ext uri="{FF2B5EF4-FFF2-40B4-BE49-F238E27FC236}">
                <a16:creationId xmlns:a16="http://schemas.microsoft.com/office/drawing/2014/main" id="{87859D32-2E4B-4952-9DF6-4F7790A63428}"/>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3799" name="Rectangle 6">
            <a:extLst>
              <a:ext uri="{FF2B5EF4-FFF2-40B4-BE49-F238E27FC236}">
                <a16:creationId xmlns:a16="http://schemas.microsoft.com/office/drawing/2014/main" id="{EE08A398-3C6A-43CC-9B3D-F43FF2E5F6D0}"/>
              </a:ext>
            </a:extLst>
          </p:cNvPr>
          <p:cNvSpPr>
            <a:spLocks noChangeArrowheads="1"/>
          </p:cNvSpPr>
          <p:nvPr/>
        </p:nvSpPr>
        <p:spPr bwMode="auto">
          <a:xfrm>
            <a:off x="0" y="3219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3800" name="Rectangle 7">
            <a:extLst>
              <a:ext uri="{FF2B5EF4-FFF2-40B4-BE49-F238E27FC236}">
                <a16:creationId xmlns:a16="http://schemas.microsoft.com/office/drawing/2014/main" id="{00BC837E-2A69-461E-B7EA-F5766449D245}"/>
              </a:ext>
            </a:extLst>
          </p:cNvPr>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3801" name="Rectangle 25">
            <a:extLst>
              <a:ext uri="{FF2B5EF4-FFF2-40B4-BE49-F238E27FC236}">
                <a16:creationId xmlns:a16="http://schemas.microsoft.com/office/drawing/2014/main" id="{A0A35680-D9C4-4511-B3ED-7527C448D4F7}"/>
              </a:ext>
            </a:extLst>
          </p:cNvPr>
          <p:cNvSpPr>
            <a:spLocks noChangeArrowheads="1"/>
          </p:cNvSpPr>
          <p:nvPr/>
        </p:nvSpPr>
        <p:spPr bwMode="auto">
          <a:xfrm>
            <a:off x="0" y="22098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33802" name="Object 24">
            <a:extLst>
              <a:ext uri="{FF2B5EF4-FFF2-40B4-BE49-F238E27FC236}">
                <a16:creationId xmlns:a16="http://schemas.microsoft.com/office/drawing/2014/main" id="{6316B68F-909B-4A62-BA4F-352609054C0C}"/>
              </a:ext>
            </a:extLst>
          </p:cNvPr>
          <p:cNvGraphicFramePr>
            <a:graphicFrameLocks noChangeAspect="1"/>
          </p:cNvGraphicFramePr>
          <p:nvPr/>
        </p:nvGraphicFramePr>
        <p:xfrm>
          <a:off x="0" y="1157288"/>
          <a:ext cx="9144000" cy="3703637"/>
        </p:xfrm>
        <a:graphic>
          <a:graphicData uri="http://schemas.openxmlformats.org/presentationml/2006/ole">
            <mc:AlternateContent xmlns:mc="http://schemas.openxmlformats.org/markup-compatibility/2006">
              <mc:Choice xmlns:v="urn:schemas-microsoft-com:vml" Requires="v">
                <p:oleObj spid="_x0000_s33805" name="Picture" r:id="rId3" imgW="6019800" imgH="2438400" progId="Word.Picture.8">
                  <p:embed/>
                </p:oleObj>
              </mc:Choice>
              <mc:Fallback>
                <p:oleObj name="Picture" r:id="rId3" imgW="6019800" imgH="2438400" progId="Word.Picture.8">
                  <p:embed/>
                  <p:pic>
                    <p:nvPicPr>
                      <p:cNvPr id="0" name="Object 2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157288"/>
                        <a:ext cx="9144000" cy="3703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4">
            <a:extLst>
              <a:ext uri="{FF2B5EF4-FFF2-40B4-BE49-F238E27FC236}">
                <a16:creationId xmlns:a16="http://schemas.microsoft.com/office/drawing/2014/main" id="{2DB13D8C-ED0F-4203-8A76-FC77B2EFF69B}"/>
              </a:ext>
            </a:extLst>
          </p:cNvPr>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65E535C6-A5D4-414C-A68B-10E3938DDEF3}" type="slidenum">
              <a:rPr lang="en-US" altLang="en-US" sz="1400" smtClean="0"/>
              <a:pPr>
                <a:spcBef>
                  <a:spcPct val="0"/>
                </a:spcBef>
                <a:buClrTx/>
                <a:buSzTx/>
                <a:buFontTx/>
                <a:buNone/>
              </a:pPr>
              <a:t>31</a:t>
            </a:fld>
            <a:endParaRPr lang="en-US" altLang="en-US" sz="1400"/>
          </a:p>
        </p:txBody>
      </p:sp>
      <p:sp>
        <p:nvSpPr>
          <p:cNvPr id="34819" name="Rectangle 2">
            <a:extLst>
              <a:ext uri="{FF2B5EF4-FFF2-40B4-BE49-F238E27FC236}">
                <a16:creationId xmlns:a16="http://schemas.microsoft.com/office/drawing/2014/main" id="{E4C33EE3-3458-43F6-BCE1-AC73367395DC}"/>
              </a:ext>
            </a:extLst>
          </p:cNvPr>
          <p:cNvSpPr>
            <a:spLocks noGrp="1" noChangeArrowheads="1"/>
          </p:cNvSpPr>
          <p:nvPr>
            <p:ph type="title"/>
          </p:nvPr>
        </p:nvSpPr>
        <p:spPr>
          <a:xfrm>
            <a:off x="457200" y="228600"/>
            <a:ext cx="8229600" cy="609600"/>
          </a:xfrm>
          <a:noFill/>
        </p:spPr>
        <p:txBody>
          <a:bodyPr/>
          <a:lstStyle/>
          <a:p>
            <a:r>
              <a:rPr lang="en-US" altLang="en-US" sz="3600"/>
              <a:t>Comparing Common Growth Functions</a:t>
            </a:r>
          </a:p>
        </p:txBody>
      </p:sp>
      <p:sp>
        <p:nvSpPr>
          <p:cNvPr id="34820" name="Rectangle 4">
            <a:extLst>
              <a:ext uri="{FF2B5EF4-FFF2-40B4-BE49-F238E27FC236}">
                <a16:creationId xmlns:a16="http://schemas.microsoft.com/office/drawing/2014/main" id="{D1A8B13B-AC27-428E-83A5-11B0D8BA2058}"/>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4821" name="Rectangle 5">
            <a:extLst>
              <a:ext uri="{FF2B5EF4-FFF2-40B4-BE49-F238E27FC236}">
                <a16:creationId xmlns:a16="http://schemas.microsoft.com/office/drawing/2014/main" id="{47A4D508-A1CD-4AE0-9546-4D1D7F518B76}"/>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4822" name="Rectangle 6">
            <a:extLst>
              <a:ext uri="{FF2B5EF4-FFF2-40B4-BE49-F238E27FC236}">
                <a16:creationId xmlns:a16="http://schemas.microsoft.com/office/drawing/2014/main" id="{8007184C-EEDA-4246-82BF-AA8CD352A845}"/>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4823" name="Rectangle 7">
            <a:extLst>
              <a:ext uri="{FF2B5EF4-FFF2-40B4-BE49-F238E27FC236}">
                <a16:creationId xmlns:a16="http://schemas.microsoft.com/office/drawing/2014/main" id="{59C7A105-31CB-4C99-A516-AB2AE79639C9}"/>
              </a:ext>
            </a:extLst>
          </p:cNvPr>
          <p:cNvSpPr>
            <a:spLocks noChangeArrowheads="1"/>
          </p:cNvSpPr>
          <p:nvPr/>
        </p:nvSpPr>
        <p:spPr bwMode="auto">
          <a:xfrm>
            <a:off x="0" y="3219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4824" name="Rectangle 11">
            <a:extLst>
              <a:ext uri="{FF2B5EF4-FFF2-40B4-BE49-F238E27FC236}">
                <a16:creationId xmlns:a16="http://schemas.microsoft.com/office/drawing/2014/main" id="{9967ED7A-F391-4338-8A8A-27F8E707ABA2}"/>
              </a:ext>
            </a:extLst>
          </p:cNvPr>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34825" name="Object 10">
            <a:extLst>
              <a:ext uri="{FF2B5EF4-FFF2-40B4-BE49-F238E27FC236}">
                <a16:creationId xmlns:a16="http://schemas.microsoft.com/office/drawing/2014/main" id="{32046F29-7003-450E-9638-FAFA197B222C}"/>
              </a:ext>
            </a:extLst>
          </p:cNvPr>
          <p:cNvGraphicFramePr>
            <a:graphicFrameLocks noChangeAspect="1"/>
          </p:cNvGraphicFramePr>
          <p:nvPr/>
        </p:nvGraphicFramePr>
        <p:xfrm>
          <a:off x="990600" y="1219200"/>
          <a:ext cx="6934200" cy="428625"/>
        </p:xfrm>
        <a:graphic>
          <a:graphicData uri="http://schemas.openxmlformats.org/presentationml/2006/ole">
            <mc:AlternateContent xmlns:mc="http://schemas.openxmlformats.org/markup-compatibility/2006">
              <mc:Choice xmlns:v="urn:schemas-microsoft-com:vml" Requires="v">
                <p:oleObj spid="_x0000_s34856" name="Equation" r:id="rId3" imgW="3695700" imgH="228600" progId="Equation.3">
                  <p:embed/>
                </p:oleObj>
              </mc:Choice>
              <mc:Fallback>
                <p:oleObj name="Equation" r:id="rId3" imgW="3695700" imgH="228600" progId="Equation.3">
                  <p:embed/>
                  <p:pic>
                    <p:nvPicPr>
                      <p:cNvPr id="0" name="Object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0600" y="1219200"/>
                        <a:ext cx="693420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4826" name="Object 21">
            <a:extLst>
              <a:ext uri="{FF2B5EF4-FFF2-40B4-BE49-F238E27FC236}">
                <a16:creationId xmlns:a16="http://schemas.microsoft.com/office/drawing/2014/main" id="{E7CA2CBA-5731-4EC5-B8E8-AF34D4144D29}"/>
              </a:ext>
            </a:extLst>
          </p:cNvPr>
          <p:cNvGraphicFramePr>
            <a:graphicFrameLocks noChangeAspect="1"/>
          </p:cNvGraphicFramePr>
          <p:nvPr/>
        </p:nvGraphicFramePr>
        <p:xfrm>
          <a:off x="1524000" y="2057400"/>
          <a:ext cx="595313" cy="381000"/>
        </p:xfrm>
        <a:graphic>
          <a:graphicData uri="http://schemas.openxmlformats.org/presentationml/2006/ole">
            <mc:AlternateContent xmlns:mc="http://schemas.openxmlformats.org/markup-compatibility/2006">
              <mc:Choice xmlns:v="urn:schemas-microsoft-com:vml" Requires="v">
                <p:oleObj spid="_x0000_s34857" name="Equation" r:id="rId5" imgW="317225" imgH="203024" progId="Equation.3">
                  <p:embed/>
                </p:oleObj>
              </mc:Choice>
              <mc:Fallback>
                <p:oleObj name="Equation" r:id="rId5" imgW="317225" imgH="203024" progId="Equation.3">
                  <p:embed/>
                  <p:pic>
                    <p:nvPicPr>
                      <p:cNvPr id="0" name="Object 2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24000" y="2057400"/>
                        <a:ext cx="595313"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4827" name="Rectangle 22">
            <a:extLst>
              <a:ext uri="{FF2B5EF4-FFF2-40B4-BE49-F238E27FC236}">
                <a16:creationId xmlns:a16="http://schemas.microsoft.com/office/drawing/2014/main" id="{3A1F6BA2-0915-416B-8C4D-648464E32C34}"/>
              </a:ext>
            </a:extLst>
          </p:cNvPr>
          <p:cNvSpPr>
            <a:spLocks noGrp="1" noChangeArrowheads="1"/>
          </p:cNvSpPr>
          <p:nvPr>
            <p:ph type="body" idx="1"/>
          </p:nvPr>
        </p:nvSpPr>
        <p:spPr>
          <a:xfrm>
            <a:off x="2971800" y="1981200"/>
            <a:ext cx="3581400" cy="381000"/>
          </a:xfrm>
          <a:noFill/>
        </p:spPr>
        <p:txBody>
          <a:bodyPr/>
          <a:lstStyle/>
          <a:p>
            <a:pPr marL="263525" indent="0">
              <a:buFont typeface="Monotype Sorts"/>
              <a:buNone/>
            </a:pPr>
            <a:r>
              <a:rPr lang="en-US" altLang="en-US" sz="3000"/>
              <a:t>Constant time</a:t>
            </a:r>
          </a:p>
        </p:txBody>
      </p:sp>
      <p:graphicFrame>
        <p:nvGraphicFramePr>
          <p:cNvPr id="34828" name="Object 23">
            <a:extLst>
              <a:ext uri="{FF2B5EF4-FFF2-40B4-BE49-F238E27FC236}">
                <a16:creationId xmlns:a16="http://schemas.microsoft.com/office/drawing/2014/main" id="{66A890C6-F0EE-45DF-AC74-DE60820F44AC}"/>
              </a:ext>
            </a:extLst>
          </p:cNvPr>
          <p:cNvGraphicFramePr>
            <a:graphicFrameLocks noChangeAspect="1"/>
          </p:cNvGraphicFramePr>
          <p:nvPr/>
        </p:nvGraphicFramePr>
        <p:xfrm>
          <a:off x="1524000" y="2667000"/>
          <a:ext cx="1049338" cy="381000"/>
        </p:xfrm>
        <a:graphic>
          <a:graphicData uri="http://schemas.openxmlformats.org/presentationml/2006/ole">
            <mc:AlternateContent xmlns:mc="http://schemas.openxmlformats.org/markup-compatibility/2006">
              <mc:Choice xmlns:v="urn:schemas-microsoft-com:vml" Requires="v">
                <p:oleObj spid="_x0000_s34858" name="Equation" r:id="rId7" imgW="558558" imgH="203112" progId="Equation.3">
                  <p:embed/>
                </p:oleObj>
              </mc:Choice>
              <mc:Fallback>
                <p:oleObj name="Equation" r:id="rId7" imgW="558558" imgH="203112" progId="Equation.3">
                  <p:embed/>
                  <p:pic>
                    <p:nvPicPr>
                      <p:cNvPr id="0" name="Object 2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24000" y="2667000"/>
                        <a:ext cx="1049338"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4829" name="Rectangle 24">
            <a:extLst>
              <a:ext uri="{FF2B5EF4-FFF2-40B4-BE49-F238E27FC236}">
                <a16:creationId xmlns:a16="http://schemas.microsoft.com/office/drawing/2014/main" id="{F7EA4CB3-5A6C-42B6-8334-609D9AC0A026}"/>
              </a:ext>
            </a:extLst>
          </p:cNvPr>
          <p:cNvSpPr>
            <a:spLocks noChangeArrowheads="1"/>
          </p:cNvSpPr>
          <p:nvPr/>
        </p:nvSpPr>
        <p:spPr bwMode="auto">
          <a:xfrm>
            <a:off x="3048000" y="2590800"/>
            <a:ext cx="35814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263525">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buFont typeface="Monotype Sorts"/>
              <a:buNone/>
            </a:pPr>
            <a:r>
              <a:rPr lang="en-US" altLang="en-US" sz="3000"/>
              <a:t>Logarithmic time</a:t>
            </a:r>
            <a:r>
              <a:rPr lang="en-US" altLang="en-US"/>
              <a:t> </a:t>
            </a:r>
          </a:p>
        </p:txBody>
      </p:sp>
      <p:graphicFrame>
        <p:nvGraphicFramePr>
          <p:cNvPr id="34830" name="Object 25">
            <a:extLst>
              <a:ext uri="{FF2B5EF4-FFF2-40B4-BE49-F238E27FC236}">
                <a16:creationId xmlns:a16="http://schemas.microsoft.com/office/drawing/2014/main" id="{E2CC11F4-5B84-4ED1-A42A-FC57BE96CD8F}"/>
              </a:ext>
            </a:extLst>
          </p:cNvPr>
          <p:cNvGraphicFramePr>
            <a:graphicFrameLocks noChangeAspect="1"/>
          </p:cNvGraphicFramePr>
          <p:nvPr/>
        </p:nvGraphicFramePr>
        <p:xfrm>
          <a:off x="1524000" y="3276600"/>
          <a:ext cx="644525" cy="381000"/>
        </p:xfrm>
        <a:graphic>
          <a:graphicData uri="http://schemas.openxmlformats.org/presentationml/2006/ole">
            <mc:AlternateContent xmlns:mc="http://schemas.openxmlformats.org/markup-compatibility/2006">
              <mc:Choice xmlns:v="urn:schemas-microsoft-com:vml" Requires="v">
                <p:oleObj spid="_x0000_s34859" name="Equation" r:id="rId9" imgW="342751" imgH="203112" progId="Equation.3">
                  <p:embed/>
                </p:oleObj>
              </mc:Choice>
              <mc:Fallback>
                <p:oleObj name="Equation" r:id="rId9" imgW="342751" imgH="203112" progId="Equation.3">
                  <p:embed/>
                  <p:pic>
                    <p:nvPicPr>
                      <p:cNvPr id="0" name="Object 2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524000" y="3276600"/>
                        <a:ext cx="644525"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4831" name="Rectangle 26">
            <a:extLst>
              <a:ext uri="{FF2B5EF4-FFF2-40B4-BE49-F238E27FC236}">
                <a16:creationId xmlns:a16="http://schemas.microsoft.com/office/drawing/2014/main" id="{E592D8D5-DE72-465B-88C7-E4EEC6B28583}"/>
              </a:ext>
            </a:extLst>
          </p:cNvPr>
          <p:cNvSpPr>
            <a:spLocks noChangeArrowheads="1"/>
          </p:cNvSpPr>
          <p:nvPr/>
        </p:nvSpPr>
        <p:spPr bwMode="auto">
          <a:xfrm>
            <a:off x="3048000" y="3200400"/>
            <a:ext cx="35814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263525">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buFont typeface="Monotype Sorts"/>
              <a:buNone/>
            </a:pPr>
            <a:r>
              <a:rPr lang="en-US" altLang="en-US" sz="3000"/>
              <a:t>Linear time</a:t>
            </a:r>
            <a:r>
              <a:rPr lang="en-US" altLang="en-US"/>
              <a:t> </a:t>
            </a:r>
          </a:p>
        </p:txBody>
      </p:sp>
      <p:graphicFrame>
        <p:nvGraphicFramePr>
          <p:cNvPr id="34832" name="Object 27">
            <a:extLst>
              <a:ext uri="{FF2B5EF4-FFF2-40B4-BE49-F238E27FC236}">
                <a16:creationId xmlns:a16="http://schemas.microsoft.com/office/drawing/2014/main" id="{C9EC09A1-6638-433B-8776-510BC0943A4D}"/>
              </a:ext>
            </a:extLst>
          </p:cNvPr>
          <p:cNvGraphicFramePr>
            <a:graphicFrameLocks noChangeAspect="1"/>
          </p:cNvGraphicFramePr>
          <p:nvPr/>
        </p:nvGraphicFramePr>
        <p:xfrm>
          <a:off x="1524000" y="3886200"/>
          <a:ext cx="1241425" cy="381000"/>
        </p:xfrm>
        <a:graphic>
          <a:graphicData uri="http://schemas.openxmlformats.org/presentationml/2006/ole">
            <mc:AlternateContent xmlns:mc="http://schemas.openxmlformats.org/markup-compatibility/2006">
              <mc:Choice xmlns:v="urn:schemas-microsoft-com:vml" Requires="v">
                <p:oleObj spid="_x0000_s34860" name="Equation" r:id="rId11" imgW="660113" imgH="203112" progId="Equation.3">
                  <p:embed/>
                </p:oleObj>
              </mc:Choice>
              <mc:Fallback>
                <p:oleObj name="Equation" r:id="rId11" imgW="660113" imgH="203112" progId="Equation.3">
                  <p:embed/>
                  <p:pic>
                    <p:nvPicPr>
                      <p:cNvPr id="0" name="Object 2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524000" y="3886200"/>
                        <a:ext cx="1241425"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4833" name="Rectangle 28">
            <a:extLst>
              <a:ext uri="{FF2B5EF4-FFF2-40B4-BE49-F238E27FC236}">
                <a16:creationId xmlns:a16="http://schemas.microsoft.com/office/drawing/2014/main" id="{EA30C394-F36B-40B9-A214-26EF96F926F9}"/>
              </a:ext>
            </a:extLst>
          </p:cNvPr>
          <p:cNvSpPr>
            <a:spLocks noChangeArrowheads="1"/>
          </p:cNvSpPr>
          <p:nvPr/>
        </p:nvSpPr>
        <p:spPr bwMode="auto">
          <a:xfrm>
            <a:off x="3124200" y="3810000"/>
            <a:ext cx="35814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263525">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buFont typeface="Monotype Sorts"/>
              <a:buNone/>
            </a:pPr>
            <a:r>
              <a:rPr lang="en-US" altLang="en-US" sz="3000"/>
              <a:t>Log-linear time</a:t>
            </a:r>
            <a:r>
              <a:rPr lang="en-US" altLang="en-US"/>
              <a:t> </a:t>
            </a:r>
          </a:p>
        </p:txBody>
      </p:sp>
      <p:graphicFrame>
        <p:nvGraphicFramePr>
          <p:cNvPr id="34834" name="Object 29">
            <a:extLst>
              <a:ext uri="{FF2B5EF4-FFF2-40B4-BE49-F238E27FC236}">
                <a16:creationId xmlns:a16="http://schemas.microsoft.com/office/drawing/2014/main" id="{3C4A9830-E8BC-456E-BA9B-45AA837B4EBA}"/>
              </a:ext>
            </a:extLst>
          </p:cNvPr>
          <p:cNvGraphicFramePr>
            <a:graphicFrameLocks noChangeAspect="1"/>
          </p:cNvGraphicFramePr>
          <p:nvPr/>
        </p:nvGraphicFramePr>
        <p:xfrm>
          <a:off x="1524000" y="4495800"/>
          <a:ext cx="762000" cy="428625"/>
        </p:xfrm>
        <a:graphic>
          <a:graphicData uri="http://schemas.openxmlformats.org/presentationml/2006/ole">
            <mc:AlternateContent xmlns:mc="http://schemas.openxmlformats.org/markup-compatibility/2006">
              <mc:Choice xmlns:v="urn:schemas-microsoft-com:vml" Requires="v">
                <p:oleObj spid="_x0000_s34861" name="Equation" r:id="rId13" imgW="406224" imgH="228501" progId="Equation.3">
                  <p:embed/>
                </p:oleObj>
              </mc:Choice>
              <mc:Fallback>
                <p:oleObj name="Equation" r:id="rId13" imgW="406224" imgH="228501" progId="Equation.3">
                  <p:embed/>
                  <p:pic>
                    <p:nvPicPr>
                      <p:cNvPr id="0" name="Object 2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524000" y="4495800"/>
                        <a:ext cx="76200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4835" name="Rectangle 30">
            <a:extLst>
              <a:ext uri="{FF2B5EF4-FFF2-40B4-BE49-F238E27FC236}">
                <a16:creationId xmlns:a16="http://schemas.microsoft.com/office/drawing/2014/main" id="{13E59B1A-A542-4D93-B4BD-0CF159A4647D}"/>
              </a:ext>
            </a:extLst>
          </p:cNvPr>
          <p:cNvSpPr>
            <a:spLocks noChangeArrowheads="1"/>
          </p:cNvSpPr>
          <p:nvPr/>
        </p:nvSpPr>
        <p:spPr bwMode="auto">
          <a:xfrm>
            <a:off x="3124200" y="4419600"/>
            <a:ext cx="35814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263525">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buFont typeface="Monotype Sorts"/>
              <a:buNone/>
            </a:pPr>
            <a:r>
              <a:rPr lang="en-US" altLang="en-US" sz="3000"/>
              <a:t>Quadratic time</a:t>
            </a:r>
            <a:r>
              <a:rPr lang="en-US" altLang="en-US"/>
              <a:t> </a:t>
            </a:r>
          </a:p>
        </p:txBody>
      </p:sp>
      <p:graphicFrame>
        <p:nvGraphicFramePr>
          <p:cNvPr id="34836" name="Object 31">
            <a:extLst>
              <a:ext uri="{FF2B5EF4-FFF2-40B4-BE49-F238E27FC236}">
                <a16:creationId xmlns:a16="http://schemas.microsoft.com/office/drawing/2014/main" id="{0E5A4CA5-B57B-4539-8C4A-0895A7C792B4}"/>
              </a:ext>
            </a:extLst>
          </p:cNvPr>
          <p:cNvGraphicFramePr>
            <a:graphicFrameLocks noChangeAspect="1"/>
          </p:cNvGraphicFramePr>
          <p:nvPr/>
        </p:nvGraphicFramePr>
        <p:xfrm>
          <a:off x="1524000" y="5181600"/>
          <a:ext cx="762000" cy="428625"/>
        </p:xfrm>
        <a:graphic>
          <a:graphicData uri="http://schemas.openxmlformats.org/presentationml/2006/ole">
            <mc:AlternateContent xmlns:mc="http://schemas.openxmlformats.org/markup-compatibility/2006">
              <mc:Choice xmlns:v="urn:schemas-microsoft-com:vml" Requires="v">
                <p:oleObj spid="_x0000_s34862" name="Equation" r:id="rId15" imgW="406224" imgH="228501" progId="Equation.3">
                  <p:embed/>
                </p:oleObj>
              </mc:Choice>
              <mc:Fallback>
                <p:oleObj name="Equation" r:id="rId15" imgW="406224" imgH="228501" progId="Equation.3">
                  <p:embed/>
                  <p:pic>
                    <p:nvPicPr>
                      <p:cNvPr id="0" name="Object 31"/>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524000" y="5181600"/>
                        <a:ext cx="76200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4837" name="Rectangle 32">
            <a:extLst>
              <a:ext uri="{FF2B5EF4-FFF2-40B4-BE49-F238E27FC236}">
                <a16:creationId xmlns:a16="http://schemas.microsoft.com/office/drawing/2014/main" id="{2B1A5A62-F7E6-484B-9803-EC5B78F8581B}"/>
              </a:ext>
            </a:extLst>
          </p:cNvPr>
          <p:cNvSpPr>
            <a:spLocks noChangeArrowheads="1"/>
          </p:cNvSpPr>
          <p:nvPr/>
        </p:nvSpPr>
        <p:spPr bwMode="auto">
          <a:xfrm>
            <a:off x="3124200" y="5105400"/>
            <a:ext cx="35814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263525">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buFont typeface="Monotype Sorts"/>
              <a:buNone/>
            </a:pPr>
            <a:r>
              <a:rPr lang="en-US" altLang="en-US" sz="3000"/>
              <a:t>Cubic time</a:t>
            </a:r>
            <a:r>
              <a:rPr lang="en-US" altLang="en-US"/>
              <a:t> </a:t>
            </a:r>
          </a:p>
        </p:txBody>
      </p:sp>
      <p:graphicFrame>
        <p:nvGraphicFramePr>
          <p:cNvPr id="34838" name="Object 33">
            <a:extLst>
              <a:ext uri="{FF2B5EF4-FFF2-40B4-BE49-F238E27FC236}">
                <a16:creationId xmlns:a16="http://schemas.microsoft.com/office/drawing/2014/main" id="{28BE2D15-4EB1-45E0-AC27-63535057C11F}"/>
              </a:ext>
            </a:extLst>
          </p:cNvPr>
          <p:cNvGraphicFramePr>
            <a:graphicFrameLocks noChangeAspect="1"/>
          </p:cNvGraphicFramePr>
          <p:nvPr/>
        </p:nvGraphicFramePr>
        <p:xfrm>
          <a:off x="1524000" y="5791200"/>
          <a:ext cx="762000" cy="428625"/>
        </p:xfrm>
        <a:graphic>
          <a:graphicData uri="http://schemas.openxmlformats.org/presentationml/2006/ole">
            <mc:AlternateContent xmlns:mc="http://schemas.openxmlformats.org/markup-compatibility/2006">
              <mc:Choice xmlns:v="urn:schemas-microsoft-com:vml" Requires="v">
                <p:oleObj spid="_x0000_s34863" name="Equation" r:id="rId17" imgW="406224" imgH="228501" progId="Equation.3">
                  <p:embed/>
                </p:oleObj>
              </mc:Choice>
              <mc:Fallback>
                <p:oleObj name="Equation" r:id="rId17" imgW="406224" imgH="228501" progId="Equation.3">
                  <p:embed/>
                  <p:pic>
                    <p:nvPicPr>
                      <p:cNvPr id="0" name="Object 33"/>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524000" y="5791200"/>
                        <a:ext cx="76200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4839" name="Rectangle 34">
            <a:extLst>
              <a:ext uri="{FF2B5EF4-FFF2-40B4-BE49-F238E27FC236}">
                <a16:creationId xmlns:a16="http://schemas.microsoft.com/office/drawing/2014/main" id="{E1F916E9-8E19-40E5-B799-6A0061950FB5}"/>
              </a:ext>
            </a:extLst>
          </p:cNvPr>
          <p:cNvSpPr>
            <a:spLocks noChangeArrowheads="1"/>
          </p:cNvSpPr>
          <p:nvPr/>
        </p:nvSpPr>
        <p:spPr bwMode="auto">
          <a:xfrm>
            <a:off x="3124200" y="5715000"/>
            <a:ext cx="35814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263525">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buFont typeface="Monotype Sorts"/>
              <a:buNone/>
            </a:pPr>
            <a:r>
              <a:rPr lang="en-US" altLang="en-US" sz="3000"/>
              <a:t>Exponential time</a:t>
            </a:r>
            <a:r>
              <a:rPr lang="en-US" altLang="en-US"/>
              <a:t> </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Number Placeholder 4">
            <a:extLst>
              <a:ext uri="{FF2B5EF4-FFF2-40B4-BE49-F238E27FC236}">
                <a16:creationId xmlns:a16="http://schemas.microsoft.com/office/drawing/2014/main" id="{2A017546-1534-4D50-91E2-69C20E9A77FE}"/>
              </a:ext>
            </a:extLst>
          </p:cNvPr>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D0BD8026-2188-43AC-86E3-ED1B5543C237}" type="slidenum">
              <a:rPr lang="en-US" altLang="en-US" sz="1400" smtClean="0"/>
              <a:pPr>
                <a:spcBef>
                  <a:spcPct val="0"/>
                </a:spcBef>
                <a:buClrTx/>
                <a:buSzTx/>
                <a:buFontTx/>
                <a:buNone/>
              </a:pPr>
              <a:t>32</a:t>
            </a:fld>
            <a:endParaRPr lang="en-US" altLang="en-US" sz="1400"/>
          </a:p>
        </p:txBody>
      </p:sp>
      <p:sp>
        <p:nvSpPr>
          <p:cNvPr id="35843" name="Rectangle 2">
            <a:extLst>
              <a:ext uri="{FF2B5EF4-FFF2-40B4-BE49-F238E27FC236}">
                <a16:creationId xmlns:a16="http://schemas.microsoft.com/office/drawing/2014/main" id="{1399A848-00D4-44F2-8614-0AC71F9ED3D8}"/>
              </a:ext>
            </a:extLst>
          </p:cNvPr>
          <p:cNvSpPr>
            <a:spLocks noGrp="1" noChangeArrowheads="1"/>
          </p:cNvSpPr>
          <p:nvPr>
            <p:ph type="title"/>
          </p:nvPr>
        </p:nvSpPr>
        <p:spPr>
          <a:xfrm>
            <a:off x="457200" y="228600"/>
            <a:ext cx="8229600" cy="609600"/>
          </a:xfrm>
          <a:noFill/>
        </p:spPr>
        <p:txBody>
          <a:bodyPr/>
          <a:lstStyle/>
          <a:p>
            <a:r>
              <a:rPr lang="en-US" altLang="en-US" sz="3600"/>
              <a:t>Comparing Common Growth Functions</a:t>
            </a:r>
          </a:p>
        </p:txBody>
      </p:sp>
      <p:sp>
        <p:nvSpPr>
          <p:cNvPr id="35844" name="Rectangle 3">
            <a:extLst>
              <a:ext uri="{FF2B5EF4-FFF2-40B4-BE49-F238E27FC236}">
                <a16:creationId xmlns:a16="http://schemas.microsoft.com/office/drawing/2014/main" id="{560F5A06-B8DC-4BEB-B8CD-038B37945D23}"/>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5845" name="Rectangle 4">
            <a:extLst>
              <a:ext uri="{FF2B5EF4-FFF2-40B4-BE49-F238E27FC236}">
                <a16:creationId xmlns:a16="http://schemas.microsoft.com/office/drawing/2014/main" id="{8C52860E-EB3E-4501-8DAF-30C05C2F61FA}"/>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5846" name="Rectangle 5">
            <a:extLst>
              <a:ext uri="{FF2B5EF4-FFF2-40B4-BE49-F238E27FC236}">
                <a16:creationId xmlns:a16="http://schemas.microsoft.com/office/drawing/2014/main" id="{B6A0BE9B-819B-4C5F-A2EC-D73CF8842E10}"/>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5847" name="Rectangle 6">
            <a:extLst>
              <a:ext uri="{FF2B5EF4-FFF2-40B4-BE49-F238E27FC236}">
                <a16:creationId xmlns:a16="http://schemas.microsoft.com/office/drawing/2014/main" id="{E8336D9C-1487-4E10-9ED3-96E1A9C69160}"/>
              </a:ext>
            </a:extLst>
          </p:cNvPr>
          <p:cNvSpPr>
            <a:spLocks noChangeArrowheads="1"/>
          </p:cNvSpPr>
          <p:nvPr/>
        </p:nvSpPr>
        <p:spPr bwMode="auto">
          <a:xfrm>
            <a:off x="0" y="3219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5848" name="Rectangle 7">
            <a:extLst>
              <a:ext uri="{FF2B5EF4-FFF2-40B4-BE49-F238E27FC236}">
                <a16:creationId xmlns:a16="http://schemas.microsoft.com/office/drawing/2014/main" id="{CC3BB221-C3BF-41BA-92B4-2D24EBE20AF1}"/>
              </a:ext>
            </a:extLst>
          </p:cNvPr>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35849" name="Object 8">
            <a:extLst>
              <a:ext uri="{FF2B5EF4-FFF2-40B4-BE49-F238E27FC236}">
                <a16:creationId xmlns:a16="http://schemas.microsoft.com/office/drawing/2014/main" id="{31BE1316-1497-49C5-A654-3BD5EA4C3EAA}"/>
              </a:ext>
            </a:extLst>
          </p:cNvPr>
          <p:cNvGraphicFramePr>
            <a:graphicFrameLocks noChangeAspect="1"/>
          </p:cNvGraphicFramePr>
          <p:nvPr/>
        </p:nvGraphicFramePr>
        <p:xfrm>
          <a:off x="990600" y="1219200"/>
          <a:ext cx="6934200" cy="428625"/>
        </p:xfrm>
        <a:graphic>
          <a:graphicData uri="http://schemas.openxmlformats.org/presentationml/2006/ole">
            <mc:AlternateContent xmlns:mc="http://schemas.openxmlformats.org/markup-compatibility/2006">
              <mc:Choice xmlns:v="urn:schemas-microsoft-com:vml" Requires="v">
                <p:oleObj spid="_x0000_s35856" name="Equation" r:id="rId3" imgW="3695700" imgH="228600" progId="Equation.3">
                  <p:embed/>
                </p:oleObj>
              </mc:Choice>
              <mc:Fallback>
                <p:oleObj name="Equation" r:id="rId3" imgW="3695700" imgH="228600" progId="Equation.3">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0600" y="1219200"/>
                        <a:ext cx="693420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5850" name="Rectangle 25">
            <a:extLst>
              <a:ext uri="{FF2B5EF4-FFF2-40B4-BE49-F238E27FC236}">
                <a16:creationId xmlns:a16="http://schemas.microsoft.com/office/drawing/2014/main" id="{8D01E7E4-0B0C-427E-85C3-D46C080B679B}"/>
              </a:ext>
            </a:extLst>
          </p:cNvPr>
          <p:cNvSpPr>
            <a:spLocks noChangeArrowheads="1"/>
          </p:cNvSpPr>
          <p:nvPr/>
        </p:nvSpPr>
        <p:spPr bwMode="auto">
          <a:xfrm>
            <a:off x="0" y="23336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35851" name="Object 24">
            <a:extLst>
              <a:ext uri="{FF2B5EF4-FFF2-40B4-BE49-F238E27FC236}">
                <a16:creationId xmlns:a16="http://schemas.microsoft.com/office/drawing/2014/main" id="{8BB41FED-C6E5-4D42-83D3-37CCF3146600}"/>
              </a:ext>
            </a:extLst>
          </p:cNvPr>
          <p:cNvGraphicFramePr>
            <a:graphicFrameLocks noChangeAspect="1"/>
          </p:cNvGraphicFramePr>
          <p:nvPr/>
        </p:nvGraphicFramePr>
        <p:xfrm>
          <a:off x="304800" y="1905000"/>
          <a:ext cx="8458200" cy="4275138"/>
        </p:xfrm>
        <a:graphic>
          <a:graphicData uri="http://schemas.openxmlformats.org/presentationml/2006/ole">
            <mc:AlternateContent xmlns:mc="http://schemas.openxmlformats.org/markup-compatibility/2006">
              <mc:Choice xmlns:v="urn:schemas-microsoft-com:vml" Requires="v">
                <p:oleObj spid="_x0000_s35857" name="Picture" r:id="rId5" imgW="3351276" imgH="2183892" progId="Word.Picture.8">
                  <p:embed/>
                </p:oleObj>
              </mc:Choice>
              <mc:Fallback>
                <p:oleObj name="Picture" r:id="rId5" imgW="3351276" imgH="2183892" progId="Word.Picture.8">
                  <p:embed/>
                  <p:pic>
                    <p:nvPicPr>
                      <p:cNvPr id="0" name="Object 2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4800" y="1905000"/>
                        <a:ext cx="8458200" cy="427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Number Placeholder 4">
            <a:extLst>
              <a:ext uri="{FF2B5EF4-FFF2-40B4-BE49-F238E27FC236}">
                <a16:creationId xmlns:a16="http://schemas.microsoft.com/office/drawing/2014/main" id="{1A84B269-0E06-488D-9F0F-B892860FBC79}"/>
              </a:ext>
            </a:extLst>
          </p:cNvPr>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8A11E7E8-3D7F-41F4-9EEC-5CB5A3067D23}" type="slidenum">
              <a:rPr lang="en-US" altLang="en-US" sz="1400" smtClean="0"/>
              <a:pPr>
                <a:spcBef>
                  <a:spcPct val="0"/>
                </a:spcBef>
                <a:buClrTx/>
                <a:buSzTx/>
                <a:buFontTx/>
                <a:buNone/>
              </a:pPr>
              <a:t>33</a:t>
            </a:fld>
            <a:endParaRPr lang="en-US" altLang="en-US" sz="1400"/>
          </a:p>
        </p:txBody>
      </p:sp>
      <p:sp>
        <p:nvSpPr>
          <p:cNvPr id="36867" name="Rectangle 2">
            <a:extLst>
              <a:ext uri="{FF2B5EF4-FFF2-40B4-BE49-F238E27FC236}">
                <a16:creationId xmlns:a16="http://schemas.microsoft.com/office/drawing/2014/main" id="{00F9DE88-1841-462D-B5AC-3D3654D91D33}"/>
              </a:ext>
            </a:extLst>
          </p:cNvPr>
          <p:cNvSpPr>
            <a:spLocks noGrp="1" noChangeArrowheads="1"/>
          </p:cNvSpPr>
          <p:nvPr>
            <p:ph type="title"/>
          </p:nvPr>
        </p:nvSpPr>
        <p:spPr>
          <a:xfrm>
            <a:off x="685800" y="152400"/>
            <a:ext cx="7772400" cy="533400"/>
          </a:xfrm>
          <a:noFill/>
        </p:spPr>
        <p:txBody>
          <a:bodyPr/>
          <a:lstStyle/>
          <a:p>
            <a:r>
              <a:rPr lang="en-US" altLang="en-US"/>
              <a:t>Case Study: Fibonacci Numbers</a:t>
            </a:r>
          </a:p>
        </p:txBody>
      </p:sp>
      <p:sp>
        <p:nvSpPr>
          <p:cNvPr id="36868" name="Rectangle 3">
            <a:extLst>
              <a:ext uri="{FF2B5EF4-FFF2-40B4-BE49-F238E27FC236}">
                <a16:creationId xmlns:a16="http://schemas.microsoft.com/office/drawing/2014/main" id="{F54E8679-0C21-4FCC-9CF4-80CED944D092}"/>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6869" name="Rectangle 4">
            <a:extLst>
              <a:ext uri="{FF2B5EF4-FFF2-40B4-BE49-F238E27FC236}">
                <a16:creationId xmlns:a16="http://schemas.microsoft.com/office/drawing/2014/main" id="{D5565BEB-03C5-4B46-91D1-9734FEBC4CFB}"/>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6870" name="Rectangle 5">
            <a:extLst>
              <a:ext uri="{FF2B5EF4-FFF2-40B4-BE49-F238E27FC236}">
                <a16:creationId xmlns:a16="http://schemas.microsoft.com/office/drawing/2014/main" id="{077E92B8-81E5-47AC-AD1C-037F43DA5F01}"/>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6871" name="Rectangle 6">
            <a:extLst>
              <a:ext uri="{FF2B5EF4-FFF2-40B4-BE49-F238E27FC236}">
                <a16:creationId xmlns:a16="http://schemas.microsoft.com/office/drawing/2014/main" id="{08CAEC98-B173-47D8-BD98-AAE410C34031}"/>
              </a:ext>
            </a:extLst>
          </p:cNvPr>
          <p:cNvSpPr>
            <a:spLocks noChangeArrowheads="1"/>
          </p:cNvSpPr>
          <p:nvPr/>
        </p:nvSpPr>
        <p:spPr bwMode="auto">
          <a:xfrm>
            <a:off x="0" y="3219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6872" name="Rectangle 7">
            <a:extLst>
              <a:ext uri="{FF2B5EF4-FFF2-40B4-BE49-F238E27FC236}">
                <a16:creationId xmlns:a16="http://schemas.microsoft.com/office/drawing/2014/main" id="{F4630BBC-B925-47FA-B090-2101CE99E16A}"/>
              </a:ext>
            </a:extLst>
          </p:cNvPr>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6873" name="Rectangle 8">
            <a:extLst>
              <a:ext uri="{FF2B5EF4-FFF2-40B4-BE49-F238E27FC236}">
                <a16:creationId xmlns:a16="http://schemas.microsoft.com/office/drawing/2014/main" id="{E8A0318C-EEA2-45B1-957E-E57D95AD0A55}"/>
              </a:ext>
            </a:extLst>
          </p:cNvPr>
          <p:cNvSpPr>
            <a:spLocks noChangeArrowheads="1"/>
          </p:cNvSpPr>
          <p:nvPr/>
        </p:nvSpPr>
        <p:spPr bwMode="auto">
          <a:xfrm>
            <a:off x="0" y="27241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6874" name="Rectangle 9">
            <a:extLst>
              <a:ext uri="{FF2B5EF4-FFF2-40B4-BE49-F238E27FC236}">
                <a16:creationId xmlns:a16="http://schemas.microsoft.com/office/drawing/2014/main" id="{3EE69B9B-9B6B-4B81-A6E0-58DA0378391D}"/>
              </a:ext>
            </a:extLst>
          </p:cNvPr>
          <p:cNvSpPr>
            <a:spLocks noChangeArrowheads="1"/>
          </p:cNvSpPr>
          <p:nvPr/>
        </p:nvSpPr>
        <p:spPr bwMode="auto">
          <a:xfrm>
            <a:off x="0" y="3219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6875" name="Rectangle 10">
            <a:extLst>
              <a:ext uri="{FF2B5EF4-FFF2-40B4-BE49-F238E27FC236}">
                <a16:creationId xmlns:a16="http://schemas.microsoft.com/office/drawing/2014/main" id="{2CFCC303-1C62-4D1B-8583-3E16C3B8BB19}"/>
              </a:ext>
            </a:extLst>
          </p:cNvPr>
          <p:cNvSpPr>
            <a:spLocks noChangeArrowheads="1"/>
          </p:cNvSpPr>
          <p:nvPr/>
        </p:nvSpPr>
        <p:spPr bwMode="auto">
          <a:xfrm>
            <a:off x="0" y="20113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6876" name="Rectangle 12">
            <a:extLst>
              <a:ext uri="{FF2B5EF4-FFF2-40B4-BE49-F238E27FC236}">
                <a16:creationId xmlns:a16="http://schemas.microsoft.com/office/drawing/2014/main" id="{DC2EBFF5-2504-4D70-B2F5-EF7F5D137E2A}"/>
              </a:ext>
            </a:extLst>
          </p:cNvPr>
          <p:cNvSpPr>
            <a:spLocks noChangeArrowheads="1"/>
          </p:cNvSpPr>
          <p:nvPr/>
        </p:nvSpPr>
        <p:spPr bwMode="auto">
          <a:xfrm>
            <a:off x="0" y="32305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6877" name="Rectangle 15">
            <a:extLst>
              <a:ext uri="{FF2B5EF4-FFF2-40B4-BE49-F238E27FC236}">
                <a16:creationId xmlns:a16="http://schemas.microsoft.com/office/drawing/2014/main" id="{6C33666C-81DE-4481-BA27-BE12C3090DB6}"/>
              </a:ext>
            </a:extLst>
          </p:cNvPr>
          <p:cNvSpPr>
            <a:spLocks noChangeArrowheads="1"/>
          </p:cNvSpPr>
          <p:nvPr/>
        </p:nvSpPr>
        <p:spPr bwMode="auto">
          <a:xfrm>
            <a:off x="457200" y="1720850"/>
            <a:ext cx="8534400" cy="2438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342900" indent="-342900">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90000"/>
              </a:lnSpc>
              <a:buFont typeface="Monotype Sorts"/>
              <a:buNone/>
            </a:pPr>
            <a:r>
              <a:rPr lang="en-US" altLang="en-US" sz="2000">
                <a:latin typeface="Courier New" panose="02070309020205020404" pitchFamily="49" charset="0"/>
              </a:rPr>
              <a:t>Finonacci series: 0 1 1 2 3 5 8 13 21 34 55 89…</a:t>
            </a:r>
          </a:p>
          <a:p>
            <a:pPr>
              <a:lnSpc>
                <a:spcPct val="90000"/>
              </a:lnSpc>
              <a:spcBef>
                <a:spcPct val="50000"/>
              </a:spcBef>
              <a:buFont typeface="Monotype Sorts"/>
              <a:buNone/>
            </a:pPr>
            <a:r>
              <a:rPr lang="en-US" altLang="en-US" sz="2000">
                <a:latin typeface="Courier New" panose="02070309020205020404" pitchFamily="49" charset="0"/>
              </a:rPr>
              <a:t>         indices: 0 1 2 3 4 5 6 7  8  9  10 11</a:t>
            </a:r>
            <a:r>
              <a:rPr lang="en-US" altLang="en-US" sz="2400">
                <a:latin typeface="Courier New" panose="02070309020205020404" pitchFamily="49" charset="0"/>
              </a:rPr>
              <a:t>             </a:t>
            </a:r>
          </a:p>
          <a:p>
            <a:pPr>
              <a:lnSpc>
                <a:spcPct val="90000"/>
              </a:lnSpc>
              <a:spcBef>
                <a:spcPct val="50000"/>
              </a:spcBef>
              <a:buFont typeface="Monotype Sorts"/>
              <a:buNone/>
            </a:pPr>
            <a:r>
              <a:rPr lang="en-US" altLang="en-US" sz="2400"/>
              <a:t>fib(0) = 0;</a:t>
            </a:r>
          </a:p>
          <a:p>
            <a:pPr>
              <a:lnSpc>
                <a:spcPct val="90000"/>
              </a:lnSpc>
              <a:spcBef>
                <a:spcPct val="50000"/>
              </a:spcBef>
              <a:buFont typeface="Monotype Sorts"/>
              <a:buNone/>
            </a:pPr>
            <a:r>
              <a:rPr lang="en-US" altLang="en-US" sz="2400"/>
              <a:t>fib(1) = 1;</a:t>
            </a:r>
          </a:p>
          <a:p>
            <a:pPr>
              <a:lnSpc>
                <a:spcPct val="90000"/>
              </a:lnSpc>
              <a:spcBef>
                <a:spcPct val="50000"/>
              </a:spcBef>
              <a:buFont typeface="Monotype Sorts"/>
              <a:buNone/>
            </a:pPr>
            <a:r>
              <a:rPr lang="en-US" altLang="en-US" sz="2400"/>
              <a:t>fib(index) = fib(index -1) + fib(index -2); index &gt;=2</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Number Placeholder 4">
            <a:extLst>
              <a:ext uri="{FF2B5EF4-FFF2-40B4-BE49-F238E27FC236}">
                <a16:creationId xmlns:a16="http://schemas.microsoft.com/office/drawing/2014/main" id="{B97B6BF7-6F5D-467F-90AF-621F01239893}"/>
              </a:ext>
            </a:extLst>
          </p:cNvPr>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167334B8-0B89-4FC1-BD79-8F19B000E308}" type="slidenum">
              <a:rPr lang="en-US" altLang="en-US" sz="1400" smtClean="0"/>
              <a:pPr>
                <a:spcBef>
                  <a:spcPct val="0"/>
                </a:spcBef>
                <a:buClrTx/>
                <a:buSzTx/>
                <a:buFontTx/>
                <a:buNone/>
              </a:pPr>
              <a:t>34</a:t>
            </a:fld>
            <a:endParaRPr lang="en-US" altLang="en-US" sz="1400"/>
          </a:p>
        </p:txBody>
      </p:sp>
      <p:sp>
        <p:nvSpPr>
          <p:cNvPr id="37891" name="Rectangle 2">
            <a:extLst>
              <a:ext uri="{FF2B5EF4-FFF2-40B4-BE49-F238E27FC236}">
                <a16:creationId xmlns:a16="http://schemas.microsoft.com/office/drawing/2014/main" id="{9D9D09CA-EF59-455C-AB3B-0CE9D0F4D6D2}"/>
              </a:ext>
            </a:extLst>
          </p:cNvPr>
          <p:cNvSpPr>
            <a:spLocks noGrp="1" noChangeArrowheads="1"/>
          </p:cNvSpPr>
          <p:nvPr>
            <p:ph type="title"/>
          </p:nvPr>
        </p:nvSpPr>
        <p:spPr>
          <a:xfrm>
            <a:off x="663575" y="450850"/>
            <a:ext cx="7772400" cy="1047750"/>
          </a:xfrm>
          <a:noFill/>
        </p:spPr>
        <p:txBody>
          <a:bodyPr/>
          <a:lstStyle/>
          <a:p>
            <a:r>
              <a:rPr lang="en-US" altLang="en-US"/>
              <a:t>Case Study: Fibonacci Numbers</a:t>
            </a:r>
          </a:p>
        </p:txBody>
      </p:sp>
      <p:sp>
        <p:nvSpPr>
          <p:cNvPr id="37892" name="Rectangle 3">
            <a:extLst>
              <a:ext uri="{FF2B5EF4-FFF2-40B4-BE49-F238E27FC236}">
                <a16:creationId xmlns:a16="http://schemas.microsoft.com/office/drawing/2014/main" id="{B93C22D0-BAE4-418E-86CF-D857183726ED}"/>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7893" name="Rectangle 4">
            <a:extLst>
              <a:ext uri="{FF2B5EF4-FFF2-40B4-BE49-F238E27FC236}">
                <a16:creationId xmlns:a16="http://schemas.microsoft.com/office/drawing/2014/main" id="{512CC407-BDBC-4ED6-8800-7F367A4B3AA2}"/>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7894" name="Rectangle 5">
            <a:extLst>
              <a:ext uri="{FF2B5EF4-FFF2-40B4-BE49-F238E27FC236}">
                <a16:creationId xmlns:a16="http://schemas.microsoft.com/office/drawing/2014/main" id="{477A0C6B-C2DC-4FDF-AF1E-68185227D1F4}"/>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7895" name="Rectangle 6">
            <a:extLst>
              <a:ext uri="{FF2B5EF4-FFF2-40B4-BE49-F238E27FC236}">
                <a16:creationId xmlns:a16="http://schemas.microsoft.com/office/drawing/2014/main" id="{7E73A383-1301-49F2-B801-C33DAD929B4A}"/>
              </a:ext>
            </a:extLst>
          </p:cNvPr>
          <p:cNvSpPr>
            <a:spLocks noChangeArrowheads="1"/>
          </p:cNvSpPr>
          <p:nvPr/>
        </p:nvSpPr>
        <p:spPr bwMode="auto">
          <a:xfrm>
            <a:off x="0" y="3219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7896" name="Rectangle 7">
            <a:extLst>
              <a:ext uri="{FF2B5EF4-FFF2-40B4-BE49-F238E27FC236}">
                <a16:creationId xmlns:a16="http://schemas.microsoft.com/office/drawing/2014/main" id="{387331A5-F6C4-49AC-81D2-54F2F51D3321}"/>
              </a:ext>
            </a:extLst>
          </p:cNvPr>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7897" name="Rectangle 8">
            <a:extLst>
              <a:ext uri="{FF2B5EF4-FFF2-40B4-BE49-F238E27FC236}">
                <a16:creationId xmlns:a16="http://schemas.microsoft.com/office/drawing/2014/main" id="{40569B7E-3EF5-41B7-900E-602AAA480DC3}"/>
              </a:ext>
            </a:extLst>
          </p:cNvPr>
          <p:cNvSpPr>
            <a:spLocks noChangeArrowheads="1"/>
          </p:cNvSpPr>
          <p:nvPr/>
        </p:nvSpPr>
        <p:spPr bwMode="auto">
          <a:xfrm>
            <a:off x="0" y="27241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7898" name="Rectangle 9">
            <a:extLst>
              <a:ext uri="{FF2B5EF4-FFF2-40B4-BE49-F238E27FC236}">
                <a16:creationId xmlns:a16="http://schemas.microsoft.com/office/drawing/2014/main" id="{04E98B51-A401-4742-9037-904D39B9B963}"/>
              </a:ext>
            </a:extLst>
          </p:cNvPr>
          <p:cNvSpPr>
            <a:spLocks noChangeArrowheads="1"/>
          </p:cNvSpPr>
          <p:nvPr/>
        </p:nvSpPr>
        <p:spPr bwMode="auto">
          <a:xfrm>
            <a:off x="0" y="3219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7899" name="Rectangle 10">
            <a:extLst>
              <a:ext uri="{FF2B5EF4-FFF2-40B4-BE49-F238E27FC236}">
                <a16:creationId xmlns:a16="http://schemas.microsoft.com/office/drawing/2014/main" id="{31DD1F5F-A4DF-46BD-B7B5-6B9CB83D3744}"/>
              </a:ext>
            </a:extLst>
          </p:cNvPr>
          <p:cNvSpPr>
            <a:spLocks noChangeArrowheads="1"/>
          </p:cNvSpPr>
          <p:nvPr/>
        </p:nvSpPr>
        <p:spPr bwMode="auto">
          <a:xfrm>
            <a:off x="0" y="20113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7900" name="Rectangle 11">
            <a:extLst>
              <a:ext uri="{FF2B5EF4-FFF2-40B4-BE49-F238E27FC236}">
                <a16:creationId xmlns:a16="http://schemas.microsoft.com/office/drawing/2014/main" id="{12DEC83F-488C-42F8-A501-0964DA4D1852}"/>
              </a:ext>
            </a:extLst>
          </p:cNvPr>
          <p:cNvSpPr>
            <a:spLocks noGrp="1" noChangeArrowheads="1"/>
          </p:cNvSpPr>
          <p:nvPr>
            <p:ph type="body" idx="1"/>
          </p:nvPr>
        </p:nvSpPr>
        <p:spPr>
          <a:xfrm>
            <a:off x="190500" y="1966913"/>
            <a:ext cx="8763000" cy="3429000"/>
          </a:xfrm>
        </p:spPr>
        <p:txBody>
          <a:bodyPr/>
          <a:lstStyle/>
          <a:p>
            <a:pPr marL="263525" indent="0">
              <a:lnSpc>
                <a:spcPct val="80000"/>
              </a:lnSpc>
              <a:buFont typeface="Monotype Sorts"/>
              <a:buNone/>
            </a:pPr>
            <a:r>
              <a:rPr lang="en-US" altLang="en-US" sz="2400">
                <a:solidFill>
                  <a:schemeClr val="tx2"/>
                </a:solidFill>
              </a:rPr>
              <a:t>/** The method for finding the Fibonacci number */</a:t>
            </a:r>
          </a:p>
          <a:p>
            <a:pPr marL="263525" indent="0">
              <a:lnSpc>
                <a:spcPct val="80000"/>
              </a:lnSpc>
              <a:buFont typeface="Monotype Sorts"/>
              <a:buNone/>
            </a:pPr>
            <a:r>
              <a:rPr lang="en-US" altLang="en-US" sz="2400">
                <a:solidFill>
                  <a:schemeClr val="tx2"/>
                </a:solidFill>
              </a:rPr>
              <a:t>public static long fib(long index) {</a:t>
            </a:r>
          </a:p>
          <a:p>
            <a:pPr marL="263525" indent="0">
              <a:lnSpc>
                <a:spcPct val="80000"/>
              </a:lnSpc>
              <a:buFont typeface="Monotype Sorts"/>
              <a:buNone/>
            </a:pPr>
            <a:r>
              <a:rPr lang="en-US" altLang="en-US" sz="2400">
                <a:solidFill>
                  <a:schemeClr val="tx2"/>
                </a:solidFill>
              </a:rPr>
              <a:t>  if (index == 0) // Base case</a:t>
            </a:r>
          </a:p>
          <a:p>
            <a:pPr marL="263525" indent="0">
              <a:lnSpc>
                <a:spcPct val="80000"/>
              </a:lnSpc>
              <a:buFont typeface="Monotype Sorts"/>
              <a:buNone/>
            </a:pPr>
            <a:r>
              <a:rPr lang="en-US" altLang="en-US" sz="2400">
                <a:solidFill>
                  <a:schemeClr val="tx2"/>
                </a:solidFill>
              </a:rPr>
              <a:t>    return 0;</a:t>
            </a:r>
          </a:p>
          <a:p>
            <a:pPr marL="263525" indent="0">
              <a:lnSpc>
                <a:spcPct val="80000"/>
              </a:lnSpc>
              <a:buFont typeface="Monotype Sorts"/>
              <a:buNone/>
            </a:pPr>
            <a:r>
              <a:rPr lang="en-US" altLang="en-US" sz="2400">
                <a:solidFill>
                  <a:schemeClr val="tx2"/>
                </a:solidFill>
              </a:rPr>
              <a:t>  else if (index == 1) // Base case</a:t>
            </a:r>
          </a:p>
          <a:p>
            <a:pPr marL="263525" indent="0">
              <a:lnSpc>
                <a:spcPct val="80000"/>
              </a:lnSpc>
              <a:buFont typeface="Monotype Sorts"/>
              <a:buNone/>
            </a:pPr>
            <a:r>
              <a:rPr lang="en-US" altLang="en-US" sz="2400">
                <a:solidFill>
                  <a:schemeClr val="tx2"/>
                </a:solidFill>
              </a:rPr>
              <a:t>    return 1;</a:t>
            </a:r>
          </a:p>
          <a:p>
            <a:pPr marL="263525" indent="0">
              <a:lnSpc>
                <a:spcPct val="80000"/>
              </a:lnSpc>
              <a:buFont typeface="Monotype Sorts"/>
              <a:buNone/>
            </a:pPr>
            <a:r>
              <a:rPr lang="en-US" altLang="en-US" sz="2400">
                <a:solidFill>
                  <a:schemeClr val="tx2"/>
                </a:solidFill>
              </a:rPr>
              <a:t>  else  // Reduction and recursive calls</a:t>
            </a:r>
          </a:p>
          <a:p>
            <a:pPr marL="263525" indent="0">
              <a:lnSpc>
                <a:spcPct val="80000"/>
              </a:lnSpc>
              <a:buFont typeface="Monotype Sorts"/>
              <a:buNone/>
            </a:pPr>
            <a:r>
              <a:rPr lang="en-US" altLang="en-US" sz="2400">
                <a:solidFill>
                  <a:schemeClr val="tx2"/>
                </a:solidFill>
              </a:rPr>
              <a:t>    return fib(index - 1) + fib(index - 2);</a:t>
            </a:r>
          </a:p>
          <a:p>
            <a:pPr marL="263525" indent="0">
              <a:lnSpc>
                <a:spcPct val="80000"/>
              </a:lnSpc>
              <a:buFont typeface="Monotype Sorts"/>
              <a:buNone/>
            </a:pPr>
            <a:r>
              <a:rPr lang="en-US" altLang="en-US" sz="2400">
                <a:solidFill>
                  <a:schemeClr val="tx2"/>
                </a:solidFill>
              </a:rPr>
              <a:t>}</a:t>
            </a:r>
          </a:p>
        </p:txBody>
      </p:sp>
      <p:sp>
        <p:nvSpPr>
          <p:cNvPr id="37901" name="Rectangle 12">
            <a:extLst>
              <a:ext uri="{FF2B5EF4-FFF2-40B4-BE49-F238E27FC236}">
                <a16:creationId xmlns:a16="http://schemas.microsoft.com/office/drawing/2014/main" id="{23AE860E-713C-455E-BCA3-32BB446D01BD}"/>
              </a:ext>
            </a:extLst>
          </p:cNvPr>
          <p:cNvSpPr>
            <a:spLocks noChangeArrowheads="1"/>
          </p:cNvSpPr>
          <p:nvPr/>
        </p:nvSpPr>
        <p:spPr bwMode="auto">
          <a:xfrm>
            <a:off x="0" y="32305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Number Placeholder 4">
            <a:extLst>
              <a:ext uri="{FF2B5EF4-FFF2-40B4-BE49-F238E27FC236}">
                <a16:creationId xmlns:a16="http://schemas.microsoft.com/office/drawing/2014/main" id="{6450FFAB-FACE-496F-8BB4-D231929044DF}"/>
              </a:ext>
            </a:extLst>
          </p:cNvPr>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310B384B-B2AC-4E68-9A23-27B0A83C45CD}" type="slidenum">
              <a:rPr lang="en-US" altLang="en-US" sz="1400" smtClean="0"/>
              <a:pPr>
                <a:spcBef>
                  <a:spcPct val="0"/>
                </a:spcBef>
                <a:buClrTx/>
                <a:buSzTx/>
                <a:buFontTx/>
                <a:buNone/>
              </a:pPr>
              <a:t>35</a:t>
            </a:fld>
            <a:endParaRPr lang="en-US" altLang="en-US" sz="1400"/>
          </a:p>
        </p:txBody>
      </p:sp>
      <p:sp>
        <p:nvSpPr>
          <p:cNvPr id="38915" name="Rectangle 2">
            <a:extLst>
              <a:ext uri="{FF2B5EF4-FFF2-40B4-BE49-F238E27FC236}">
                <a16:creationId xmlns:a16="http://schemas.microsoft.com/office/drawing/2014/main" id="{1B886427-35DB-46EF-89A9-DAA590EDE05D}"/>
              </a:ext>
            </a:extLst>
          </p:cNvPr>
          <p:cNvSpPr>
            <a:spLocks noGrp="1" noChangeArrowheads="1"/>
          </p:cNvSpPr>
          <p:nvPr>
            <p:ph type="title"/>
          </p:nvPr>
        </p:nvSpPr>
        <p:spPr>
          <a:xfrm>
            <a:off x="685800" y="152400"/>
            <a:ext cx="8077200" cy="1219200"/>
          </a:xfrm>
          <a:noFill/>
        </p:spPr>
        <p:txBody>
          <a:bodyPr/>
          <a:lstStyle/>
          <a:p>
            <a:r>
              <a:rPr lang="en-US" altLang="en-US"/>
              <a:t>Complexity for Recursive Fibonacci Numbers</a:t>
            </a:r>
          </a:p>
        </p:txBody>
      </p:sp>
      <p:sp>
        <p:nvSpPr>
          <p:cNvPr id="38916" name="Rectangle 3">
            <a:extLst>
              <a:ext uri="{FF2B5EF4-FFF2-40B4-BE49-F238E27FC236}">
                <a16:creationId xmlns:a16="http://schemas.microsoft.com/office/drawing/2014/main" id="{FDA009A6-7ED7-4619-8E5B-BD6850C5DF5C}"/>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8917" name="Rectangle 4">
            <a:extLst>
              <a:ext uri="{FF2B5EF4-FFF2-40B4-BE49-F238E27FC236}">
                <a16:creationId xmlns:a16="http://schemas.microsoft.com/office/drawing/2014/main" id="{972544D8-396F-4A93-9C11-70B075937056}"/>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8918" name="Rectangle 5">
            <a:extLst>
              <a:ext uri="{FF2B5EF4-FFF2-40B4-BE49-F238E27FC236}">
                <a16:creationId xmlns:a16="http://schemas.microsoft.com/office/drawing/2014/main" id="{25134BDB-2C5D-4CC7-8607-725FDE9C26F0}"/>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8919" name="Rectangle 6">
            <a:extLst>
              <a:ext uri="{FF2B5EF4-FFF2-40B4-BE49-F238E27FC236}">
                <a16:creationId xmlns:a16="http://schemas.microsoft.com/office/drawing/2014/main" id="{E5C563EE-2F62-4A4B-BD8A-441EF10DA908}"/>
              </a:ext>
            </a:extLst>
          </p:cNvPr>
          <p:cNvSpPr>
            <a:spLocks noChangeArrowheads="1"/>
          </p:cNvSpPr>
          <p:nvPr/>
        </p:nvSpPr>
        <p:spPr bwMode="auto">
          <a:xfrm>
            <a:off x="0" y="3219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8920" name="Rectangle 7">
            <a:extLst>
              <a:ext uri="{FF2B5EF4-FFF2-40B4-BE49-F238E27FC236}">
                <a16:creationId xmlns:a16="http://schemas.microsoft.com/office/drawing/2014/main" id="{7E000821-DB9F-42D4-A03A-B4E106B2FC0E}"/>
              </a:ext>
            </a:extLst>
          </p:cNvPr>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8921" name="Rectangle 8">
            <a:extLst>
              <a:ext uri="{FF2B5EF4-FFF2-40B4-BE49-F238E27FC236}">
                <a16:creationId xmlns:a16="http://schemas.microsoft.com/office/drawing/2014/main" id="{8D6AB263-1CDC-40C8-8179-C51E29752DD8}"/>
              </a:ext>
            </a:extLst>
          </p:cNvPr>
          <p:cNvSpPr>
            <a:spLocks noChangeArrowheads="1"/>
          </p:cNvSpPr>
          <p:nvPr/>
        </p:nvSpPr>
        <p:spPr bwMode="auto">
          <a:xfrm>
            <a:off x="0" y="27241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8922" name="Rectangle 9">
            <a:extLst>
              <a:ext uri="{FF2B5EF4-FFF2-40B4-BE49-F238E27FC236}">
                <a16:creationId xmlns:a16="http://schemas.microsoft.com/office/drawing/2014/main" id="{915FB6C0-F038-4300-ABF7-4E9EECCB4A6F}"/>
              </a:ext>
            </a:extLst>
          </p:cNvPr>
          <p:cNvSpPr>
            <a:spLocks noChangeArrowheads="1"/>
          </p:cNvSpPr>
          <p:nvPr/>
        </p:nvSpPr>
        <p:spPr bwMode="auto">
          <a:xfrm>
            <a:off x="0" y="3219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8923" name="Rectangle 10">
            <a:extLst>
              <a:ext uri="{FF2B5EF4-FFF2-40B4-BE49-F238E27FC236}">
                <a16:creationId xmlns:a16="http://schemas.microsoft.com/office/drawing/2014/main" id="{1D9EEB54-1CAC-4D62-A24F-9922388DE1E8}"/>
              </a:ext>
            </a:extLst>
          </p:cNvPr>
          <p:cNvSpPr>
            <a:spLocks noChangeArrowheads="1"/>
          </p:cNvSpPr>
          <p:nvPr/>
        </p:nvSpPr>
        <p:spPr bwMode="auto">
          <a:xfrm>
            <a:off x="0" y="20113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8924" name="Rectangle 12">
            <a:extLst>
              <a:ext uri="{FF2B5EF4-FFF2-40B4-BE49-F238E27FC236}">
                <a16:creationId xmlns:a16="http://schemas.microsoft.com/office/drawing/2014/main" id="{82918ECB-C171-4DFB-9B96-A38A61D3D8F7}"/>
              </a:ext>
            </a:extLst>
          </p:cNvPr>
          <p:cNvSpPr>
            <a:spLocks noChangeArrowheads="1"/>
          </p:cNvSpPr>
          <p:nvPr/>
        </p:nvSpPr>
        <p:spPr bwMode="auto">
          <a:xfrm>
            <a:off x="0" y="32305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8925" name="Rectangle 13">
            <a:extLst>
              <a:ext uri="{FF2B5EF4-FFF2-40B4-BE49-F238E27FC236}">
                <a16:creationId xmlns:a16="http://schemas.microsoft.com/office/drawing/2014/main" id="{4BDFF461-E18C-4B00-B82A-C490D3558BCB}"/>
              </a:ext>
            </a:extLst>
          </p:cNvPr>
          <p:cNvSpPr>
            <a:spLocks noGrp="1" noChangeArrowheads="1"/>
          </p:cNvSpPr>
          <p:nvPr>
            <p:ph type="body" idx="1"/>
          </p:nvPr>
        </p:nvSpPr>
        <p:spPr>
          <a:xfrm>
            <a:off x="609600" y="1657350"/>
            <a:ext cx="762000" cy="323850"/>
          </a:xfrm>
        </p:spPr>
        <p:txBody>
          <a:bodyPr/>
          <a:lstStyle/>
          <a:p>
            <a:pPr>
              <a:lnSpc>
                <a:spcPct val="80000"/>
              </a:lnSpc>
              <a:buFont typeface="Monotype Sorts"/>
              <a:buNone/>
            </a:pPr>
            <a:r>
              <a:rPr lang="en-US" altLang="en-US" sz="2000"/>
              <a:t>Since</a:t>
            </a:r>
          </a:p>
        </p:txBody>
      </p:sp>
      <p:sp>
        <p:nvSpPr>
          <p:cNvPr id="38926" name="Rectangle 15">
            <a:extLst>
              <a:ext uri="{FF2B5EF4-FFF2-40B4-BE49-F238E27FC236}">
                <a16:creationId xmlns:a16="http://schemas.microsoft.com/office/drawing/2014/main" id="{BD3BB0DA-BF80-48FF-856B-B69B37D06B82}"/>
              </a:ext>
            </a:extLst>
          </p:cNvPr>
          <p:cNvSpPr>
            <a:spLocks noChangeArrowheads="1"/>
          </p:cNvSpPr>
          <p:nvPr/>
        </p:nvSpPr>
        <p:spPr bwMode="auto">
          <a:xfrm>
            <a:off x="0" y="27320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8927" name="Rectangle 16">
            <a:extLst>
              <a:ext uri="{FF2B5EF4-FFF2-40B4-BE49-F238E27FC236}">
                <a16:creationId xmlns:a16="http://schemas.microsoft.com/office/drawing/2014/main" id="{29478EED-13D8-4C45-8ACE-9A4E8B3DC765}"/>
              </a:ext>
            </a:extLst>
          </p:cNvPr>
          <p:cNvSpPr>
            <a:spLocks noChangeArrowheads="1"/>
          </p:cNvSpPr>
          <p:nvPr/>
        </p:nvSpPr>
        <p:spPr bwMode="auto">
          <a:xfrm>
            <a:off x="4038600" y="1676400"/>
            <a:ext cx="762000" cy="32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342900" indent="-342900">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80000"/>
              </a:lnSpc>
              <a:buFont typeface="Monotype Sorts"/>
              <a:buNone/>
            </a:pPr>
            <a:r>
              <a:rPr lang="en-US" altLang="en-US" sz="2000"/>
              <a:t>and</a:t>
            </a:r>
          </a:p>
        </p:txBody>
      </p:sp>
      <p:sp>
        <p:nvSpPr>
          <p:cNvPr id="38928" name="Rectangle 18">
            <a:extLst>
              <a:ext uri="{FF2B5EF4-FFF2-40B4-BE49-F238E27FC236}">
                <a16:creationId xmlns:a16="http://schemas.microsoft.com/office/drawing/2014/main" id="{A813FB88-2658-4994-A323-B3453912E7C9}"/>
              </a:ext>
            </a:extLst>
          </p:cNvPr>
          <p:cNvSpPr>
            <a:spLocks noChangeArrowheads="1"/>
          </p:cNvSpPr>
          <p:nvPr/>
        </p:nvSpPr>
        <p:spPr bwMode="auto">
          <a:xfrm>
            <a:off x="0" y="25257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8929" name="Rectangle 22">
            <a:extLst>
              <a:ext uri="{FF2B5EF4-FFF2-40B4-BE49-F238E27FC236}">
                <a16:creationId xmlns:a16="http://schemas.microsoft.com/office/drawing/2014/main" id="{B81EE030-CFFE-410E-84DE-C78D0129CB95}"/>
              </a:ext>
            </a:extLst>
          </p:cNvPr>
          <p:cNvSpPr>
            <a:spLocks noChangeArrowheads="1"/>
          </p:cNvSpPr>
          <p:nvPr/>
        </p:nvSpPr>
        <p:spPr bwMode="auto">
          <a:xfrm>
            <a:off x="609600" y="5105400"/>
            <a:ext cx="807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342900" indent="-342900">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80000"/>
              </a:lnSpc>
              <a:buFont typeface="Monotype Sorts"/>
              <a:buNone/>
            </a:pPr>
            <a:r>
              <a:rPr lang="en-US" altLang="en-US"/>
              <a:t>Therefore, the recursive Fibonacci method takes     </a:t>
            </a:r>
            <a:br>
              <a:rPr lang="en-US" altLang="en-US"/>
            </a:br>
            <a:endParaRPr lang="en-US" altLang="en-US"/>
          </a:p>
        </p:txBody>
      </p:sp>
      <p:sp>
        <p:nvSpPr>
          <p:cNvPr id="38930" name="Rectangle 24">
            <a:extLst>
              <a:ext uri="{FF2B5EF4-FFF2-40B4-BE49-F238E27FC236}">
                <a16:creationId xmlns:a16="http://schemas.microsoft.com/office/drawing/2014/main" id="{85545EB4-475C-458B-9ECD-1D6BE14A8050}"/>
              </a:ext>
            </a:extLst>
          </p:cNvPr>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38931" name="Object 23">
            <a:extLst>
              <a:ext uri="{FF2B5EF4-FFF2-40B4-BE49-F238E27FC236}">
                <a16:creationId xmlns:a16="http://schemas.microsoft.com/office/drawing/2014/main" id="{AD32631E-1FA6-4EBA-8309-9B1B994EC154}"/>
              </a:ext>
            </a:extLst>
          </p:cNvPr>
          <p:cNvGraphicFramePr>
            <a:graphicFrameLocks noChangeAspect="1"/>
          </p:cNvGraphicFramePr>
          <p:nvPr/>
        </p:nvGraphicFramePr>
        <p:xfrm>
          <a:off x="762000" y="5638800"/>
          <a:ext cx="609600" cy="346075"/>
        </p:xfrm>
        <a:graphic>
          <a:graphicData uri="http://schemas.openxmlformats.org/presentationml/2006/ole">
            <mc:AlternateContent xmlns:mc="http://schemas.openxmlformats.org/markup-compatibility/2006">
              <mc:Choice xmlns:v="urn:schemas-microsoft-com:vml" Requires="v">
                <p:oleObj spid="_x0000_s38943" name="Equation" r:id="rId3" imgW="406224" imgH="228501" progId="Equation.3">
                  <p:embed/>
                </p:oleObj>
              </mc:Choice>
              <mc:Fallback>
                <p:oleObj name="Equation" r:id="rId3" imgW="406224" imgH="228501" progId="Equation.3">
                  <p:embed/>
                  <p:pic>
                    <p:nvPicPr>
                      <p:cNvPr id="0" name="Object 2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 y="5638800"/>
                        <a:ext cx="609600"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8932" name="Rectangle 27">
            <a:extLst>
              <a:ext uri="{FF2B5EF4-FFF2-40B4-BE49-F238E27FC236}">
                <a16:creationId xmlns:a16="http://schemas.microsoft.com/office/drawing/2014/main" id="{68BA3A48-70DE-4AB6-A4D5-61F364366938}"/>
              </a:ext>
            </a:extLst>
          </p:cNvPr>
          <p:cNvSpPr>
            <a:spLocks noChangeArrowheads="1"/>
          </p:cNvSpPr>
          <p:nvPr/>
        </p:nvSpPr>
        <p:spPr bwMode="auto">
          <a:xfrm>
            <a:off x="0" y="22367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38933" name="Object 26">
            <a:extLst>
              <a:ext uri="{FF2B5EF4-FFF2-40B4-BE49-F238E27FC236}">
                <a16:creationId xmlns:a16="http://schemas.microsoft.com/office/drawing/2014/main" id="{BC70EF4C-4204-4B68-BD90-515AF8494372}"/>
              </a:ext>
            </a:extLst>
          </p:cNvPr>
          <p:cNvGraphicFramePr>
            <a:graphicFrameLocks noChangeAspect="1"/>
          </p:cNvGraphicFramePr>
          <p:nvPr/>
        </p:nvGraphicFramePr>
        <p:xfrm>
          <a:off x="1473200" y="1600200"/>
          <a:ext cx="2527300" cy="3200400"/>
        </p:xfrm>
        <a:graphic>
          <a:graphicData uri="http://schemas.openxmlformats.org/presentationml/2006/ole">
            <mc:AlternateContent xmlns:mc="http://schemas.openxmlformats.org/markup-compatibility/2006">
              <mc:Choice xmlns:v="urn:schemas-microsoft-com:vml" Requires="v">
                <p:oleObj spid="_x0000_s38944" name="Equation" r:id="rId5" imgW="1879600" imgH="2387600" progId="Equation.3">
                  <p:embed/>
                </p:oleObj>
              </mc:Choice>
              <mc:Fallback>
                <p:oleObj name="Equation" r:id="rId5" imgW="1879600" imgH="2387600" progId="Equation.3">
                  <p:embed/>
                  <p:pic>
                    <p:nvPicPr>
                      <p:cNvPr id="0" name="Object 2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73200" y="1600200"/>
                        <a:ext cx="2527300" cy="320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8934" name="Rectangle 29">
            <a:extLst>
              <a:ext uri="{FF2B5EF4-FFF2-40B4-BE49-F238E27FC236}">
                <a16:creationId xmlns:a16="http://schemas.microsoft.com/office/drawing/2014/main" id="{C25F16C6-6973-4643-9AA7-F826B1CF842C}"/>
              </a:ext>
            </a:extLst>
          </p:cNvPr>
          <p:cNvSpPr>
            <a:spLocks noChangeArrowheads="1"/>
          </p:cNvSpPr>
          <p:nvPr/>
        </p:nvSpPr>
        <p:spPr bwMode="auto">
          <a:xfrm>
            <a:off x="0" y="23701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38935" name="Object 28">
            <a:extLst>
              <a:ext uri="{FF2B5EF4-FFF2-40B4-BE49-F238E27FC236}">
                <a16:creationId xmlns:a16="http://schemas.microsoft.com/office/drawing/2014/main" id="{95AA2F38-534E-439A-A4EE-5A4B412522C4}"/>
              </a:ext>
            </a:extLst>
          </p:cNvPr>
          <p:cNvGraphicFramePr>
            <a:graphicFrameLocks noChangeAspect="1"/>
          </p:cNvGraphicFramePr>
          <p:nvPr/>
        </p:nvGraphicFramePr>
        <p:xfrm>
          <a:off x="4724400" y="1600200"/>
          <a:ext cx="3657600" cy="3197225"/>
        </p:xfrm>
        <a:graphic>
          <a:graphicData uri="http://schemas.openxmlformats.org/presentationml/2006/ole">
            <mc:AlternateContent xmlns:mc="http://schemas.openxmlformats.org/markup-compatibility/2006">
              <mc:Choice xmlns:v="urn:schemas-microsoft-com:vml" Requires="v">
                <p:oleObj spid="_x0000_s38945" name="Equation" r:id="rId7" imgW="2425700" imgH="2120900" progId="Equation.3">
                  <p:embed/>
                </p:oleObj>
              </mc:Choice>
              <mc:Fallback>
                <p:oleObj name="Equation" r:id="rId7" imgW="2425700" imgH="2120900" progId="Equation.3">
                  <p:embed/>
                  <p:pic>
                    <p:nvPicPr>
                      <p:cNvPr id="0" name="Object 2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724400" y="1600200"/>
                        <a:ext cx="3657600" cy="319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8936" name="Rectangle 8">
            <a:hlinkClick r:id="rId9"/>
            <a:extLst>
              <a:ext uri="{FF2B5EF4-FFF2-40B4-BE49-F238E27FC236}">
                <a16:creationId xmlns:a16="http://schemas.microsoft.com/office/drawing/2014/main" id="{71363B6C-45C3-47AF-8085-C6C32BE837AB}"/>
              </a:ext>
            </a:extLst>
          </p:cNvPr>
          <p:cNvSpPr>
            <a:spLocks noChangeArrowheads="1"/>
          </p:cNvSpPr>
          <p:nvPr/>
        </p:nvSpPr>
        <p:spPr bwMode="auto">
          <a:xfrm>
            <a:off x="4537075" y="5805488"/>
            <a:ext cx="2176463"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a:t>ComputeFibonacci</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Number Placeholder 4">
            <a:extLst>
              <a:ext uri="{FF2B5EF4-FFF2-40B4-BE49-F238E27FC236}">
                <a16:creationId xmlns:a16="http://schemas.microsoft.com/office/drawing/2014/main" id="{3D1D75E2-7904-44CC-A897-0A046095BB54}"/>
              </a:ext>
            </a:extLst>
          </p:cNvPr>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0752066E-EBCC-4A87-B8B7-69D261189F3A}" type="slidenum">
              <a:rPr lang="en-US" altLang="en-US" sz="1400" smtClean="0"/>
              <a:pPr>
                <a:spcBef>
                  <a:spcPct val="0"/>
                </a:spcBef>
                <a:buClrTx/>
                <a:buSzTx/>
                <a:buFontTx/>
                <a:buNone/>
              </a:pPr>
              <a:t>36</a:t>
            </a:fld>
            <a:endParaRPr lang="en-US" altLang="en-US" sz="1400"/>
          </a:p>
        </p:txBody>
      </p:sp>
      <p:sp>
        <p:nvSpPr>
          <p:cNvPr id="39939" name="Rectangle 2">
            <a:extLst>
              <a:ext uri="{FF2B5EF4-FFF2-40B4-BE49-F238E27FC236}">
                <a16:creationId xmlns:a16="http://schemas.microsoft.com/office/drawing/2014/main" id="{1B41DACF-40F9-4734-A4D8-C9C1D0258410}"/>
              </a:ext>
            </a:extLst>
          </p:cNvPr>
          <p:cNvSpPr>
            <a:spLocks noGrp="1" noChangeArrowheads="1"/>
          </p:cNvSpPr>
          <p:nvPr>
            <p:ph type="title"/>
          </p:nvPr>
        </p:nvSpPr>
        <p:spPr>
          <a:xfrm>
            <a:off x="1676400" y="152400"/>
            <a:ext cx="7315200" cy="1143000"/>
          </a:xfrm>
          <a:noFill/>
        </p:spPr>
        <p:txBody>
          <a:bodyPr/>
          <a:lstStyle/>
          <a:p>
            <a:r>
              <a:rPr lang="en-US" altLang="en-US" sz="4000"/>
              <a:t>Case Study: Non-recursive version of Fibonacci Numbers</a:t>
            </a:r>
          </a:p>
        </p:txBody>
      </p:sp>
      <p:sp>
        <p:nvSpPr>
          <p:cNvPr id="39940" name="Rectangle 3">
            <a:extLst>
              <a:ext uri="{FF2B5EF4-FFF2-40B4-BE49-F238E27FC236}">
                <a16:creationId xmlns:a16="http://schemas.microsoft.com/office/drawing/2014/main" id="{69942E31-2AF9-4987-80A7-FCE24D404123}"/>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9941" name="Rectangle 4">
            <a:extLst>
              <a:ext uri="{FF2B5EF4-FFF2-40B4-BE49-F238E27FC236}">
                <a16:creationId xmlns:a16="http://schemas.microsoft.com/office/drawing/2014/main" id="{8E499D96-6305-4499-808C-AE97C2C7FB41}"/>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9942" name="Rectangle 5">
            <a:extLst>
              <a:ext uri="{FF2B5EF4-FFF2-40B4-BE49-F238E27FC236}">
                <a16:creationId xmlns:a16="http://schemas.microsoft.com/office/drawing/2014/main" id="{34A5BD63-F860-4485-828E-E05490B37ED9}"/>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9943" name="Rectangle 6">
            <a:extLst>
              <a:ext uri="{FF2B5EF4-FFF2-40B4-BE49-F238E27FC236}">
                <a16:creationId xmlns:a16="http://schemas.microsoft.com/office/drawing/2014/main" id="{CD7CAE95-69CC-4DB0-AE91-017899960629}"/>
              </a:ext>
            </a:extLst>
          </p:cNvPr>
          <p:cNvSpPr>
            <a:spLocks noChangeArrowheads="1"/>
          </p:cNvSpPr>
          <p:nvPr/>
        </p:nvSpPr>
        <p:spPr bwMode="auto">
          <a:xfrm>
            <a:off x="0" y="3219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9944" name="Rectangle 7">
            <a:extLst>
              <a:ext uri="{FF2B5EF4-FFF2-40B4-BE49-F238E27FC236}">
                <a16:creationId xmlns:a16="http://schemas.microsoft.com/office/drawing/2014/main" id="{ACBF3E7C-58C4-4CF5-AEB4-CB11AC86460F}"/>
              </a:ext>
            </a:extLst>
          </p:cNvPr>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9945" name="Rectangle 8">
            <a:extLst>
              <a:ext uri="{FF2B5EF4-FFF2-40B4-BE49-F238E27FC236}">
                <a16:creationId xmlns:a16="http://schemas.microsoft.com/office/drawing/2014/main" id="{87363B98-2858-4903-8CBA-99DF610BDB0E}"/>
              </a:ext>
            </a:extLst>
          </p:cNvPr>
          <p:cNvSpPr>
            <a:spLocks noChangeArrowheads="1"/>
          </p:cNvSpPr>
          <p:nvPr/>
        </p:nvSpPr>
        <p:spPr bwMode="auto">
          <a:xfrm>
            <a:off x="0" y="27241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9946" name="Rectangle 9">
            <a:extLst>
              <a:ext uri="{FF2B5EF4-FFF2-40B4-BE49-F238E27FC236}">
                <a16:creationId xmlns:a16="http://schemas.microsoft.com/office/drawing/2014/main" id="{D15A7C33-6896-4E52-85D1-B79BC0CE4DBC}"/>
              </a:ext>
            </a:extLst>
          </p:cNvPr>
          <p:cNvSpPr>
            <a:spLocks noChangeArrowheads="1"/>
          </p:cNvSpPr>
          <p:nvPr/>
        </p:nvSpPr>
        <p:spPr bwMode="auto">
          <a:xfrm>
            <a:off x="0" y="3219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9947" name="Rectangle 10">
            <a:extLst>
              <a:ext uri="{FF2B5EF4-FFF2-40B4-BE49-F238E27FC236}">
                <a16:creationId xmlns:a16="http://schemas.microsoft.com/office/drawing/2014/main" id="{E62E3E79-E38D-4FE0-A7E5-ECFDA3D557CC}"/>
              </a:ext>
            </a:extLst>
          </p:cNvPr>
          <p:cNvSpPr>
            <a:spLocks noChangeArrowheads="1"/>
          </p:cNvSpPr>
          <p:nvPr/>
        </p:nvSpPr>
        <p:spPr bwMode="auto">
          <a:xfrm>
            <a:off x="0" y="20113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9948" name="Rectangle 11">
            <a:extLst>
              <a:ext uri="{FF2B5EF4-FFF2-40B4-BE49-F238E27FC236}">
                <a16:creationId xmlns:a16="http://schemas.microsoft.com/office/drawing/2014/main" id="{244E0369-EA31-4A68-BB4A-B4529313DFC2}"/>
              </a:ext>
            </a:extLst>
          </p:cNvPr>
          <p:cNvSpPr>
            <a:spLocks noGrp="1" noChangeArrowheads="1"/>
          </p:cNvSpPr>
          <p:nvPr>
            <p:ph type="body" idx="1"/>
          </p:nvPr>
        </p:nvSpPr>
        <p:spPr>
          <a:xfrm>
            <a:off x="-381000" y="1371600"/>
            <a:ext cx="5334000" cy="5486400"/>
          </a:xfrm>
        </p:spPr>
        <p:txBody>
          <a:bodyPr/>
          <a:lstStyle/>
          <a:p>
            <a:pPr marL="263525" indent="0">
              <a:lnSpc>
                <a:spcPct val="80000"/>
              </a:lnSpc>
              <a:buFont typeface="Monotype Sorts"/>
              <a:buNone/>
            </a:pPr>
            <a:r>
              <a:rPr lang="en-US" altLang="en-US" sz="1800" b="1">
                <a:solidFill>
                  <a:schemeClr val="tx2"/>
                </a:solidFill>
                <a:latin typeface="Courier New" panose="02070309020205020404" pitchFamily="49" charset="0"/>
              </a:rPr>
              <a:t>  public static long fib(long n) {</a:t>
            </a:r>
          </a:p>
          <a:p>
            <a:pPr marL="263525" indent="0">
              <a:lnSpc>
                <a:spcPct val="80000"/>
              </a:lnSpc>
              <a:buFont typeface="Monotype Sorts"/>
              <a:buNone/>
            </a:pPr>
            <a:r>
              <a:rPr lang="en-US" altLang="en-US" sz="1800" b="1">
                <a:solidFill>
                  <a:schemeClr val="tx2"/>
                </a:solidFill>
                <a:latin typeface="Courier New" panose="02070309020205020404" pitchFamily="49" charset="0"/>
              </a:rPr>
              <a:t>    long f0 = 0; // For </a:t>
            </a:r>
            <a:r>
              <a:rPr lang="en-US" altLang="en-US" sz="1800" b="1" u="sng">
                <a:solidFill>
                  <a:schemeClr val="tx2"/>
                </a:solidFill>
                <a:latin typeface="Courier New" panose="02070309020205020404" pitchFamily="49" charset="0"/>
              </a:rPr>
              <a:t>fib</a:t>
            </a:r>
            <a:r>
              <a:rPr lang="en-US" altLang="en-US" sz="1800" b="1">
                <a:solidFill>
                  <a:schemeClr val="tx2"/>
                </a:solidFill>
                <a:latin typeface="Courier New" panose="02070309020205020404" pitchFamily="49" charset="0"/>
              </a:rPr>
              <a:t>(0)</a:t>
            </a:r>
          </a:p>
          <a:p>
            <a:pPr marL="263525" indent="0">
              <a:lnSpc>
                <a:spcPct val="80000"/>
              </a:lnSpc>
              <a:buFont typeface="Monotype Sorts"/>
              <a:buNone/>
            </a:pPr>
            <a:r>
              <a:rPr lang="en-US" altLang="en-US" sz="1800" b="1">
                <a:solidFill>
                  <a:schemeClr val="tx2"/>
                </a:solidFill>
                <a:latin typeface="Courier New" panose="02070309020205020404" pitchFamily="49" charset="0"/>
              </a:rPr>
              <a:t>    long f1 = 1; // For </a:t>
            </a:r>
            <a:r>
              <a:rPr lang="en-US" altLang="en-US" sz="1800" b="1" u="sng">
                <a:solidFill>
                  <a:schemeClr val="tx2"/>
                </a:solidFill>
                <a:latin typeface="Courier New" panose="02070309020205020404" pitchFamily="49" charset="0"/>
              </a:rPr>
              <a:t>fib</a:t>
            </a:r>
            <a:r>
              <a:rPr lang="en-US" altLang="en-US" sz="1800" b="1">
                <a:solidFill>
                  <a:schemeClr val="tx2"/>
                </a:solidFill>
                <a:latin typeface="Courier New" panose="02070309020205020404" pitchFamily="49" charset="0"/>
              </a:rPr>
              <a:t>(1)</a:t>
            </a:r>
          </a:p>
          <a:p>
            <a:pPr marL="263525" indent="0">
              <a:lnSpc>
                <a:spcPct val="80000"/>
              </a:lnSpc>
              <a:buFont typeface="Monotype Sorts"/>
              <a:buNone/>
            </a:pPr>
            <a:r>
              <a:rPr lang="en-US" altLang="en-US" sz="1800" b="1">
                <a:solidFill>
                  <a:schemeClr val="tx2"/>
                </a:solidFill>
                <a:latin typeface="Courier New" panose="02070309020205020404" pitchFamily="49" charset="0"/>
              </a:rPr>
              <a:t>    long f2 = 1; // For </a:t>
            </a:r>
            <a:r>
              <a:rPr lang="en-US" altLang="en-US" sz="1800" b="1" u="sng">
                <a:solidFill>
                  <a:schemeClr val="tx2"/>
                </a:solidFill>
                <a:latin typeface="Courier New" panose="02070309020205020404" pitchFamily="49" charset="0"/>
              </a:rPr>
              <a:t>fib</a:t>
            </a:r>
            <a:r>
              <a:rPr lang="en-US" altLang="en-US" sz="1800" b="1">
                <a:solidFill>
                  <a:schemeClr val="tx2"/>
                </a:solidFill>
                <a:latin typeface="Courier New" panose="02070309020205020404" pitchFamily="49" charset="0"/>
              </a:rPr>
              <a:t>(2)</a:t>
            </a:r>
          </a:p>
          <a:p>
            <a:pPr marL="263525" indent="0">
              <a:lnSpc>
                <a:spcPct val="80000"/>
              </a:lnSpc>
              <a:buFont typeface="Monotype Sorts"/>
              <a:buNone/>
            </a:pPr>
            <a:endParaRPr lang="en-US" altLang="en-US" sz="1800" b="1">
              <a:solidFill>
                <a:schemeClr val="tx2"/>
              </a:solidFill>
              <a:latin typeface="Courier New" panose="02070309020205020404" pitchFamily="49" charset="0"/>
            </a:endParaRPr>
          </a:p>
          <a:p>
            <a:pPr marL="263525" indent="0">
              <a:lnSpc>
                <a:spcPct val="80000"/>
              </a:lnSpc>
              <a:buFont typeface="Monotype Sorts"/>
              <a:buNone/>
            </a:pPr>
            <a:r>
              <a:rPr lang="en-US" altLang="en-US" sz="1800" b="1">
                <a:solidFill>
                  <a:schemeClr val="tx2"/>
                </a:solidFill>
                <a:latin typeface="Courier New" panose="02070309020205020404" pitchFamily="49" charset="0"/>
              </a:rPr>
              <a:t>    if (n == 0)</a:t>
            </a:r>
          </a:p>
          <a:p>
            <a:pPr marL="263525" indent="0">
              <a:lnSpc>
                <a:spcPct val="80000"/>
              </a:lnSpc>
              <a:buFont typeface="Monotype Sorts"/>
              <a:buNone/>
            </a:pPr>
            <a:r>
              <a:rPr lang="en-US" altLang="en-US" sz="1800" b="1">
                <a:solidFill>
                  <a:schemeClr val="tx2"/>
                </a:solidFill>
                <a:latin typeface="Courier New" panose="02070309020205020404" pitchFamily="49" charset="0"/>
              </a:rPr>
              <a:t>      return f0;</a:t>
            </a:r>
          </a:p>
          <a:p>
            <a:pPr marL="263525" indent="0">
              <a:lnSpc>
                <a:spcPct val="80000"/>
              </a:lnSpc>
              <a:buFont typeface="Monotype Sorts"/>
              <a:buNone/>
            </a:pPr>
            <a:r>
              <a:rPr lang="en-US" altLang="en-US" sz="1800" b="1">
                <a:solidFill>
                  <a:schemeClr val="tx2"/>
                </a:solidFill>
                <a:latin typeface="Courier New" panose="02070309020205020404" pitchFamily="49" charset="0"/>
              </a:rPr>
              <a:t>    else if (n == 1)</a:t>
            </a:r>
          </a:p>
          <a:p>
            <a:pPr marL="263525" indent="0">
              <a:lnSpc>
                <a:spcPct val="80000"/>
              </a:lnSpc>
              <a:buFont typeface="Monotype Sorts"/>
              <a:buNone/>
            </a:pPr>
            <a:r>
              <a:rPr lang="en-US" altLang="en-US" sz="1800" b="1">
                <a:solidFill>
                  <a:schemeClr val="tx2"/>
                </a:solidFill>
                <a:latin typeface="Courier New" panose="02070309020205020404" pitchFamily="49" charset="0"/>
              </a:rPr>
              <a:t>      return f1;</a:t>
            </a:r>
          </a:p>
          <a:p>
            <a:pPr marL="263525" indent="0">
              <a:lnSpc>
                <a:spcPct val="80000"/>
              </a:lnSpc>
              <a:buFont typeface="Monotype Sorts"/>
              <a:buNone/>
            </a:pPr>
            <a:r>
              <a:rPr lang="en-US" altLang="en-US" sz="1800" b="1">
                <a:solidFill>
                  <a:schemeClr val="tx2"/>
                </a:solidFill>
                <a:latin typeface="Courier New" panose="02070309020205020404" pitchFamily="49" charset="0"/>
              </a:rPr>
              <a:t>    else if (n == 2)</a:t>
            </a:r>
          </a:p>
          <a:p>
            <a:pPr marL="263525" indent="0">
              <a:lnSpc>
                <a:spcPct val="80000"/>
              </a:lnSpc>
              <a:buFont typeface="Monotype Sorts"/>
              <a:buNone/>
            </a:pPr>
            <a:r>
              <a:rPr lang="en-US" altLang="en-US" sz="1800" b="1">
                <a:solidFill>
                  <a:schemeClr val="tx2"/>
                </a:solidFill>
                <a:latin typeface="Courier New" panose="02070309020205020404" pitchFamily="49" charset="0"/>
              </a:rPr>
              <a:t>      return f2;    </a:t>
            </a:r>
          </a:p>
          <a:p>
            <a:pPr marL="263525" indent="0">
              <a:lnSpc>
                <a:spcPct val="80000"/>
              </a:lnSpc>
              <a:buFont typeface="Monotype Sorts"/>
              <a:buNone/>
            </a:pPr>
            <a:r>
              <a:rPr lang="en-US" altLang="en-US" sz="1800" b="1">
                <a:solidFill>
                  <a:schemeClr val="tx2"/>
                </a:solidFill>
                <a:latin typeface="Courier New" panose="02070309020205020404" pitchFamily="49" charset="0"/>
              </a:rPr>
              <a:t>    </a:t>
            </a:r>
          </a:p>
          <a:p>
            <a:pPr marL="263525" indent="0">
              <a:lnSpc>
                <a:spcPct val="80000"/>
              </a:lnSpc>
              <a:buFont typeface="Monotype Sorts"/>
              <a:buNone/>
            </a:pPr>
            <a:r>
              <a:rPr lang="en-US" altLang="en-US" sz="1800" b="1">
                <a:solidFill>
                  <a:schemeClr val="tx2"/>
                </a:solidFill>
                <a:latin typeface="Courier New" panose="02070309020205020404" pitchFamily="49" charset="0"/>
              </a:rPr>
              <a:t>    for (int i = 3; i &lt;= n; i++) {</a:t>
            </a:r>
          </a:p>
          <a:p>
            <a:pPr marL="263525" indent="0">
              <a:lnSpc>
                <a:spcPct val="80000"/>
              </a:lnSpc>
              <a:buFont typeface="Monotype Sorts"/>
              <a:buNone/>
            </a:pPr>
            <a:r>
              <a:rPr lang="en-US" altLang="en-US" sz="1800" b="1">
                <a:solidFill>
                  <a:schemeClr val="tx2"/>
                </a:solidFill>
                <a:latin typeface="Courier New" panose="02070309020205020404" pitchFamily="49" charset="0"/>
              </a:rPr>
              <a:t>      f0 = f1;</a:t>
            </a:r>
          </a:p>
          <a:p>
            <a:pPr marL="263525" indent="0">
              <a:lnSpc>
                <a:spcPct val="80000"/>
              </a:lnSpc>
              <a:buFont typeface="Monotype Sorts"/>
              <a:buNone/>
            </a:pPr>
            <a:r>
              <a:rPr lang="en-US" altLang="en-US" sz="1800" b="1">
                <a:solidFill>
                  <a:schemeClr val="tx2"/>
                </a:solidFill>
                <a:latin typeface="Courier New" panose="02070309020205020404" pitchFamily="49" charset="0"/>
              </a:rPr>
              <a:t>      f1 = f2;</a:t>
            </a:r>
          </a:p>
          <a:p>
            <a:pPr marL="263525" indent="0">
              <a:lnSpc>
                <a:spcPct val="80000"/>
              </a:lnSpc>
              <a:buFont typeface="Monotype Sorts"/>
              <a:buNone/>
            </a:pPr>
            <a:r>
              <a:rPr lang="en-US" altLang="en-US" sz="1800" b="1">
                <a:solidFill>
                  <a:schemeClr val="tx2"/>
                </a:solidFill>
                <a:latin typeface="Courier New" panose="02070309020205020404" pitchFamily="49" charset="0"/>
              </a:rPr>
              <a:t>      f2 = f0 + f1;</a:t>
            </a:r>
          </a:p>
          <a:p>
            <a:pPr marL="263525" indent="0">
              <a:lnSpc>
                <a:spcPct val="80000"/>
              </a:lnSpc>
              <a:buFont typeface="Monotype Sorts"/>
              <a:buNone/>
            </a:pPr>
            <a:r>
              <a:rPr lang="en-US" altLang="en-US" sz="1800" b="1">
                <a:solidFill>
                  <a:schemeClr val="tx2"/>
                </a:solidFill>
                <a:latin typeface="Courier New" panose="02070309020205020404" pitchFamily="49" charset="0"/>
              </a:rPr>
              <a:t>    }</a:t>
            </a:r>
          </a:p>
          <a:p>
            <a:pPr marL="263525" indent="0">
              <a:lnSpc>
                <a:spcPct val="80000"/>
              </a:lnSpc>
              <a:buFont typeface="Monotype Sorts"/>
              <a:buNone/>
            </a:pPr>
            <a:r>
              <a:rPr lang="en-US" altLang="en-US" sz="1800" b="1">
                <a:solidFill>
                  <a:schemeClr val="tx2"/>
                </a:solidFill>
                <a:latin typeface="Courier New" panose="02070309020205020404" pitchFamily="49" charset="0"/>
              </a:rPr>
              <a:t>    </a:t>
            </a:r>
          </a:p>
          <a:p>
            <a:pPr marL="263525" indent="0">
              <a:lnSpc>
                <a:spcPct val="80000"/>
              </a:lnSpc>
              <a:buFont typeface="Monotype Sorts"/>
              <a:buNone/>
            </a:pPr>
            <a:r>
              <a:rPr lang="en-US" altLang="en-US" sz="1800" b="1">
                <a:solidFill>
                  <a:schemeClr val="tx2"/>
                </a:solidFill>
                <a:latin typeface="Courier New" panose="02070309020205020404" pitchFamily="49" charset="0"/>
              </a:rPr>
              <a:t>    return f2;</a:t>
            </a:r>
          </a:p>
          <a:p>
            <a:pPr marL="263525" indent="0">
              <a:lnSpc>
                <a:spcPct val="80000"/>
              </a:lnSpc>
              <a:buFont typeface="Monotype Sorts"/>
              <a:buNone/>
            </a:pPr>
            <a:r>
              <a:rPr lang="en-US" altLang="en-US" sz="1800" b="1">
                <a:solidFill>
                  <a:schemeClr val="tx2"/>
                </a:solidFill>
                <a:latin typeface="Courier New" panose="02070309020205020404" pitchFamily="49" charset="0"/>
              </a:rPr>
              <a:t>  }</a:t>
            </a:r>
          </a:p>
        </p:txBody>
      </p:sp>
      <p:sp>
        <p:nvSpPr>
          <p:cNvPr id="39949" name="Rectangle 12">
            <a:extLst>
              <a:ext uri="{FF2B5EF4-FFF2-40B4-BE49-F238E27FC236}">
                <a16:creationId xmlns:a16="http://schemas.microsoft.com/office/drawing/2014/main" id="{9ABB6338-3288-4CCA-88B6-C390AA06FC36}"/>
              </a:ext>
            </a:extLst>
          </p:cNvPr>
          <p:cNvSpPr>
            <a:spLocks noChangeArrowheads="1"/>
          </p:cNvSpPr>
          <p:nvPr/>
        </p:nvSpPr>
        <p:spPr bwMode="auto">
          <a:xfrm>
            <a:off x="0" y="32305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9950" name="Rectangle 13">
            <a:extLst>
              <a:ext uri="{FF2B5EF4-FFF2-40B4-BE49-F238E27FC236}">
                <a16:creationId xmlns:a16="http://schemas.microsoft.com/office/drawing/2014/main" id="{99050660-CD96-458F-8822-57ABD50AA058}"/>
              </a:ext>
            </a:extLst>
          </p:cNvPr>
          <p:cNvSpPr>
            <a:spLocks noChangeArrowheads="1"/>
          </p:cNvSpPr>
          <p:nvPr/>
        </p:nvSpPr>
        <p:spPr bwMode="auto">
          <a:xfrm>
            <a:off x="4168775" y="2514600"/>
            <a:ext cx="4953000" cy="205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80000"/>
              </a:lnSpc>
              <a:buFont typeface="Monotype Sorts"/>
              <a:buNone/>
            </a:pPr>
            <a:r>
              <a:rPr lang="en-US" altLang="en-US">
                <a:solidFill>
                  <a:schemeClr val="tx2"/>
                </a:solidFill>
              </a:rPr>
              <a:t>Obviously, the complexity of this new algorithm is      . This is a tremendous improvement over the recursive algorithm.</a:t>
            </a:r>
          </a:p>
        </p:txBody>
      </p:sp>
      <p:sp>
        <p:nvSpPr>
          <p:cNvPr id="39951" name="Rectangle 15">
            <a:extLst>
              <a:ext uri="{FF2B5EF4-FFF2-40B4-BE49-F238E27FC236}">
                <a16:creationId xmlns:a16="http://schemas.microsoft.com/office/drawing/2014/main" id="{9A2189E0-D8FC-448B-A25D-845F84A6A2BA}"/>
              </a:ext>
            </a:extLst>
          </p:cNvPr>
          <p:cNvSpPr>
            <a:spLocks noChangeArrowheads="1"/>
          </p:cNvSpPr>
          <p:nvPr/>
        </p:nvSpPr>
        <p:spPr bwMode="auto">
          <a:xfrm>
            <a:off x="0" y="33258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39952" name="Object 14">
            <a:extLst>
              <a:ext uri="{FF2B5EF4-FFF2-40B4-BE49-F238E27FC236}">
                <a16:creationId xmlns:a16="http://schemas.microsoft.com/office/drawing/2014/main" id="{DAE130A7-8FB1-4B71-B7AF-791EC99D53BB}"/>
              </a:ext>
            </a:extLst>
          </p:cNvPr>
          <p:cNvGraphicFramePr>
            <a:graphicFrameLocks noChangeAspect="1"/>
          </p:cNvGraphicFramePr>
          <p:nvPr/>
        </p:nvGraphicFramePr>
        <p:xfrm>
          <a:off x="8001000" y="4114800"/>
          <a:ext cx="533400" cy="301625"/>
        </p:xfrm>
        <a:graphic>
          <a:graphicData uri="http://schemas.openxmlformats.org/presentationml/2006/ole">
            <mc:AlternateContent xmlns:mc="http://schemas.openxmlformats.org/markup-compatibility/2006">
              <mc:Choice xmlns:v="urn:schemas-microsoft-com:vml" Requires="v">
                <p:oleObj spid="_x0000_s39956" name="Equation" r:id="rId3" imgW="355292" imgH="203024" progId="Equation.3">
                  <p:embed/>
                </p:oleObj>
              </mc:Choice>
              <mc:Fallback>
                <p:oleObj name="Equation" r:id="rId3" imgW="355292" imgH="203024" progId="Equation.3">
                  <p:embed/>
                  <p:pic>
                    <p:nvPicPr>
                      <p:cNvPr id="0" name="Object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01000" y="4114800"/>
                        <a:ext cx="533400" cy="301625"/>
                      </a:xfrm>
                      <a:prstGeom prst="rect">
                        <a:avLst/>
                      </a:prstGeom>
                      <a:noFill/>
                      <a:ln>
                        <a:noFill/>
                      </a:ln>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9953" name="Rectangle 8">
            <a:hlinkClick r:id="rId5"/>
            <a:extLst>
              <a:ext uri="{FF2B5EF4-FFF2-40B4-BE49-F238E27FC236}">
                <a16:creationId xmlns:a16="http://schemas.microsoft.com/office/drawing/2014/main" id="{57E0827F-238E-4502-84EC-DE251DA70FEE}"/>
              </a:ext>
            </a:extLst>
          </p:cNvPr>
          <p:cNvSpPr>
            <a:spLocks noChangeArrowheads="1"/>
          </p:cNvSpPr>
          <p:nvPr/>
        </p:nvSpPr>
        <p:spPr bwMode="auto">
          <a:xfrm>
            <a:off x="4994275" y="5824538"/>
            <a:ext cx="2176463"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a:t>ImprovedFibonacci</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Number Placeholder 4">
            <a:extLst>
              <a:ext uri="{FF2B5EF4-FFF2-40B4-BE49-F238E27FC236}">
                <a16:creationId xmlns:a16="http://schemas.microsoft.com/office/drawing/2014/main" id="{60C66BF6-48A3-44D4-AB81-D4BA2C8ABCE4}"/>
              </a:ext>
            </a:extLst>
          </p:cNvPr>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7A91A3D4-55BD-4A59-853E-CEE33AB66342}" type="slidenum">
              <a:rPr lang="en-US" altLang="en-US" sz="1400" smtClean="0"/>
              <a:pPr>
                <a:spcBef>
                  <a:spcPct val="0"/>
                </a:spcBef>
                <a:buClrTx/>
                <a:buSzTx/>
                <a:buFontTx/>
                <a:buNone/>
              </a:pPr>
              <a:t>37</a:t>
            </a:fld>
            <a:endParaRPr lang="en-US" altLang="en-US" sz="1400"/>
          </a:p>
        </p:txBody>
      </p:sp>
      <p:sp>
        <p:nvSpPr>
          <p:cNvPr id="40963" name="Rectangle 3">
            <a:extLst>
              <a:ext uri="{FF2B5EF4-FFF2-40B4-BE49-F238E27FC236}">
                <a16:creationId xmlns:a16="http://schemas.microsoft.com/office/drawing/2014/main" id="{8039B5E5-1500-41E3-8F7A-97FA758BA6DE}"/>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0964" name="Rectangle 4">
            <a:extLst>
              <a:ext uri="{FF2B5EF4-FFF2-40B4-BE49-F238E27FC236}">
                <a16:creationId xmlns:a16="http://schemas.microsoft.com/office/drawing/2014/main" id="{31BC3A51-1C04-442A-B413-99B0DF84D9B0}"/>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0965" name="Rectangle 5">
            <a:extLst>
              <a:ext uri="{FF2B5EF4-FFF2-40B4-BE49-F238E27FC236}">
                <a16:creationId xmlns:a16="http://schemas.microsoft.com/office/drawing/2014/main" id="{E19EE860-F2F1-42C0-B59B-8CB4E57029BA}"/>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0966" name="Rectangle 6">
            <a:extLst>
              <a:ext uri="{FF2B5EF4-FFF2-40B4-BE49-F238E27FC236}">
                <a16:creationId xmlns:a16="http://schemas.microsoft.com/office/drawing/2014/main" id="{AD8D2CF7-3B91-41BA-A2BE-C7F898F6FE73}"/>
              </a:ext>
            </a:extLst>
          </p:cNvPr>
          <p:cNvSpPr>
            <a:spLocks noChangeArrowheads="1"/>
          </p:cNvSpPr>
          <p:nvPr/>
        </p:nvSpPr>
        <p:spPr bwMode="auto">
          <a:xfrm>
            <a:off x="0" y="3219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0967" name="Rectangle 7">
            <a:extLst>
              <a:ext uri="{FF2B5EF4-FFF2-40B4-BE49-F238E27FC236}">
                <a16:creationId xmlns:a16="http://schemas.microsoft.com/office/drawing/2014/main" id="{C99495A9-DF64-4783-AD3B-475A5C6B6DD0}"/>
              </a:ext>
            </a:extLst>
          </p:cNvPr>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0968" name="Rectangle 8">
            <a:extLst>
              <a:ext uri="{FF2B5EF4-FFF2-40B4-BE49-F238E27FC236}">
                <a16:creationId xmlns:a16="http://schemas.microsoft.com/office/drawing/2014/main" id="{0D0FE2C1-9F63-41FA-B68C-C727D8848D16}"/>
              </a:ext>
            </a:extLst>
          </p:cNvPr>
          <p:cNvSpPr>
            <a:spLocks noChangeArrowheads="1"/>
          </p:cNvSpPr>
          <p:nvPr/>
        </p:nvSpPr>
        <p:spPr bwMode="auto">
          <a:xfrm>
            <a:off x="0" y="27241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0969" name="Rectangle 9">
            <a:extLst>
              <a:ext uri="{FF2B5EF4-FFF2-40B4-BE49-F238E27FC236}">
                <a16:creationId xmlns:a16="http://schemas.microsoft.com/office/drawing/2014/main" id="{660A679D-D5C3-4C6E-8A10-283338A264BE}"/>
              </a:ext>
            </a:extLst>
          </p:cNvPr>
          <p:cNvSpPr>
            <a:spLocks noChangeArrowheads="1"/>
          </p:cNvSpPr>
          <p:nvPr/>
        </p:nvSpPr>
        <p:spPr bwMode="auto">
          <a:xfrm>
            <a:off x="0" y="3219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0970" name="Rectangle 10">
            <a:extLst>
              <a:ext uri="{FF2B5EF4-FFF2-40B4-BE49-F238E27FC236}">
                <a16:creationId xmlns:a16="http://schemas.microsoft.com/office/drawing/2014/main" id="{56ABCEC9-A3F7-43F5-8439-33BA5293931B}"/>
              </a:ext>
            </a:extLst>
          </p:cNvPr>
          <p:cNvSpPr>
            <a:spLocks noChangeArrowheads="1"/>
          </p:cNvSpPr>
          <p:nvPr/>
        </p:nvSpPr>
        <p:spPr bwMode="auto">
          <a:xfrm>
            <a:off x="0" y="20113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0971" name="Rectangle 12">
            <a:extLst>
              <a:ext uri="{FF2B5EF4-FFF2-40B4-BE49-F238E27FC236}">
                <a16:creationId xmlns:a16="http://schemas.microsoft.com/office/drawing/2014/main" id="{DAD2A3A3-8008-43B4-9F05-E4EAAB61D591}"/>
              </a:ext>
            </a:extLst>
          </p:cNvPr>
          <p:cNvSpPr>
            <a:spLocks noChangeArrowheads="1"/>
          </p:cNvSpPr>
          <p:nvPr/>
        </p:nvSpPr>
        <p:spPr bwMode="auto">
          <a:xfrm>
            <a:off x="0" y="32305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0972" name="Rectangle 14">
            <a:extLst>
              <a:ext uri="{FF2B5EF4-FFF2-40B4-BE49-F238E27FC236}">
                <a16:creationId xmlns:a16="http://schemas.microsoft.com/office/drawing/2014/main" id="{40C19C44-C241-46A9-8E55-34E4DD4999B0}"/>
              </a:ext>
            </a:extLst>
          </p:cNvPr>
          <p:cNvSpPr>
            <a:spLocks noChangeArrowheads="1"/>
          </p:cNvSpPr>
          <p:nvPr/>
        </p:nvSpPr>
        <p:spPr bwMode="auto">
          <a:xfrm>
            <a:off x="0" y="33258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0973" name="Rectangle 16">
            <a:extLst>
              <a:ext uri="{FF2B5EF4-FFF2-40B4-BE49-F238E27FC236}">
                <a16:creationId xmlns:a16="http://schemas.microsoft.com/office/drawing/2014/main" id="{58E6AF05-3DCB-4D39-86C0-AD583E6A898C}"/>
              </a:ext>
            </a:extLst>
          </p:cNvPr>
          <p:cNvSpPr>
            <a:spLocks noChangeArrowheads="1"/>
          </p:cNvSpPr>
          <p:nvPr/>
        </p:nvSpPr>
        <p:spPr bwMode="auto">
          <a:xfrm>
            <a:off x="0" y="228600"/>
            <a:ext cx="89154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342900" indent="-342900">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90000"/>
              </a:lnSpc>
              <a:buFont typeface="Monotype Sorts"/>
              <a:buNone/>
            </a:pPr>
            <a:r>
              <a:rPr lang="en-US" altLang="en-US" sz="2000">
                <a:latin typeface="Courier New" panose="02070309020205020404" pitchFamily="49" charset="0"/>
              </a:rPr>
              <a:t>                  f0 f1 f2</a:t>
            </a:r>
          </a:p>
          <a:p>
            <a:pPr>
              <a:lnSpc>
                <a:spcPct val="90000"/>
              </a:lnSpc>
              <a:buFont typeface="Monotype Sorts"/>
              <a:buNone/>
            </a:pPr>
            <a:r>
              <a:rPr lang="en-US" altLang="en-US" sz="2000">
                <a:latin typeface="Courier New" panose="02070309020205020404" pitchFamily="49" charset="0"/>
              </a:rPr>
              <a:t>Fibonacci series: 0  1  1  2 3 5 8 13 21 34 55 89…</a:t>
            </a:r>
          </a:p>
          <a:p>
            <a:pPr>
              <a:lnSpc>
                <a:spcPct val="90000"/>
              </a:lnSpc>
              <a:spcBef>
                <a:spcPct val="50000"/>
              </a:spcBef>
              <a:buFont typeface="Monotype Sorts"/>
              <a:buNone/>
            </a:pPr>
            <a:r>
              <a:rPr lang="en-US" altLang="en-US" sz="2000">
                <a:latin typeface="Courier New" panose="02070309020205020404" pitchFamily="49" charset="0"/>
              </a:rPr>
              <a:t>         indices: 0  1  2  3 4 5 6 7  8  9  10 11</a:t>
            </a:r>
            <a:r>
              <a:rPr lang="en-US" altLang="en-US" sz="2400">
                <a:latin typeface="Courier New" panose="02070309020205020404" pitchFamily="49" charset="0"/>
              </a:rPr>
              <a:t>             </a:t>
            </a:r>
          </a:p>
        </p:txBody>
      </p:sp>
      <p:sp>
        <p:nvSpPr>
          <p:cNvPr id="40974" name="Rectangle 18">
            <a:extLst>
              <a:ext uri="{FF2B5EF4-FFF2-40B4-BE49-F238E27FC236}">
                <a16:creationId xmlns:a16="http://schemas.microsoft.com/office/drawing/2014/main" id="{3DB23BE2-63C8-4CFE-873D-408F177F1966}"/>
              </a:ext>
            </a:extLst>
          </p:cNvPr>
          <p:cNvSpPr>
            <a:spLocks noChangeArrowheads="1"/>
          </p:cNvSpPr>
          <p:nvPr/>
        </p:nvSpPr>
        <p:spPr bwMode="auto">
          <a:xfrm>
            <a:off x="0" y="1828800"/>
            <a:ext cx="89154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342900" indent="-342900">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90000"/>
              </a:lnSpc>
              <a:buFont typeface="Monotype Sorts"/>
              <a:buNone/>
            </a:pPr>
            <a:r>
              <a:rPr lang="en-US" altLang="en-US" sz="2000">
                <a:latin typeface="Courier New" panose="02070309020205020404" pitchFamily="49" charset="0"/>
              </a:rPr>
              <a:t>                    f0 f1 f2</a:t>
            </a:r>
          </a:p>
          <a:p>
            <a:pPr>
              <a:lnSpc>
                <a:spcPct val="90000"/>
              </a:lnSpc>
              <a:buFont typeface="Monotype Sorts"/>
              <a:buNone/>
            </a:pPr>
            <a:r>
              <a:rPr lang="en-US" altLang="en-US" sz="2000">
                <a:latin typeface="Courier New" panose="02070309020205020404" pitchFamily="49" charset="0"/>
              </a:rPr>
              <a:t>Fibonacci series: 0  1  1  2  3  5  8  13  21 34 55 89…</a:t>
            </a:r>
          </a:p>
          <a:p>
            <a:pPr>
              <a:lnSpc>
                <a:spcPct val="90000"/>
              </a:lnSpc>
              <a:spcBef>
                <a:spcPct val="50000"/>
              </a:spcBef>
              <a:buFont typeface="Monotype Sorts"/>
              <a:buNone/>
            </a:pPr>
            <a:r>
              <a:rPr lang="en-US" altLang="en-US" sz="2000">
                <a:latin typeface="Courier New" panose="02070309020205020404" pitchFamily="49" charset="0"/>
              </a:rPr>
              <a:t>         indices: 0  1  2  3  4  5  6  7   8  9  10 11</a:t>
            </a:r>
            <a:r>
              <a:rPr lang="en-US" altLang="en-US" sz="2400">
                <a:latin typeface="Courier New" panose="02070309020205020404" pitchFamily="49" charset="0"/>
              </a:rPr>
              <a:t>             </a:t>
            </a:r>
          </a:p>
        </p:txBody>
      </p:sp>
      <p:sp>
        <p:nvSpPr>
          <p:cNvPr id="40975" name="Rectangle 19">
            <a:extLst>
              <a:ext uri="{FF2B5EF4-FFF2-40B4-BE49-F238E27FC236}">
                <a16:creationId xmlns:a16="http://schemas.microsoft.com/office/drawing/2014/main" id="{DDD64E2C-088E-48E6-B84E-DF6FCFAD92AD}"/>
              </a:ext>
            </a:extLst>
          </p:cNvPr>
          <p:cNvSpPr>
            <a:spLocks noChangeArrowheads="1"/>
          </p:cNvSpPr>
          <p:nvPr/>
        </p:nvSpPr>
        <p:spPr bwMode="auto">
          <a:xfrm>
            <a:off x="0" y="3429000"/>
            <a:ext cx="89154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342900" indent="-342900">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90000"/>
              </a:lnSpc>
              <a:buFont typeface="Monotype Sorts"/>
              <a:buNone/>
            </a:pPr>
            <a:r>
              <a:rPr lang="en-US" altLang="en-US" sz="2000">
                <a:latin typeface="Courier New" panose="02070309020205020404" pitchFamily="49" charset="0"/>
              </a:rPr>
              <a:t>                       f0 f1 f2</a:t>
            </a:r>
          </a:p>
          <a:p>
            <a:pPr>
              <a:lnSpc>
                <a:spcPct val="90000"/>
              </a:lnSpc>
              <a:buFont typeface="Monotype Sorts"/>
              <a:buNone/>
            </a:pPr>
            <a:r>
              <a:rPr lang="en-US" altLang="en-US" sz="2000">
                <a:latin typeface="Courier New" panose="02070309020205020404" pitchFamily="49" charset="0"/>
              </a:rPr>
              <a:t>Fibonacci series: 0  1  1  2  3  5  8  13  21  34  55 89…</a:t>
            </a:r>
          </a:p>
          <a:p>
            <a:pPr>
              <a:lnSpc>
                <a:spcPct val="90000"/>
              </a:lnSpc>
              <a:spcBef>
                <a:spcPct val="50000"/>
              </a:spcBef>
              <a:buFont typeface="Monotype Sorts"/>
              <a:buNone/>
            </a:pPr>
            <a:r>
              <a:rPr lang="en-US" altLang="en-US" sz="2000">
                <a:latin typeface="Courier New" panose="02070309020205020404" pitchFamily="49" charset="0"/>
              </a:rPr>
              <a:t>         indices: 0  1  2  3  4  5  6  7   8   9   10 11</a:t>
            </a:r>
            <a:r>
              <a:rPr lang="en-US" altLang="en-US" sz="2400">
                <a:latin typeface="Courier New" panose="02070309020205020404" pitchFamily="49" charset="0"/>
              </a:rPr>
              <a:t>             </a:t>
            </a:r>
          </a:p>
        </p:txBody>
      </p:sp>
      <p:sp>
        <p:nvSpPr>
          <p:cNvPr id="40976" name="Rectangle 21">
            <a:extLst>
              <a:ext uri="{FF2B5EF4-FFF2-40B4-BE49-F238E27FC236}">
                <a16:creationId xmlns:a16="http://schemas.microsoft.com/office/drawing/2014/main" id="{92AC1AF8-E182-48F9-8363-9BF8EE06FB37}"/>
              </a:ext>
            </a:extLst>
          </p:cNvPr>
          <p:cNvSpPr>
            <a:spLocks noChangeArrowheads="1"/>
          </p:cNvSpPr>
          <p:nvPr/>
        </p:nvSpPr>
        <p:spPr bwMode="auto">
          <a:xfrm>
            <a:off x="0" y="4953000"/>
            <a:ext cx="89154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342900" indent="-342900">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90000"/>
              </a:lnSpc>
              <a:buFont typeface="Monotype Sorts"/>
              <a:buNone/>
            </a:pPr>
            <a:r>
              <a:rPr lang="en-US" altLang="en-US" sz="2000">
                <a:latin typeface="Courier New" panose="02070309020205020404" pitchFamily="49" charset="0"/>
              </a:rPr>
              <a:t>                                             f0 f1 f2</a:t>
            </a:r>
          </a:p>
          <a:p>
            <a:pPr>
              <a:lnSpc>
                <a:spcPct val="90000"/>
              </a:lnSpc>
              <a:buFont typeface="Monotype Sorts"/>
              <a:buNone/>
            </a:pPr>
            <a:r>
              <a:rPr lang="en-US" altLang="en-US" sz="2000">
                <a:latin typeface="Courier New" panose="02070309020205020404" pitchFamily="49" charset="0"/>
              </a:rPr>
              <a:t>Fibonacci series: 0  1  1  2  3  5  8  13 21 34 55 89…</a:t>
            </a:r>
          </a:p>
          <a:p>
            <a:pPr>
              <a:lnSpc>
                <a:spcPct val="90000"/>
              </a:lnSpc>
              <a:spcBef>
                <a:spcPct val="50000"/>
              </a:spcBef>
              <a:buFont typeface="Monotype Sorts"/>
              <a:buNone/>
            </a:pPr>
            <a:r>
              <a:rPr lang="en-US" altLang="en-US" sz="2000">
                <a:latin typeface="Courier New" panose="02070309020205020404" pitchFamily="49" charset="0"/>
              </a:rPr>
              <a:t>         indices: 0  1  2  3  4  5  6  7  8  9  10 11</a:t>
            </a:r>
            <a:r>
              <a:rPr lang="en-US" altLang="en-US" sz="2400">
                <a:latin typeface="Courier New" panose="02070309020205020404" pitchFamily="49" charset="0"/>
              </a:rPr>
              <a:t>             </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Number Placeholder 4">
            <a:extLst>
              <a:ext uri="{FF2B5EF4-FFF2-40B4-BE49-F238E27FC236}">
                <a16:creationId xmlns:a16="http://schemas.microsoft.com/office/drawing/2014/main" id="{C649E96F-6BF7-4EBC-A0BB-F16F313E8E4E}"/>
              </a:ext>
            </a:extLst>
          </p:cNvPr>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F349C9F4-7B9F-42C7-88B4-1F5B718090EB}" type="slidenum">
              <a:rPr lang="en-US" altLang="en-US" sz="1400" smtClean="0"/>
              <a:pPr>
                <a:spcBef>
                  <a:spcPct val="0"/>
                </a:spcBef>
                <a:buClrTx/>
                <a:buSzTx/>
                <a:buFontTx/>
                <a:buNone/>
              </a:pPr>
              <a:t>38</a:t>
            </a:fld>
            <a:endParaRPr lang="en-US" altLang="en-US" sz="1400"/>
          </a:p>
        </p:txBody>
      </p:sp>
      <p:sp>
        <p:nvSpPr>
          <p:cNvPr id="41987" name="Rectangle 2">
            <a:extLst>
              <a:ext uri="{FF2B5EF4-FFF2-40B4-BE49-F238E27FC236}">
                <a16:creationId xmlns:a16="http://schemas.microsoft.com/office/drawing/2014/main" id="{E596E886-F051-4251-A01E-E0FC381B8D24}"/>
              </a:ext>
            </a:extLst>
          </p:cNvPr>
          <p:cNvSpPr>
            <a:spLocks noGrp="1" noChangeArrowheads="1"/>
          </p:cNvSpPr>
          <p:nvPr>
            <p:ph type="title"/>
          </p:nvPr>
        </p:nvSpPr>
        <p:spPr>
          <a:xfrm>
            <a:off x="685800" y="228600"/>
            <a:ext cx="7772400" cy="914400"/>
          </a:xfrm>
          <a:noFill/>
        </p:spPr>
        <p:txBody>
          <a:bodyPr/>
          <a:lstStyle/>
          <a:p>
            <a:r>
              <a:rPr lang="en-US" altLang="en-US"/>
              <a:t>Dynamic Programming</a:t>
            </a:r>
          </a:p>
        </p:txBody>
      </p:sp>
      <p:sp>
        <p:nvSpPr>
          <p:cNvPr id="41988" name="Rectangle 3">
            <a:extLst>
              <a:ext uri="{FF2B5EF4-FFF2-40B4-BE49-F238E27FC236}">
                <a16:creationId xmlns:a16="http://schemas.microsoft.com/office/drawing/2014/main" id="{31DD6F54-3550-4A70-BC49-111A78A683C2}"/>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1989" name="Rectangle 4">
            <a:extLst>
              <a:ext uri="{FF2B5EF4-FFF2-40B4-BE49-F238E27FC236}">
                <a16:creationId xmlns:a16="http://schemas.microsoft.com/office/drawing/2014/main" id="{9299FB34-9538-491D-B1A7-4E5FFB916B28}"/>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1990" name="Rectangle 5">
            <a:extLst>
              <a:ext uri="{FF2B5EF4-FFF2-40B4-BE49-F238E27FC236}">
                <a16:creationId xmlns:a16="http://schemas.microsoft.com/office/drawing/2014/main" id="{2497FA3D-B80B-4C3D-ABFF-F0C2D8E3FBDD}"/>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1991" name="Rectangle 6">
            <a:extLst>
              <a:ext uri="{FF2B5EF4-FFF2-40B4-BE49-F238E27FC236}">
                <a16:creationId xmlns:a16="http://schemas.microsoft.com/office/drawing/2014/main" id="{39A7D8D3-7C77-4ADE-A311-3324DF3FEDCB}"/>
              </a:ext>
            </a:extLst>
          </p:cNvPr>
          <p:cNvSpPr>
            <a:spLocks noChangeArrowheads="1"/>
          </p:cNvSpPr>
          <p:nvPr/>
        </p:nvSpPr>
        <p:spPr bwMode="auto">
          <a:xfrm>
            <a:off x="0" y="3219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1992" name="Rectangle 7">
            <a:extLst>
              <a:ext uri="{FF2B5EF4-FFF2-40B4-BE49-F238E27FC236}">
                <a16:creationId xmlns:a16="http://schemas.microsoft.com/office/drawing/2014/main" id="{688344AD-D22F-4413-B89D-390FEFF3B165}"/>
              </a:ext>
            </a:extLst>
          </p:cNvPr>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1993" name="Rectangle 8">
            <a:extLst>
              <a:ext uri="{FF2B5EF4-FFF2-40B4-BE49-F238E27FC236}">
                <a16:creationId xmlns:a16="http://schemas.microsoft.com/office/drawing/2014/main" id="{65EE84E4-D7BC-43E8-A3EE-6CA56CE2DA47}"/>
              </a:ext>
            </a:extLst>
          </p:cNvPr>
          <p:cNvSpPr>
            <a:spLocks noChangeArrowheads="1"/>
          </p:cNvSpPr>
          <p:nvPr/>
        </p:nvSpPr>
        <p:spPr bwMode="auto">
          <a:xfrm>
            <a:off x="0" y="27241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1994" name="Rectangle 9">
            <a:extLst>
              <a:ext uri="{FF2B5EF4-FFF2-40B4-BE49-F238E27FC236}">
                <a16:creationId xmlns:a16="http://schemas.microsoft.com/office/drawing/2014/main" id="{C91169EB-DF81-47F1-ACDE-2504682240B6}"/>
              </a:ext>
            </a:extLst>
          </p:cNvPr>
          <p:cNvSpPr>
            <a:spLocks noChangeArrowheads="1"/>
          </p:cNvSpPr>
          <p:nvPr/>
        </p:nvSpPr>
        <p:spPr bwMode="auto">
          <a:xfrm>
            <a:off x="0" y="3219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1995" name="Rectangle 10">
            <a:extLst>
              <a:ext uri="{FF2B5EF4-FFF2-40B4-BE49-F238E27FC236}">
                <a16:creationId xmlns:a16="http://schemas.microsoft.com/office/drawing/2014/main" id="{5A2313CA-0CA7-4B6F-9063-1C2CFCDEBDC3}"/>
              </a:ext>
            </a:extLst>
          </p:cNvPr>
          <p:cNvSpPr>
            <a:spLocks noChangeArrowheads="1"/>
          </p:cNvSpPr>
          <p:nvPr/>
        </p:nvSpPr>
        <p:spPr bwMode="auto">
          <a:xfrm>
            <a:off x="0" y="20113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1996" name="Rectangle 12">
            <a:extLst>
              <a:ext uri="{FF2B5EF4-FFF2-40B4-BE49-F238E27FC236}">
                <a16:creationId xmlns:a16="http://schemas.microsoft.com/office/drawing/2014/main" id="{212DF094-C9A2-444E-B019-4A58FD2C1483}"/>
              </a:ext>
            </a:extLst>
          </p:cNvPr>
          <p:cNvSpPr>
            <a:spLocks noChangeArrowheads="1"/>
          </p:cNvSpPr>
          <p:nvPr/>
        </p:nvSpPr>
        <p:spPr bwMode="auto">
          <a:xfrm>
            <a:off x="0" y="32305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1997" name="Rectangle 14">
            <a:extLst>
              <a:ext uri="{FF2B5EF4-FFF2-40B4-BE49-F238E27FC236}">
                <a16:creationId xmlns:a16="http://schemas.microsoft.com/office/drawing/2014/main" id="{08D7538D-E074-44D0-8D43-9D6344E20B01}"/>
              </a:ext>
            </a:extLst>
          </p:cNvPr>
          <p:cNvSpPr>
            <a:spLocks noChangeArrowheads="1"/>
          </p:cNvSpPr>
          <p:nvPr/>
        </p:nvSpPr>
        <p:spPr bwMode="auto">
          <a:xfrm>
            <a:off x="0" y="33258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1998" name="Rectangle 16">
            <a:extLst>
              <a:ext uri="{FF2B5EF4-FFF2-40B4-BE49-F238E27FC236}">
                <a16:creationId xmlns:a16="http://schemas.microsoft.com/office/drawing/2014/main" id="{F8C581FF-DE19-4E04-A32C-191B329207B5}"/>
              </a:ext>
            </a:extLst>
          </p:cNvPr>
          <p:cNvSpPr>
            <a:spLocks noGrp="1" noChangeArrowheads="1"/>
          </p:cNvSpPr>
          <p:nvPr>
            <p:ph type="body" idx="1"/>
          </p:nvPr>
        </p:nvSpPr>
        <p:spPr>
          <a:xfrm>
            <a:off x="228600" y="1295400"/>
            <a:ext cx="8610600" cy="4953000"/>
          </a:xfrm>
        </p:spPr>
        <p:txBody>
          <a:bodyPr/>
          <a:lstStyle/>
          <a:p>
            <a:pPr marL="0" indent="0">
              <a:buFont typeface="Monotype Sorts"/>
              <a:buNone/>
            </a:pPr>
            <a:r>
              <a:rPr lang="en-US" altLang="en-US" sz="2800"/>
              <a:t>The algorithm for computing Fibonacci numbers presented here uses an approach known as </a:t>
            </a:r>
            <a:r>
              <a:rPr lang="en-US" altLang="en-US" sz="2800" i="1"/>
              <a:t>dynamic programming</a:t>
            </a:r>
            <a:r>
              <a:rPr lang="en-US" altLang="en-US" sz="2800"/>
              <a:t>. Dynamic programming is to solve subproblems, then combine the solutions of subproblems to obtain an overall solution. This naturally leads to a recursive solution. However, it would be inefficient to use recursion, because the subproblems overlap. The key idea behind dynamic programming is to solve each subprogram only once and storing the results for subproblems for later use to avoid redundant computing of the subproblems. </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Number Placeholder 4">
            <a:extLst>
              <a:ext uri="{FF2B5EF4-FFF2-40B4-BE49-F238E27FC236}">
                <a16:creationId xmlns:a16="http://schemas.microsoft.com/office/drawing/2014/main" id="{A8688806-9C89-4E4B-BB7B-71C246F23CCD}"/>
              </a:ext>
            </a:extLst>
          </p:cNvPr>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6215C88D-83CA-4A31-9D22-0EAE7E634194}" type="slidenum">
              <a:rPr lang="en-US" altLang="en-US" sz="1400" smtClean="0"/>
              <a:pPr>
                <a:spcBef>
                  <a:spcPct val="0"/>
                </a:spcBef>
                <a:buClrTx/>
                <a:buSzTx/>
                <a:buFontTx/>
                <a:buNone/>
              </a:pPr>
              <a:t>39</a:t>
            </a:fld>
            <a:endParaRPr lang="en-US" altLang="en-US" sz="1400"/>
          </a:p>
        </p:txBody>
      </p:sp>
      <p:sp>
        <p:nvSpPr>
          <p:cNvPr id="43011" name="Rectangle 2">
            <a:extLst>
              <a:ext uri="{FF2B5EF4-FFF2-40B4-BE49-F238E27FC236}">
                <a16:creationId xmlns:a16="http://schemas.microsoft.com/office/drawing/2014/main" id="{8CD14BB0-9043-491B-901B-DCC3FF66BC61}"/>
              </a:ext>
            </a:extLst>
          </p:cNvPr>
          <p:cNvSpPr>
            <a:spLocks noGrp="1" noChangeArrowheads="1"/>
          </p:cNvSpPr>
          <p:nvPr>
            <p:ph type="title"/>
          </p:nvPr>
        </p:nvSpPr>
        <p:spPr>
          <a:xfrm>
            <a:off x="685800" y="228600"/>
            <a:ext cx="7772400" cy="1143000"/>
          </a:xfrm>
          <a:noFill/>
        </p:spPr>
        <p:txBody>
          <a:bodyPr/>
          <a:lstStyle/>
          <a:p>
            <a:r>
              <a:rPr lang="en-US" altLang="en-US"/>
              <a:t>Case Study: GCD Algorithms Version 1</a:t>
            </a:r>
          </a:p>
        </p:txBody>
      </p:sp>
      <p:sp>
        <p:nvSpPr>
          <p:cNvPr id="43012" name="Rectangle 3">
            <a:extLst>
              <a:ext uri="{FF2B5EF4-FFF2-40B4-BE49-F238E27FC236}">
                <a16:creationId xmlns:a16="http://schemas.microsoft.com/office/drawing/2014/main" id="{5CA64C55-D4CE-418F-AC8E-63C6D80EA4B5}"/>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3013" name="Rectangle 4">
            <a:extLst>
              <a:ext uri="{FF2B5EF4-FFF2-40B4-BE49-F238E27FC236}">
                <a16:creationId xmlns:a16="http://schemas.microsoft.com/office/drawing/2014/main" id="{7C1634BE-0534-47E7-8E48-FD1A2AB9B1AA}"/>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3014" name="Rectangle 5">
            <a:extLst>
              <a:ext uri="{FF2B5EF4-FFF2-40B4-BE49-F238E27FC236}">
                <a16:creationId xmlns:a16="http://schemas.microsoft.com/office/drawing/2014/main" id="{300B060D-C0AE-4DA8-884A-483AD1E7F6C3}"/>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3015" name="Rectangle 6">
            <a:extLst>
              <a:ext uri="{FF2B5EF4-FFF2-40B4-BE49-F238E27FC236}">
                <a16:creationId xmlns:a16="http://schemas.microsoft.com/office/drawing/2014/main" id="{390831A0-1CA8-4D4C-9EEC-61DC89C11420}"/>
              </a:ext>
            </a:extLst>
          </p:cNvPr>
          <p:cNvSpPr>
            <a:spLocks noChangeArrowheads="1"/>
          </p:cNvSpPr>
          <p:nvPr/>
        </p:nvSpPr>
        <p:spPr bwMode="auto">
          <a:xfrm>
            <a:off x="0" y="3219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3016" name="Rectangle 7">
            <a:extLst>
              <a:ext uri="{FF2B5EF4-FFF2-40B4-BE49-F238E27FC236}">
                <a16:creationId xmlns:a16="http://schemas.microsoft.com/office/drawing/2014/main" id="{EB52B3DC-8B47-4EA4-AA3A-A5AA1BA9ED91}"/>
              </a:ext>
            </a:extLst>
          </p:cNvPr>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3017" name="Rectangle 8">
            <a:extLst>
              <a:ext uri="{FF2B5EF4-FFF2-40B4-BE49-F238E27FC236}">
                <a16:creationId xmlns:a16="http://schemas.microsoft.com/office/drawing/2014/main" id="{888B8C0D-DF44-40B6-BA98-EC561292C7DA}"/>
              </a:ext>
            </a:extLst>
          </p:cNvPr>
          <p:cNvSpPr>
            <a:spLocks noChangeArrowheads="1"/>
          </p:cNvSpPr>
          <p:nvPr/>
        </p:nvSpPr>
        <p:spPr bwMode="auto">
          <a:xfrm>
            <a:off x="0" y="27241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3018" name="Rectangle 9">
            <a:extLst>
              <a:ext uri="{FF2B5EF4-FFF2-40B4-BE49-F238E27FC236}">
                <a16:creationId xmlns:a16="http://schemas.microsoft.com/office/drawing/2014/main" id="{A4E896A5-78E4-42D9-8EF3-67BCFF1BF1C4}"/>
              </a:ext>
            </a:extLst>
          </p:cNvPr>
          <p:cNvSpPr>
            <a:spLocks noChangeArrowheads="1"/>
          </p:cNvSpPr>
          <p:nvPr/>
        </p:nvSpPr>
        <p:spPr bwMode="auto">
          <a:xfrm>
            <a:off x="0" y="3219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3019" name="Rectangle 10">
            <a:extLst>
              <a:ext uri="{FF2B5EF4-FFF2-40B4-BE49-F238E27FC236}">
                <a16:creationId xmlns:a16="http://schemas.microsoft.com/office/drawing/2014/main" id="{106DF894-A167-4AE9-A964-C76150A13E4A}"/>
              </a:ext>
            </a:extLst>
          </p:cNvPr>
          <p:cNvSpPr>
            <a:spLocks noChangeArrowheads="1"/>
          </p:cNvSpPr>
          <p:nvPr/>
        </p:nvSpPr>
        <p:spPr bwMode="auto">
          <a:xfrm>
            <a:off x="0" y="20113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3020" name="Rectangle 11">
            <a:extLst>
              <a:ext uri="{FF2B5EF4-FFF2-40B4-BE49-F238E27FC236}">
                <a16:creationId xmlns:a16="http://schemas.microsoft.com/office/drawing/2014/main" id="{36AFA260-C33D-496F-B644-0BCEDC3B3C14}"/>
              </a:ext>
            </a:extLst>
          </p:cNvPr>
          <p:cNvSpPr>
            <a:spLocks noGrp="1" noChangeArrowheads="1"/>
          </p:cNvSpPr>
          <p:nvPr>
            <p:ph type="body" idx="1"/>
          </p:nvPr>
        </p:nvSpPr>
        <p:spPr>
          <a:xfrm>
            <a:off x="304800" y="1668463"/>
            <a:ext cx="5715000" cy="3124200"/>
          </a:xfrm>
        </p:spPr>
        <p:txBody>
          <a:bodyPr/>
          <a:lstStyle/>
          <a:p>
            <a:pPr marL="263525" indent="0">
              <a:lnSpc>
                <a:spcPct val="80000"/>
              </a:lnSpc>
              <a:buFont typeface="Monotype Sorts"/>
              <a:buNone/>
            </a:pPr>
            <a:r>
              <a:rPr lang="en-US" altLang="en-US" sz="2400">
                <a:solidFill>
                  <a:schemeClr val="tx2"/>
                </a:solidFill>
              </a:rPr>
              <a:t>public static int gcd(int m, int n) {</a:t>
            </a:r>
          </a:p>
          <a:p>
            <a:pPr marL="263525" indent="0">
              <a:lnSpc>
                <a:spcPct val="80000"/>
              </a:lnSpc>
              <a:buFont typeface="Monotype Sorts"/>
              <a:buNone/>
            </a:pPr>
            <a:r>
              <a:rPr lang="en-US" altLang="en-US" sz="2400">
                <a:solidFill>
                  <a:schemeClr val="tx2"/>
                </a:solidFill>
              </a:rPr>
              <a:t>  int gcd = 1;</a:t>
            </a:r>
          </a:p>
          <a:p>
            <a:pPr marL="263525" indent="0">
              <a:lnSpc>
                <a:spcPct val="80000"/>
              </a:lnSpc>
              <a:buFont typeface="Monotype Sorts"/>
              <a:buNone/>
            </a:pPr>
            <a:r>
              <a:rPr lang="en-US" altLang="en-US" sz="2400">
                <a:solidFill>
                  <a:schemeClr val="tx2"/>
                </a:solidFill>
              </a:rPr>
              <a:t>  for (int k = 2; k &lt;= m &amp;&amp; k &lt;= n; k++) {</a:t>
            </a:r>
          </a:p>
          <a:p>
            <a:pPr marL="263525" indent="0">
              <a:lnSpc>
                <a:spcPct val="80000"/>
              </a:lnSpc>
              <a:buFont typeface="Monotype Sorts"/>
              <a:buNone/>
            </a:pPr>
            <a:r>
              <a:rPr lang="en-US" altLang="en-US" sz="2400">
                <a:solidFill>
                  <a:schemeClr val="tx2"/>
                </a:solidFill>
              </a:rPr>
              <a:t>    if (m % k == 0 &amp;&amp; n % k == 0)</a:t>
            </a:r>
          </a:p>
          <a:p>
            <a:pPr marL="263525" indent="0">
              <a:lnSpc>
                <a:spcPct val="80000"/>
              </a:lnSpc>
              <a:buFont typeface="Monotype Sorts"/>
              <a:buNone/>
            </a:pPr>
            <a:r>
              <a:rPr lang="en-US" altLang="en-US" sz="2400">
                <a:solidFill>
                  <a:schemeClr val="tx2"/>
                </a:solidFill>
              </a:rPr>
              <a:t>      gcd = k;</a:t>
            </a:r>
          </a:p>
          <a:p>
            <a:pPr marL="263525" indent="0">
              <a:lnSpc>
                <a:spcPct val="80000"/>
              </a:lnSpc>
              <a:buFont typeface="Monotype Sorts"/>
              <a:buNone/>
            </a:pPr>
            <a:r>
              <a:rPr lang="en-US" altLang="en-US" sz="2400">
                <a:solidFill>
                  <a:schemeClr val="tx2"/>
                </a:solidFill>
              </a:rPr>
              <a:t>  }</a:t>
            </a:r>
          </a:p>
          <a:p>
            <a:pPr marL="263525" indent="0">
              <a:lnSpc>
                <a:spcPct val="80000"/>
              </a:lnSpc>
              <a:buFont typeface="Monotype Sorts"/>
              <a:buNone/>
            </a:pPr>
            <a:r>
              <a:rPr lang="en-US" altLang="en-US" sz="2400">
                <a:solidFill>
                  <a:schemeClr val="tx2"/>
                </a:solidFill>
              </a:rPr>
              <a:t>  return gcd;</a:t>
            </a:r>
          </a:p>
          <a:p>
            <a:pPr marL="263525" indent="0">
              <a:lnSpc>
                <a:spcPct val="80000"/>
              </a:lnSpc>
              <a:buFont typeface="Monotype Sorts"/>
              <a:buNone/>
            </a:pPr>
            <a:r>
              <a:rPr lang="en-US" altLang="en-US" sz="2400">
                <a:solidFill>
                  <a:schemeClr val="tx2"/>
                </a:solidFill>
              </a:rPr>
              <a:t>}</a:t>
            </a:r>
          </a:p>
        </p:txBody>
      </p:sp>
      <p:sp>
        <p:nvSpPr>
          <p:cNvPr id="43021" name="Rectangle 12">
            <a:extLst>
              <a:ext uri="{FF2B5EF4-FFF2-40B4-BE49-F238E27FC236}">
                <a16:creationId xmlns:a16="http://schemas.microsoft.com/office/drawing/2014/main" id="{6C9C0677-49C6-48D2-948A-C4C7F61AEEFD}"/>
              </a:ext>
            </a:extLst>
          </p:cNvPr>
          <p:cNvSpPr>
            <a:spLocks noChangeArrowheads="1"/>
          </p:cNvSpPr>
          <p:nvPr/>
        </p:nvSpPr>
        <p:spPr bwMode="auto">
          <a:xfrm>
            <a:off x="0" y="32305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3022" name="Rectangle 13">
            <a:extLst>
              <a:ext uri="{FF2B5EF4-FFF2-40B4-BE49-F238E27FC236}">
                <a16:creationId xmlns:a16="http://schemas.microsoft.com/office/drawing/2014/main" id="{865FF8AE-3B41-47E0-BEBB-80EC4AF1DE39}"/>
              </a:ext>
            </a:extLst>
          </p:cNvPr>
          <p:cNvSpPr>
            <a:spLocks noChangeArrowheads="1"/>
          </p:cNvSpPr>
          <p:nvPr/>
        </p:nvSpPr>
        <p:spPr bwMode="auto">
          <a:xfrm>
            <a:off x="3657600" y="4899025"/>
            <a:ext cx="45720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80000"/>
              </a:lnSpc>
              <a:buFont typeface="Monotype Sorts"/>
              <a:buNone/>
            </a:pPr>
            <a:r>
              <a:rPr lang="en-US" altLang="en-US">
                <a:solidFill>
                  <a:schemeClr val="tx2"/>
                </a:solidFill>
              </a:rPr>
              <a:t>Obviously, the complexity of this algorithm is      . </a:t>
            </a:r>
          </a:p>
        </p:txBody>
      </p:sp>
      <p:sp>
        <p:nvSpPr>
          <p:cNvPr id="43023" name="Rectangle 14">
            <a:extLst>
              <a:ext uri="{FF2B5EF4-FFF2-40B4-BE49-F238E27FC236}">
                <a16:creationId xmlns:a16="http://schemas.microsoft.com/office/drawing/2014/main" id="{E5B2BB1C-562E-415B-BEC1-F1391C6CCEF4}"/>
              </a:ext>
            </a:extLst>
          </p:cNvPr>
          <p:cNvSpPr>
            <a:spLocks noChangeArrowheads="1"/>
          </p:cNvSpPr>
          <p:nvPr/>
        </p:nvSpPr>
        <p:spPr bwMode="auto">
          <a:xfrm>
            <a:off x="0" y="33258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43024" name="Object 15">
            <a:extLst>
              <a:ext uri="{FF2B5EF4-FFF2-40B4-BE49-F238E27FC236}">
                <a16:creationId xmlns:a16="http://schemas.microsoft.com/office/drawing/2014/main" id="{CD507627-45CE-43D0-BB10-8B0BC19EDE3C}"/>
              </a:ext>
            </a:extLst>
          </p:cNvPr>
          <p:cNvGraphicFramePr>
            <a:graphicFrameLocks noChangeAspect="1"/>
          </p:cNvGraphicFramePr>
          <p:nvPr/>
        </p:nvGraphicFramePr>
        <p:xfrm>
          <a:off x="6934200" y="5410200"/>
          <a:ext cx="533400" cy="301625"/>
        </p:xfrm>
        <a:graphic>
          <a:graphicData uri="http://schemas.openxmlformats.org/presentationml/2006/ole">
            <mc:AlternateContent xmlns:mc="http://schemas.openxmlformats.org/markup-compatibility/2006">
              <mc:Choice xmlns:v="urn:schemas-microsoft-com:vml" Requires="v">
                <p:oleObj spid="_x0000_s43027" name="Equation" r:id="rId3" imgW="355292" imgH="203024" progId="Equation.3">
                  <p:embed/>
                </p:oleObj>
              </mc:Choice>
              <mc:Fallback>
                <p:oleObj name="Equation" r:id="rId3" imgW="355292" imgH="203024" progId="Equation.3">
                  <p:embed/>
                  <p:pic>
                    <p:nvPicPr>
                      <p:cNvPr id="0" name="Object 1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34200" y="5410200"/>
                        <a:ext cx="533400" cy="301625"/>
                      </a:xfrm>
                      <a:prstGeom prst="rect">
                        <a:avLst/>
                      </a:prstGeom>
                      <a:noFill/>
                      <a:ln>
                        <a:noFill/>
                      </a:ln>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4">
            <a:extLst>
              <a:ext uri="{FF2B5EF4-FFF2-40B4-BE49-F238E27FC236}">
                <a16:creationId xmlns:a16="http://schemas.microsoft.com/office/drawing/2014/main" id="{B634B909-D941-40CC-B772-54BE0622B6B3}"/>
              </a:ext>
            </a:extLst>
          </p:cNvPr>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08DD5C69-48E5-4357-9088-1AFBFD3F8315}" type="slidenum">
              <a:rPr lang="en-US" altLang="en-US" sz="1400" smtClean="0"/>
              <a:pPr>
                <a:spcBef>
                  <a:spcPct val="0"/>
                </a:spcBef>
                <a:buClrTx/>
                <a:buSzTx/>
                <a:buFontTx/>
                <a:buNone/>
              </a:pPr>
              <a:t>4</a:t>
            </a:fld>
            <a:endParaRPr lang="en-US" altLang="en-US" sz="1400"/>
          </a:p>
        </p:txBody>
      </p:sp>
      <p:sp>
        <p:nvSpPr>
          <p:cNvPr id="7171" name="Rectangle 2">
            <a:extLst>
              <a:ext uri="{FF2B5EF4-FFF2-40B4-BE49-F238E27FC236}">
                <a16:creationId xmlns:a16="http://schemas.microsoft.com/office/drawing/2014/main" id="{DE8531A8-B1AA-4E51-9707-0949D7C02CE8}"/>
              </a:ext>
            </a:extLst>
          </p:cNvPr>
          <p:cNvSpPr>
            <a:spLocks noGrp="1" noChangeArrowheads="1"/>
          </p:cNvSpPr>
          <p:nvPr>
            <p:ph type="title"/>
          </p:nvPr>
        </p:nvSpPr>
        <p:spPr>
          <a:xfrm>
            <a:off x="685800" y="228600"/>
            <a:ext cx="7772400" cy="533400"/>
          </a:xfrm>
          <a:noFill/>
        </p:spPr>
        <p:txBody>
          <a:bodyPr/>
          <a:lstStyle/>
          <a:p>
            <a:r>
              <a:rPr lang="en-US" altLang="en-US"/>
              <a:t>Growth Rate </a:t>
            </a:r>
          </a:p>
        </p:txBody>
      </p:sp>
      <p:sp>
        <p:nvSpPr>
          <p:cNvPr id="7172" name="Rectangle 3">
            <a:extLst>
              <a:ext uri="{FF2B5EF4-FFF2-40B4-BE49-F238E27FC236}">
                <a16:creationId xmlns:a16="http://schemas.microsoft.com/office/drawing/2014/main" id="{CB35004E-C005-426D-90F2-3F4D57443BE9}"/>
              </a:ext>
            </a:extLst>
          </p:cNvPr>
          <p:cNvSpPr>
            <a:spLocks noGrp="1" noChangeArrowheads="1"/>
          </p:cNvSpPr>
          <p:nvPr>
            <p:ph type="body" idx="1"/>
          </p:nvPr>
        </p:nvSpPr>
        <p:spPr>
          <a:xfrm>
            <a:off x="228600" y="1143000"/>
            <a:ext cx="8610600" cy="5029200"/>
          </a:xfrm>
          <a:noFill/>
        </p:spPr>
        <p:txBody>
          <a:bodyPr/>
          <a:lstStyle/>
          <a:p>
            <a:pPr marL="228600" indent="-144463">
              <a:spcBef>
                <a:spcPct val="0"/>
              </a:spcBef>
              <a:buFont typeface="Monotype Sorts"/>
              <a:buNone/>
            </a:pPr>
            <a:r>
              <a:rPr lang="en-US" altLang="en-US" sz="2800"/>
              <a:t>	It is very difficult to compare algorithms by measuring their execution time. To overcome these problems, a theoretical approach was developed to analyze algorithms independent of computers and specific input. This approach approximates the effect of a change on the size of the input. In this way, you can see how fast an algorithm’s execution time increases as the input size increases, so you can compare two algorithms by examining their </a:t>
            </a:r>
            <a:r>
              <a:rPr lang="en-US" altLang="en-US" sz="2800" i="1"/>
              <a:t>growth rates</a:t>
            </a:r>
            <a:r>
              <a:rPr lang="en-US" altLang="en-US" sz="2800"/>
              <a:t>.</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Number Placeholder 4">
            <a:extLst>
              <a:ext uri="{FF2B5EF4-FFF2-40B4-BE49-F238E27FC236}">
                <a16:creationId xmlns:a16="http://schemas.microsoft.com/office/drawing/2014/main" id="{B1050DB3-C0FF-47A6-B248-7B91F736685F}"/>
              </a:ext>
            </a:extLst>
          </p:cNvPr>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3E11F51A-DF7C-4BB4-A93E-82DA905992DB}" type="slidenum">
              <a:rPr lang="en-US" altLang="en-US" sz="1400" smtClean="0"/>
              <a:pPr>
                <a:spcBef>
                  <a:spcPct val="0"/>
                </a:spcBef>
                <a:buClrTx/>
                <a:buSzTx/>
                <a:buFontTx/>
                <a:buNone/>
              </a:pPr>
              <a:t>40</a:t>
            </a:fld>
            <a:endParaRPr lang="en-US" altLang="en-US" sz="1400"/>
          </a:p>
        </p:txBody>
      </p:sp>
      <p:sp>
        <p:nvSpPr>
          <p:cNvPr id="44035" name="Rectangle 2">
            <a:extLst>
              <a:ext uri="{FF2B5EF4-FFF2-40B4-BE49-F238E27FC236}">
                <a16:creationId xmlns:a16="http://schemas.microsoft.com/office/drawing/2014/main" id="{6C2974CF-FA14-4212-B2C9-0D600D52B6F9}"/>
              </a:ext>
            </a:extLst>
          </p:cNvPr>
          <p:cNvSpPr>
            <a:spLocks noGrp="1" noChangeArrowheads="1"/>
          </p:cNvSpPr>
          <p:nvPr>
            <p:ph type="title"/>
          </p:nvPr>
        </p:nvSpPr>
        <p:spPr>
          <a:xfrm>
            <a:off x="685800" y="228600"/>
            <a:ext cx="7772400" cy="1143000"/>
          </a:xfrm>
          <a:noFill/>
        </p:spPr>
        <p:txBody>
          <a:bodyPr/>
          <a:lstStyle/>
          <a:p>
            <a:r>
              <a:rPr lang="en-US" altLang="en-US"/>
              <a:t>Case Study: GCD Algorithms Version 2</a:t>
            </a:r>
          </a:p>
        </p:txBody>
      </p:sp>
      <p:sp>
        <p:nvSpPr>
          <p:cNvPr id="44036" name="Rectangle 3">
            <a:extLst>
              <a:ext uri="{FF2B5EF4-FFF2-40B4-BE49-F238E27FC236}">
                <a16:creationId xmlns:a16="http://schemas.microsoft.com/office/drawing/2014/main" id="{8CCF8006-2FB8-4885-B429-325EB864D436}"/>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4037" name="Rectangle 4">
            <a:extLst>
              <a:ext uri="{FF2B5EF4-FFF2-40B4-BE49-F238E27FC236}">
                <a16:creationId xmlns:a16="http://schemas.microsoft.com/office/drawing/2014/main" id="{8E77E440-8005-4A10-BFFF-600C0D39D8AE}"/>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4038" name="Rectangle 5">
            <a:extLst>
              <a:ext uri="{FF2B5EF4-FFF2-40B4-BE49-F238E27FC236}">
                <a16:creationId xmlns:a16="http://schemas.microsoft.com/office/drawing/2014/main" id="{7AD7550D-DF5D-41C2-A515-857E844C5961}"/>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4039" name="Rectangle 6">
            <a:extLst>
              <a:ext uri="{FF2B5EF4-FFF2-40B4-BE49-F238E27FC236}">
                <a16:creationId xmlns:a16="http://schemas.microsoft.com/office/drawing/2014/main" id="{8562A751-59F3-4E37-821C-8975C2DB78FD}"/>
              </a:ext>
            </a:extLst>
          </p:cNvPr>
          <p:cNvSpPr>
            <a:spLocks noChangeArrowheads="1"/>
          </p:cNvSpPr>
          <p:nvPr/>
        </p:nvSpPr>
        <p:spPr bwMode="auto">
          <a:xfrm>
            <a:off x="0" y="3219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4040" name="Rectangle 7">
            <a:extLst>
              <a:ext uri="{FF2B5EF4-FFF2-40B4-BE49-F238E27FC236}">
                <a16:creationId xmlns:a16="http://schemas.microsoft.com/office/drawing/2014/main" id="{C0BA0282-AD88-4D32-8883-68AAA7231CA1}"/>
              </a:ext>
            </a:extLst>
          </p:cNvPr>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4041" name="Rectangle 8">
            <a:extLst>
              <a:ext uri="{FF2B5EF4-FFF2-40B4-BE49-F238E27FC236}">
                <a16:creationId xmlns:a16="http://schemas.microsoft.com/office/drawing/2014/main" id="{248AB3DB-C474-479C-A9AF-232787488204}"/>
              </a:ext>
            </a:extLst>
          </p:cNvPr>
          <p:cNvSpPr>
            <a:spLocks noChangeArrowheads="1"/>
          </p:cNvSpPr>
          <p:nvPr/>
        </p:nvSpPr>
        <p:spPr bwMode="auto">
          <a:xfrm>
            <a:off x="0" y="27241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4042" name="Rectangle 9">
            <a:extLst>
              <a:ext uri="{FF2B5EF4-FFF2-40B4-BE49-F238E27FC236}">
                <a16:creationId xmlns:a16="http://schemas.microsoft.com/office/drawing/2014/main" id="{AF24F870-76F7-4AFE-837E-C8A60258243E}"/>
              </a:ext>
            </a:extLst>
          </p:cNvPr>
          <p:cNvSpPr>
            <a:spLocks noChangeArrowheads="1"/>
          </p:cNvSpPr>
          <p:nvPr/>
        </p:nvSpPr>
        <p:spPr bwMode="auto">
          <a:xfrm>
            <a:off x="0" y="3219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4043" name="Rectangle 10">
            <a:extLst>
              <a:ext uri="{FF2B5EF4-FFF2-40B4-BE49-F238E27FC236}">
                <a16:creationId xmlns:a16="http://schemas.microsoft.com/office/drawing/2014/main" id="{D93871AB-B3B0-4BD9-A6D7-9C32606AA9B3}"/>
              </a:ext>
            </a:extLst>
          </p:cNvPr>
          <p:cNvSpPr>
            <a:spLocks noChangeArrowheads="1"/>
          </p:cNvSpPr>
          <p:nvPr/>
        </p:nvSpPr>
        <p:spPr bwMode="auto">
          <a:xfrm>
            <a:off x="0" y="20113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4044" name="Rectangle 11">
            <a:extLst>
              <a:ext uri="{FF2B5EF4-FFF2-40B4-BE49-F238E27FC236}">
                <a16:creationId xmlns:a16="http://schemas.microsoft.com/office/drawing/2014/main" id="{18F0FC32-F05C-48B4-9843-64AACEB2072B}"/>
              </a:ext>
            </a:extLst>
          </p:cNvPr>
          <p:cNvSpPr>
            <a:spLocks noGrp="1" noChangeArrowheads="1"/>
          </p:cNvSpPr>
          <p:nvPr>
            <p:ph type="body" idx="1"/>
          </p:nvPr>
        </p:nvSpPr>
        <p:spPr>
          <a:xfrm>
            <a:off x="152400" y="1828800"/>
            <a:ext cx="5715000" cy="2819400"/>
          </a:xfrm>
        </p:spPr>
        <p:txBody>
          <a:bodyPr/>
          <a:lstStyle/>
          <a:p>
            <a:pPr marL="263525" indent="0">
              <a:lnSpc>
                <a:spcPct val="80000"/>
              </a:lnSpc>
              <a:buFont typeface="Monotype Sorts"/>
              <a:buNone/>
            </a:pPr>
            <a:r>
              <a:rPr lang="en-US" altLang="en-US" sz="2800">
                <a:solidFill>
                  <a:schemeClr val="tx2"/>
                </a:solidFill>
              </a:rPr>
              <a:t>// Assume n &lt;= m</a:t>
            </a:r>
          </a:p>
          <a:p>
            <a:pPr marL="263525" indent="0">
              <a:lnSpc>
                <a:spcPct val="80000"/>
              </a:lnSpc>
              <a:buFont typeface="Monotype Sorts"/>
              <a:buNone/>
            </a:pPr>
            <a:r>
              <a:rPr lang="en-US" altLang="en-US" sz="2800" b="1">
                <a:solidFill>
                  <a:schemeClr val="tx2"/>
                </a:solidFill>
              </a:rPr>
              <a:t>for</a:t>
            </a:r>
            <a:r>
              <a:rPr lang="en-US" altLang="en-US" sz="2800">
                <a:solidFill>
                  <a:schemeClr val="tx2"/>
                </a:solidFill>
              </a:rPr>
              <a:t> (</a:t>
            </a:r>
            <a:r>
              <a:rPr lang="en-US" altLang="en-US" sz="2800" b="1">
                <a:solidFill>
                  <a:schemeClr val="tx2"/>
                </a:solidFill>
              </a:rPr>
              <a:t>int</a:t>
            </a:r>
            <a:r>
              <a:rPr lang="en-US" altLang="en-US" sz="2800">
                <a:solidFill>
                  <a:schemeClr val="tx2"/>
                </a:solidFill>
              </a:rPr>
              <a:t> k = n; k &gt;= 1; k--) {</a:t>
            </a:r>
          </a:p>
          <a:p>
            <a:pPr marL="263525" indent="0">
              <a:lnSpc>
                <a:spcPct val="80000"/>
              </a:lnSpc>
              <a:buFont typeface="Monotype Sorts"/>
              <a:buNone/>
            </a:pPr>
            <a:r>
              <a:rPr lang="en-US" altLang="en-US" sz="2800">
                <a:solidFill>
                  <a:schemeClr val="tx2"/>
                </a:solidFill>
              </a:rPr>
              <a:t>  </a:t>
            </a:r>
            <a:r>
              <a:rPr lang="en-US" altLang="en-US" sz="2800" b="1">
                <a:solidFill>
                  <a:schemeClr val="tx2"/>
                </a:solidFill>
              </a:rPr>
              <a:t>if</a:t>
            </a:r>
            <a:r>
              <a:rPr lang="en-US" altLang="en-US" sz="2800">
                <a:solidFill>
                  <a:schemeClr val="tx2"/>
                </a:solidFill>
              </a:rPr>
              <a:t> (m % k == 0 &amp;&amp; n % k == 0) {</a:t>
            </a:r>
          </a:p>
          <a:p>
            <a:pPr marL="263525" indent="0">
              <a:lnSpc>
                <a:spcPct val="80000"/>
              </a:lnSpc>
              <a:buFont typeface="Monotype Sorts"/>
              <a:buNone/>
            </a:pPr>
            <a:r>
              <a:rPr lang="en-US" altLang="en-US" sz="2800">
                <a:solidFill>
                  <a:schemeClr val="tx2"/>
                </a:solidFill>
              </a:rPr>
              <a:t>    gcd = k;</a:t>
            </a:r>
          </a:p>
          <a:p>
            <a:pPr marL="263525" indent="0">
              <a:lnSpc>
                <a:spcPct val="80000"/>
              </a:lnSpc>
              <a:buFont typeface="Monotype Sorts"/>
              <a:buNone/>
            </a:pPr>
            <a:r>
              <a:rPr lang="en-US" altLang="en-US" sz="2800">
                <a:solidFill>
                  <a:schemeClr val="tx2"/>
                </a:solidFill>
              </a:rPr>
              <a:t>    break;</a:t>
            </a:r>
          </a:p>
          <a:p>
            <a:pPr marL="263525" indent="0">
              <a:lnSpc>
                <a:spcPct val="80000"/>
              </a:lnSpc>
              <a:buFont typeface="Monotype Sorts"/>
              <a:buNone/>
            </a:pPr>
            <a:r>
              <a:rPr lang="en-US" altLang="en-US" sz="2800">
                <a:solidFill>
                  <a:schemeClr val="tx2"/>
                </a:solidFill>
              </a:rPr>
              <a:t>  }</a:t>
            </a:r>
          </a:p>
          <a:p>
            <a:pPr marL="263525" indent="0">
              <a:lnSpc>
                <a:spcPct val="80000"/>
              </a:lnSpc>
              <a:buFont typeface="Monotype Sorts"/>
              <a:buNone/>
            </a:pPr>
            <a:r>
              <a:rPr lang="en-US" altLang="en-US" sz="2800">
                <a:solidFill>
                  <a:schemeClr val="tx2"/>
                </a:solidFill>
              </a:rPr>
              <a:t>}</a:t>
            </a:r>
          </a:p>
        </p:txBody>
      </p:sp>
      <p:sp>
        <p:nvSpPr>
          <p:cNvPr id="44045" name="Rectangle 12">
            <a:extLst>
              <a:ext uri="{FF2B5EF4-FFF2-40B4-BE49-F238E27FC236}">
                <a16:creationId xmlns:a16="http://schemas.microsoft.com/office/drawing/2014/main" id="{BD20BEF4-6144-4A73-A466-646E1BB6EF90}"/>
              </a:ext>
            </a:extLst>
          </p:cNvPr>
          <p:cNvSpPr>
            <a:spLocks noChangeArrowheads="1"/>
          </p:cNvSpPr>
          <p:nvPr/>
        </p:nvSpPr>
        <p:spPr bwMode="auto">
          <a:xfrm>
            <a:off x="0" y="32305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4046" name="Rectangle 13">
            <a:extLst>
              <a:ext uri="{FF2B5EF4-FFF2-40B4-BE49-F238E27FC236}">
                <a16:creationId xmlns:a16="http://schemas.microsoft.com/office/drawing/2014/main" id="{E9CF4C87-D207-47D0-B3D8-48A6860356DC}"/>
              </a:ext>
            </a:extLst>
          </p:cNvPr>
          <p:cNvSpPr>
            <a:spLocks noChangeArrowheads="1"/>
          </p:cNvSpPr>
          <p:nvPr/>
        </p:nvSpPr>
        <p:spPr bwMode="auto">
          <a:xfrm>
            <a:off x="2590800" y="4876800"/>
            <a:ext cx="57150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80000"/>
              </a:lnSpc>
              <a:buFont typeface="Monotype Sorts"/>
              <a:buNone/>
            </a:pPr>
            <a:r>
              <a:rPr lang="en-US" altLang="en-US">
                <a:solidFill>
                  <a:schemeClr val="tx2"/>
                </a:solidFill>
              </a:rPr>
              <a:t>The worst-case time complexity of this algorithm is still     . </a:t>
            </a:r>
          </a:p>
        </p:txBody>
      </p:sp>
      <p:sp>
        <p:nvSpPr>
          <p:cNvPr id="44047" name="Rectangle 14">
            <a:extLst>
              <a:ext uri="{FF2B5EF4-FFF2-40B4-BE49-F238E27FC236}">
                <a16:creationId xmlns:a16="http://schemas.microsoft.com/office/drawing/2014/main" id="{C28BF721-B04F-4564-A770-FC52DB1A1BF6}"/>
              </a:ext>
            </a:extLst>
          </p:cNvPr>
          <p:cNvSpPr>
            <a:spLocks noChangeArrowheads="1"/>
          </p:cNvSpPr>
          <p:nvPr/>
        </p:nvSpPr>
        <p:spPr bwMode="auto">
          <a:xfrm>
            <a:off x="0" y="33258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44048" name="Object 15">
            <a:extLst>
              <a:ext uri="{FF2B5EF4-FFF2-40B4-BE49-F238E27FC236}">
                <a16:creationId xmlns:a16="http://schemas.microsoft.com/office/drawing/2014/main" id="{4B6562A0-8F69-4CC8-A4AC-48751098FDDA}"/>
              </a:ext>
            </a:extLst>
          </p:cNvPr>
          <p:cNvGraphicFramePr>
            <a:graphicFrameLocks noChangeAspect="1"/>
          </p:cNvGraphicFramePr>
          <p:nvPr/>
        </p:nvGraphicFramePr>
        <p:xfrm>
          <a:off x="6553200" y="5410200"/>
          <a:ext cx="533400" cy="301625"/>
        </p:xfrm>
        <a:graphic>
          <a:graphicData uri="http://schemas.openxmlformats.org/presentationml/2006/ole">
            <mc:AlternateContent xmlns:mc="http://schemas.openxmlformats.org/markup-compatibility/2006">
              <mc:Choice xmlns:v="urn:schemas-microsoft-com:vml" Requires="v">
                <p:oleObj spid="_x0000_s44051" name="Equation" r:id="rId3" imgW="355292" imgH="203024" progId="Equation.3">
                  <p:embed/>
                </p:oleObj>
              </mc:Choice>
              <mc:Fallback>
                <p:oleObj name="Equation" r:id="rId3" imgW="355292" imgH="203024" progId="Equation.3">
                  <p:embed/>
                  <p:pic>
                    <p:nvPicPr>
                      <p:cNvPr id="0" name="Object 1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53200" y="5410200"/>
                        <a:ext cx="533400" cy="301625"/>
                      </a:xfrm>
                      <a:prstGeom prst="rect">
                        <a:avLst/>
                      </a:prstGeom>
                      <a:noFill/>
                      <a:ln>
                        <a:noFill/>
                      </a:ln>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Number Placeholder 4">
            <a:extLst>
              <a:ext uri="{FF2B5EF4-FFF2-40B4-BE49-F238E27FC236}">
                <a16:creationId xmlns:a16="http://schemas.microsoft.com/office/drawing/2014/main" id="{C9CE1028-A54D-4AD8-89FB-E94C0E6AF7A7}"/>
              </a:ext>
            </a:extLst>
          </p:cNvPr>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AB694784-9DA5-46AC-A623-18FFC4F25907}" type="slidenum">
              <a:rPr lang="en-US" altLang="en-US" sz="1400" smtClean="0"/>
              <a:pPr>
                <a:spcBef>
                  <a:spcPct val="0"/>
                </a:spcBef>
                <a:buClrTx/>
                <a:buSzTx/>
                <a:buFontTx/>
                <a:buNone/>
              </a:pPr>
              <a:t>41</a:t>
            </a:fld>
            <a:endParaRPr lang="en-US" altLang="en-US" sz="1400"/>
          </a:p>
        </p:txBody>
      </p:sp>
      <p:sp>
        <p:nvSpPr>
          <p:cNvPr id="45059" name="Rectangle 2">
            <a:extLst>
              <a:ext uri="{FF2B5EF4-FFF2-40B4-BE49-F238E27FC236}">
                <a16:creationId xmlns:a16="http://schemas.microsoft.com/office/drawing/2014/main" id="{435495F8-A23F-4894-85B3-F64EA99E9490}"/>
              </a:ext>
            </a:extLst>
          </p:cNvPr>
          <p:cNvSpPr>
            <a:spLocks noGrp="1" noChangeArrowheads="1"/>
          </p:cNvSpPr>
          <p:nvPr>
            <p:ph type="title"/>
          </p:nvPr>
        </p:nvSpPr>
        <p:spPr>
          <a:xfrm>
            <a:off x="685800" y="228600"/>
            <a:ext cx="7772400" cy="1143000"/>
          </a:xfrm>
          <a:noFill/>
        </p:spPr>
        <p:txBody>
          <a:bodyPr/>
          <a:lstStyle/>
          <a:p>
            <a:r>
              <a:rPr lang="en-US" altLang="en-US" sz="4000"/>
              <a:t>Case Study: GCD Algorithms Version 3</a:t>
            </a:r>
          </a:p>
        </p:txBody>
      </p:sp>
      <p:sp>
        <p:nvSpPr>
          <p:cNvPr id="45060" name="Rectangle 3">
            <a:extLst>
              <a:ext uri="{FF2B5EF4-FFF2-40B4-BE49-F238E27FC236}">
                <a16:creationId xmlns:a16="http://schemas.microsoft.com/office/drawing/2014/main" id="{9061E9AD-63C8-4CDF-ACAA-6F5A5A1435A5}"/>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5061" name="Rectangle 4">
            <a:extLst>
              <a:ext uri="{FF2B5EF4-FFF2-40B4-BE49-F238E27FC236}">
                <a16:creationId xmlns:a16="http://schemas.microsoft.com/office/drawing/2014/main" id="{D73A071F-FFF4-471F-B371-34ACC23A0A3C}"/>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5062" name="Rectangle 5">
            <a:extLst>
              <a:ext uri="{FF2B5EF4-FFF2-40B4-BE49-F238E27FC236}">
                <a16:creationId xmlns:a16="http://schemas.microsoft.com/office/drawing/2014/main" id="{C5B36F4D-4612-4065-9F94-BE742A960FC7}"/>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5063" name="Rectangle 6">
            <a:extLst>
              <a:ext uri="{FF2B5EF4-FFF2-40B4-BE49-F238E27FC236}">
                <a16:creationId xmlns:a16="http://schemas.microsoft.com/office/drawing/2014/main" id="{CD020855-5229-46BB-B849-7581C6FED20E}"/>
              </a:ext>
            </a:extLst>
          </p:cNvPr>
          <p:cNvSpPr>
            <a:spLocks noChangeArrowheads="1"/>
          </p:cNvSpPr>
          <p:nvPr/>
        </p:nvSpPr>
        <p:spPr bwMode="auto">
          <a:xfrm>
            <a:off x="0" y="3219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5064" name="Rectangle 7">
            <a:extLst>
              <a:ext uri="{FF2B5EF4-FFF2-40B4-BE49-F238E27FC236}">
                <a16:creationId xmlns:a16="http://schemas.microsoft.com/office/drawing/2014/main" id="{CA9C806E-237F-4857-A693-2BD1C6CE64F1}"/>
              </a:ext>
            </a:extLst>
          </p:cNvPr>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5065" name="Rectangle 8">
            <a:extLst>
              <a:ext uri="{FF2B5EF4-FFF2-40B4-BE49-F238E27FC236}">
                <a16:creationId xmlns:a16="http://schemas.microsoft.com/office/drawing/2014/main" id="{03C35923-D708-4961-A5CE-D9F71B2430C9}"/>
              </a:ext>
            </a:extLst>
          </p:cNvPr>
          <p:cNvSpPr>
            <a:spLocks noChangeArrowheads="1"/>
          </p:cNvSpPr>
          <p:nvPr/>
        </p:nvSpPr>
        <p:spPr bwMode="auto">
          <a:xfrm>
            <a:off x="0" y="27241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5066" name="Rectangle 9">
            <a:extLst>
              <a:ext uri="{FF2B5EF4-FFF2-40B4-BE49-F238E27FC236}">
                <a16:creationId xmlns:a16="http://schemas.microsoft.com/office/drawing/2014/main" id="{7D3D9E62-F7D7-405F-8C71-CF20A87F2712}"/>
              </a:ext>
            </a:extLst>
          </p:cNvPr>
          <p:cNvSpPr>
            <a:spLocks noChangeArrowheads="1"/>
          </p:cNvSpPr>
          <p:nvPr/>
        </p:nvSpPr>
        <p:spPr bwMode="auto">
          <a:xfrm>
            <a:off x="0" y="3219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5067" name="Rectangle 10">
            <a:extLst>
              <a:ext uri="{FF2B5EF4-FFF2-40B4-BE49-F238E27FC236}">
                <a16:creationId xmlns:a16="http://schemas.microsoft.com/office/drawing/2014/main" id="{7D598A5F-0430-41E1-95F7-8D6CF8756C84}"/>
              </a:ext>
            </a:extLst>
          </p:cNvPr>
          <p:cNvSpPr>
            <a:spLocks noChangeArrowheads="1"/>
          </p:cNvSpPr>
          <p:nvPr/>
        </p:nvSpPr>
        <p:spPr bwMode="auto">
          <a:xfrm>
            <a:off x="0" y="20113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5068" name="Rectangle 11">
            <a:extLst>
              <a:ext uri="{FF2B5EF4-FFF2-40B4-BE49-F238E27FC236}">
                <a16:creationId xmlns:a16="http://schemas.microsoft.com/office/drawing/2014/main" id="{205AD338-9082-475B-B0F3-F88E8424DE7E}"/>
              </a:ext>
            </a:extLst>
          </p:cNvPr>
          <p:cNvSpPr>
            <a:spLocks noGrp="1" noChangeArrowheads="1"/>
          </p:cNvSpPr>
          <p:nvPr>
            <p:ph type="body" idx="1"/>
          </p:nvPr>
        </p:nvSpPr>
        <p:spPr>
          <a:xfrm>
            <a:off x="152400" y="1524000"/>
            <a:ext cx="5715000" cy="3733800"/>
          </a:xfrm>
        </p:spPr>
        <p:txBody>
          <a:bodyPr/>
          <a:lstStyle/>
          <a:p>
            <a:pPr marL="263525" indent="0">
              <a:lnSpc>
                <a:spcPct val="80000"/>
              </a:lnSpc>
              <a:buFont typeface="Monotype Sorts"/>
              <a:buNone/>
            </a:pPr>
            <a:r>
              <a:rPr lang="en-US" altLang="en-US" sz="1800">
                <a:solidFill>
                  <a:schemeClr val="tx2"/>
                </a:solidFill>
              </a:rPr>
              <a:t> public static int gcd(int m, int n) {</a:t>
            </a:r>
          </a:p>
          <a:p>
            <a:pPr marL="263525" indent="0">
              <a:lnSpc>
                <a:spcPct val="80000"/>
              </a:lnSpc>
              <a:buFont typeface="Monotype Sorts"/>
              <a:buNone/>
            </a:pPr>
            <a:r>
              <a:rPr lang="en-US" altLang="en-US" sz="1800">
                <a:solidFill>
                  <a:schemeClr val="tx2"/>
                </a:solidFill>
              </a:rPr>
              <a:t>    int gcd = 1;</a:t>
            </a:r>
          </a:p>
          <a:p>
            <a:pPr marL="263525" indent="0">
              <a:lnSpc>
                <a:spcPct val="80000"/>
              </a:lnSpc>
              <a:buFont typeface="Monotype Sorts"/>
              <a:buNone/>
            </a:pPr>
            <a:r>
              <a:rPr lang="en-US" altLang="en-US" sz="1800">
                <a:solidFill>
                  <a:schemeClr val="tx2"/>
                </a:solidFill>
              </a:rPr>
              <a:t>    </a:t>
            </a:r>
          </a:p>
          <a:p>
            <a:pPr marL="263525" indent="0">
              <a:lnSpc>
                <a:spcPct val="80000"/>
              </a:lnSpc>
              <a:buFont typeface="Monotype Sorts"/>
              <a:buNone/>
            </a:pPr>
            <a:r>
              <a:rPr lang="en-US" altLang="en-US" sz="1800">
                <a:solidFill>
                  <a:schemeClr val="tx2"/>
                </a:solidFill>
              </a:rPr>
              <a:t>    if (m == n) return m;</a:t>
            </a:r>
          </a:p>
          <a:p>
            <a:pPr marL="263525" indent="0">
              <a:lnSpc>
                <a:spcPct val="80000"/>
              </a:lnSpc>
              <a:buFont typeface="Monotype Sorts"/>
              <a:buNone/>
            </a:pPr>
            <a:r>
              <a:rPr lang="en-US" altLang="en-US" sz="1800">
                <a:solidFill>
                  <a:schemeClr val="tx2"/>
                </a:solidFill>
              </a:rPr>
              <a:t>    </a:t>
            </a:r>
          </a:p>
          <a:p>
            <a:pPr marL="263525" indent="0">
              <a:lnSpc>
                <a:spcPct val="80000"/>
              </a:lnSpc>
              <a:buFont typeface="Monotype Sorts"/>
              <a:buNone/>
            </a:pPr>
            <a:r>
              <a:rPr lang="en-US" altLang="en-US" sz="1800">
                <a:solidFill>
                  <a:schemeClr val="tx2"/>
                </a:solidFill>
              </a:rPr>
              <a:t>    for (int k = n / 2; k &gt;= 1; k--) {</a:t>
            </a:r>
          </a:p>
          <a:p>
            <a:pPr marL="263525" indent="0">
              <a:lnSpc>
                <a:spcPct val="80000"/>
              </a:lnSpc>
              <a:buFont typeface="Monotype Sorts"/>
              <a:buNone/>
            </a:pPr>
            <a:r>
              <a:rPr lang="en-US" altLang="en-US" sz="1800">
                <a:solidFill>
                  <a:schemeClr val="tx2"/>
                </a:solidFill>
              </a:rPr>
              <a:t>      if (m % k == 0 &amp;&amp; n % k == 0) {</a:t>
            </a:r>
          </a:p>
          <a:p>
            <a:pPr marL="263525" indent="0">
              <a:lnSpc>
                <a:spcPct val="80000"/>
              </a:lnSpc>
              <a:buFont typeface="Monotype Sorts"/>
              <a:buNone/>
            </a:pPr>
            <a:r>
              <a:rPr lang="en-US" altLang="en-US" sz="1800">
                <a:solidFill>
                  <a:schemeClr val="tx2"/>
                </a:solidFill>
              </a:rPr>
              <a:t>        gcd = k;</a:t>
            </a:r>
          </a:p>
          <a:p>
            <a:pPr marL="263525" indent="0">
              <a:lnSpc>
                <a:spcPct val="80000"/>
              </a:lnSpc>
              <a:buFont typeface="Monotype Sorts"/>
              <a:buNone/>
            </a:pPr>
            <a:r>
              <a:rPr lang="en-US" altLang="en-US" sz="1800">
                <a:solidFill>
                  <a:schemeClr val="tx2"/>
                </a:solidFill>
              </a:rPr>
              <a:t>        break;</a:t>
            </a:r>
          </a:p>
          <a:p>
            <a:pPr marL="263525" indent="0">
              <a:lnSpc>
                <a:spcPct val="80000"/>
              </a:lnSpc>
              <a:buFont typeface="Monotype Sorts"/>
              <a:buNone/>
            </a:pPr>
            <a:r>
              <a:rPr lang="en-US" altLang="en-US" sz="1800">
                <a:solidFill>
                  <a:schemeClr val="tx2"/>
                </a:solidFill>
              </a:rPr>
              <a:t>      }</a:t>
            </a:r>
          </a:p>
          <a:p>
            <a:pPr marL="263525" indent="0">
              <a:lnSpc>
                <a:spcPct val="80000"/>
              </a:lnSpc>
              <a:buFont typeface="Monotype Sorts"/>
              <a:buNone/>
            </a:pPr>
            <a:r>
              <a:rPr lang="en-US" altLang="en-US" sz="1800">
                <a:solidFill>
                  <a:schemeClr val="tx2"/>
                </a:solidFill>
              </a:rPr>
              <a:t>    }</a:t>
            </a:r>
          </a:p>
          <a:p>
            <a:pPr marL="263525" indent="0">
              <a:lnSpc>
                <a:spcPct val="80000"/>
              </a:lnSpc>
              <a:buFont typeface="Monotype Sorts"/>
              <a:buNone/>
            </a:pPr>
            <a:r>
              <a:rPr lang="en-US" altLang="en-US" sz="1800">
                <a:solidFill>
                  <a:schemeClr val="tx2"/>
                </a:solidFill>
              </a:rPr>
              <a:t>    </a:t>
            </a:r>
          </a:p>
          <a:p>
            <a:pPr marL="263525" indent="0">
              <a:lnSpc>
                <a:spcPct val="80000"/>
              </a:lnSpc>
              <a:buFont typeface="Monotype Sorts"/>
              <a:buNone/>
            </a:pPr>
            <a:r>
              <a:rPr lang="en-US" altLang="en-US" sz="1800">
                <a:solidFill>
                  <a:schemeClr val="tx2"/>
                </a:solidFill>
              </a:rPr>
              <a:t>    return gcd;</a:t>
            </a:r>
          </a:p>
          <a:p>
            <a:pPr marL="263525" indent="0">
              <a:lnSpc>
                <a:spcPct val="80000"/>
              </a:lnSpc>
              <a:buFont typeface="Monotype Sorts"/>
              <a:buNone/>
            </a:pPr>
            <a:r>
              <a:rPr lang="en-US" altLang="en-US" sz="1800">
                <a:solidFill>
                  <a:schemeClr val="tx2"/>
                </a:solidFill>
              </a:rPr>
              <a:t>  }</a:t>
            </a:r>
          </a:p>
        </p:txBody>
      </p:sp>
      <p:sp>
        <p:nvSpPr>
          <p:cNvPr id="45069" name="Rectangle 12">
            <a:extLst>
              <a:ext uri="{FF2B5EF4-FFF2-40B4-BE49-F238E27FC236}">
                <a16:creationId xmlns:a16="http://schemas.microsoft.com/office/drawing/2014/main" id="{A766D9C6-F7C7-4E9E-BB3B-83DA23C6F83C}"/>
              </a:ext>
            </a:extLst>
          </p:cNvPr>
          <p:cNvSpPr>
            <a:spLocks noChangeArrowheads="1"/>
          </p:cNvSpPr>
          <p:nvPr/>
        </p:nvSpPr>
        <p:spPr bwMode="auto">
          <a:xfrm>
            <a:off x="0" y="32305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5070" name="Rectangle 13">
            <a:extLst>
              <a:ext uri="{FF2B5EF4-FFF2-40B4-BE49-F238E27FC236}">
                <a16:creationId xmlns:a16="http://schemas.microsoft.com/office/drawing/2014/main" id="{159A9728-7C44-4DF9-AB57-B2538785B4EC}"/>
              </a:ext>
            </a:extLst>
          </p:cNvPr>
          <p:cNvSpPr>
            <a:spLocks noChangeArrowheads="1"/>
          </p:cNvSpPr>
          <p:nvPr/>
        </p:nvSpPr>
        <p:spPr bwMode="auto">
          <a:xfrm>
            <a:off x="2590800" y="4876800"/>
            <a:ext cx="57150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80000"/>
              </a:lnSpc>
              <a:buFont typeface="Monotype Sorts"/>
              <a:buNone/>
            </a:pPr>
            <a:r>
              <a:rPr lang="en-US" altLang="en-US">
                <a:solidFill>
                  <a:schemeClr val="tx2"/>
                </a:solidFill>
              </a:rPr>
              <a:t>The worst-case time complexity of this algorithm is still     . </a:t>
            </a:r>
          </a:p>
        </p:txBody>
      </p:sp>
      <p:sp>
        <p:nvSpPr>
          <p:cNvPr id="45071" name="Rectangle 14">
            <a:extLst>
              <a:ext uri="{FF2B5EF4-FFF2-40B4-BE49-F238E27FC236}">
                <a16:creationId xmlns:a16="http://schemas.microsoft.com/office/drawing/2014/main" id="{D396D139-902A-4E5D-9227-5200B2451F6F}"/>
              </a:ext>
            </a:extLst>
          </p:cNvPr>
          <p:cNvSpPr>
            <a:spLocks noChangeArrowheads="1"/>
          </p:cNvSpPr>
          <p:nvPr/>
        </p:nvSpPr>
        <p:spPr bwMode="auto">
          <a:xfrm>
            <a:off x="0" y="33258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45072" name="Object 15">
            <a:extLst>
              <a:ext uri="{FF2B5EF4-FFF2-40B4-BE49-F238E27FC236}">
                <a16:creationId xmlns:a16="http://schemas.microsoft.com/office/drawing/2014/main" id="{FFCF4878-7832-4A10-8935-CDD04EAF7545}"/>
              </a:ext>
            </a:extLst>
          </p:cNvPr>
          <p:cNvGraphicFramePr>
            <a:graphicFrameLocks noChangeAspect="1"/>
          </p:cNvGraphicFramePr>
          <p:nvPr/>
        </p:nvGraphicFramePr>
        <p:xfrm>
          <a:off x="6553200" y="5410200"/>
          <a:ext cx="533400" cy="301625"/>
        </p:xfrm>
        <a:graphic>
          <a:graphicData uri="http://schemas.openxmlformats.org/presentationml/2006/ole">
            <mc:AlternateContent xmlns:mc="http://schemas.openxmlformats.org/markup-compatibility/2006">
              <mc:Choice xmlns:v="urn:schemas-microsoft-com:vml" Requires="v">
                <p:oleObj spid="_x0000_s45075" name="Equation" r:id="rId3" imgW="355292" imgH="203024" progId="Equation.3">
                  <p:embed/>
                </p:oleObj>
              </mc:Choice>
              <mc:Fallback>
                <p:oleObj name="Equation" r:id="rId3" imgW="355292" imgH="203024" progId="Equation.3">
                  <p:embed/>
                  <p:pic>
                    <p:nvPicPr>
                      <p:cNvPr id="0" name="Object 1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53200" y="5410200"/>
                        <a:ext cx="533400" cy="301625"/>
                      </a:xfrm>
                      <a:prstGeom prst="rect">
                        <a:avLst/>
                      </a:prstGeom>
                      <a:noFill/>
                      <a:ln>
                        <a:noFill/>
                      </a:ln>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Number Placeholder 4">
            <a:extLst>
              <a:ext uri="{FF2B5EF4-FFF2-40B4-BE49-F238E27FC236}">
                <a16:creationId xmlns:a16="http://schemas.microsoft.com/office/drawing/2014/main" id="{8B1C6EBF-4547-4145-8AD7-4E550D6A4828}"/>
              </a:ext>
            </a:extLst>
          </p:cNvPr>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ADFDCC97-4231-4521-BCA4-969474F5377A}" type="slidenum">
              <a:rPr lang="en-US" altLang="en-US" sz="1400" smtClean="0"/>
              <a:pPr>
                <a:spcBef>
                  <a:spcPct val="0"/>
                </a:spcBef>
                <a:buClrTx/>
                <a:buSzTx/>
                <a:buFontTx/>
                <a:buNone/>
              </a:pPr>
              <a:t>42</a:t>
            </a:fld>
            <a:endParaRPr lang="en-US" altLang="en-US" sz="1400"/>
          </a:p>
        </p:txBody>
      </p:sp>
      <p:sp>
        <p:nvSpPr>
          <p:cNvPr id="46083" name="Rectangle 2">
            <a:extLst>
              <a:ext uri="{FF2B5EF4-FFF2-40B4-BE49-F238E27FC236}">
                <a16:creationId xmlns:a16="http://schemas.microsoft.com/office/drawing/2014/main" id="{0D279B42-E1FB-4EAD-9F16-CF9B92C2868B}"/>
              </a:ext>
            </a:extLst>
          </p:cNvPr>
          <p:cNvSpPr>
            <a:spLocks noGrp="1" noChangeArrowheads="1"/>
          </p:cNvSpPr>
          <p:nvPr>
            <p:ph type="title"/>
          </p:nvPr>
        </p:nvSpPr>
        <p:spPr>
          <a:xfrm>
            <a:off x="685800" y="228600"/>
            <a:ext cx="7772400" cy="685800"/>
          </a:xfrm>
          <a:noFill/>
        </p:spPr>
        <p:txBody>
          <a:bodyPr/>
          <a:lstStyle/>
          <a:p>
            <a:r>
              <a:rPr lang="en-US" altLang="en-US">
                <a:latin typeface="Courier New" panose="02070309020205020404" pitchFamily="49" charset="0"/>
                <a:cs typeface="Courier New" panose="02070309020205020404" pitchFamily="49" charset="0"/>
              </a:rPr>
              <a:t>Euclid’s</a:t>
            </a:r>
            <a:r>
              <a:rPr lang="en-US" altLang="en-US"/>
              <a:t> algorithm</a:t>
            </a:r>
          </a:p>
        </p:txBody>
      </p:sp>
      <p:sp>
        <p:nvSpPr>
          <p:cNvPr id="40964" name="Rectangle 3">
            <a:extLst>
              <a:ext uri="{FF2B5EF4-FFF2-40B4-BE49-F238E27FC236}">
                <a16:creationId xmlns:a16="http://schemas.microsoft.com/office/drawing/2014/main" id="{333B5F96-ED1F-4554-B53A-42BBF6D9C3F7}"/>
              </a:ext>
            </a:extLst>
          </p:cNvPr>
          <p:cNvSpPr>
            <a:spLocks noGrp="1" noChangeArrowheads="1"/>
          </p:cNvSpPr>
          <p:nvPr>
            <p:ph type="body" idx="1"/>
          </p:nvPr>
        </p:nvSpPr>
        <p:spPr>
          <a:xfrm>
            <a:off x="228600" y="1066800"/>
            <a:ext cx="8763000" cy="2971800"/>
          </a:xfrm>
        </p:spPr>
        <p:txBody>
          <a:bodyPr/>
          <a:lstStyle/>
          <a:p>
            <a:pPr marL="0" indent="0">
              <a:buFont typeface="Monotype Sorts"/>
              <a:buNone/>
              <a:defRPr/>
            </a:pPr>
            <a:r>
              <a:rPr lang="en-US" altLang="en-US" sz="4000" dirty="0"/>
              <a:t>Let </a:t>
            </a:r>
            <a:r>
              <a:rPr lang="en-US" altLang="en-US" sz="4000" u="sng" dirty="0" err="1"/>
              <a:t>gcd</a:t>
            </a:r>
            <a:r>
              <a:rPr lang="en-US" altLang="en-US" sz="4000" u="sng" dirty="0"/>
              <a:t>(m, n)</a:t>
            </a:r>
            <a:r>
              <a:rPr lang="en-US" altLang="en-US" sz="4000" dirty="0"/>
              <a:t> denote the </a:t>
            </a:r>
            <a:r>
              <a:rPr lang="en-US" altLang="en-US" sz="4000" dirty="0" err="1"/>
              <a:t>gcd</a:t>
            </a:r>
            <a:r>
              <a:rPr lang="en-US" altLang="en-US" sz="4000" dirty="0"/>
              <a:t> for integers </a:t>
            </a:r>
            <a:r>
              <a:rPr lang="en-US" altLang="en-US" sz="4000" u="sng" dirty="0"/>
              <a:t>m</a:t>
            </a:r>
            <a:r>
              <a:rPr lang="en-US" altLang="en-US" sz="4000" dirty="0"/>
              <a:t> and </a:t>
            </a:r>
            <a:r>
              <a:rPr lang="en-US" altLang="en-US" sz="4000" u="sng" dirty="0"/>
              <a:t>n</a:t>
            </a:r>
            <a:r>
              <a:rPr lang="en-US" altLang="en-US" sz="4000" dirty="0"/>
              <a:t>:</a:t>
            </a:r>
          </a:p>
          <a:p>
            <a:pPr>
              <a:buFont typeface="Wingdings" panose="05000000000000000000" pitchFamily="2" charset="2"/>
              <a:buChar char="§"/>
              <a:defRPr/>
            </a:pPr>
            <a:r>
              <a:rPr lang="en-US" altLang="en-US" sz="4000" dirty="0"/>
              <a:t>If </a:t>
            </a:r>
            <a:r>
              <a:rPr lang="en-US" altLang="en-US" sz="4000" u="sng" dirty="0"/>
              <a:t>m % n</a:t>
            </a:r>
            <a:r>
              <a:rPr lang="en-US" altLang="en-US" sz="4000" dirty="0"/>
              <a:t> is 0, </a:t>
            </a:r>
            <a:r>
              <a:rPr lang="en-US" altLang="en-US" sz="4000" u="sng" dirty="0" err="1"/>
              <a:t>gcd</a:t>
            </a:r>
            <a:r>
              <a:rPr lang="en-US" altLang="en-US" sz="4000" u="sng" dirty="0"/>
              <a:t> (m, n)</a:t>
            </a:r>
            <a:r>
              <a:rPr lang="en-US" altLang="en-US" sz="4000" dirty="0"/>
              <a:t> is </a:t>
            </a:r>
            <a:r>
              <a:rPr lang="en-US" altLang="en-US" sz="4000" u="sng" dirty="0"/>
              <a:t>n</a:t>
            </a:r>
            <a:r>
              <a:rPr lang="en-US" altLang="en-US" sz="4000" dirty="0"/>
              <a:t>.</a:t>
            </a:r>
          </a:p>
          <a:p>
            <a:pPr>
              <a:buFont typeface="Wingdings" panose="05000000000000000000" pitchFamily="2" charset="2"/>
              <a:buChar char="§"/>
              <a:defRPr/>
            </a:pPr>
            <a:r>
              <a:rPr lang="en-US" altLang="en-US" sz="4000" dirty="0"/>
              <a:t>Otherwise, </a:t>
            </a:r>
            <a:r>
              <a:rPr lang="en-US" altLang="en-US" sz="4000" u="sng" dirty="0" err="1"/>
              <a:t>gcd</a:t>
            </a:r>
            <a:r>
              <a:rPr lang="en-US" altLang="en-US" sz="4000" u="sng" dirty="0"/>
              <a:t>(m, n)</a:t>
            </a:r>
            <a:r>
              <a:rPr lang="en-US" altLang="en-US" sz="4000" dirty="0"/>
              <a:t> is </a:t>
            </a:r>
            <a:r>
              <a:rPr lang="en-US" altLang="en-US" sz="4000" u="sng" dirty="0" err="1"/>
              <a:t>gcd</a:t>
            </a:r>
            <a:r>
              <a:rPr lang="en-US" altLang="en-US" sz="4000" u="sng" dirty="0"/>
              <a:t>(n, m % n)</a:t>
            </a:r>
            <a:r>
              <a:rPr lang="en-US" altLang="en-US" sz="4000" dirty="0"/>
              <a:t>.</a:t>
            </a:r>
          </a:p>
        </p:txBody>
      </p:sp>
      <p:sp>
        <p:nvSpPr>
          <p:cNvPr id="46085" name="Rectangle 4">
            <a:extLst>
              <a:ext uri="{FF2B5EF4-FFF2-40B4-BE49-F238E27FC236}">
                <a16:creationId xmlns:a16="http://schemas.microsoft.com/office/drawing/2014/main" id="{2EF353CE-74D3-4C14-B0A7-626E7E3FA92E}"/>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6086" name="Rectangle 5">
            <a:extLst>
              <a:ext uri="{FF2B5EF4-FFF2-40B4-BE49-F238E27FC236}">
                <a16:creationId xmlns:a16="http://schemas.microsoft.com/office/drawing/2014/main" id="{5F0CA4BC-DADC-4351-8A86-DA555E1FE40B}"/>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6087" name="Rectangle 6">
            <a:extLst>
              <a:ext uri="{FF2B5EF4-FFF2-40B4-BE49-F238E27FC236}">
                <a16:creationId xmlns:a16="http://schemas.microsoft.com/office/drawing/2014/main" id="{B7E7F671-E260-4604-B97A-8E263DAC1D02}"/>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6088" name="Rectangle 7">
            <a:extLst>
              <a:ext uri="{FF2B5EF4-FFF2-40B4-BE49-F238E27FC236}">
                <a16:creationId xmlns:a16="http://schemas.microsoft.com/office/drawing/2014/main" id="{165D27C9-DEE1-4169-9BE5-82F8803687B2}"/>
              </a:ext>
            </a:extLst>
          </p:cNvPr>
          <p:cNvSpPr>
            <a:spLocks noChangeArrowheads="1"/>
          </p:cNvSpPr>
          <p:nvPr/>
        </p:nvSpPr>
        <p:spPr bwMode="auto">
          <a:xfrm>
            <a:off x="457200" y="4191000"/>
            <a:ext cx="8305800" cy="213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buFont typeface="Monotype Sorts"/>
              <a:buNone/>
            </a:pPr>
            <a:endParaRPr lang="en-US" altLang="en-US" sz="4000"/>
          </a:p>
        </p:txBody>
      </p:sp>
      <p:sp>
        <p:nvSpPr>
          <p:cNvPr id="46089" name="Rectangle 8">
            <a:extLst>
              <a:ext uri="{FF2B5EF4-FFF2-40B4-BE49-F238E27FC236}">
                <a16:creationId xmlns:a16="http://schemas.microsoft.com/office/drawing/2014/main" id="{8C7DAF75-9C15-47A9-8D3A-702A344C4353}"/>
              </a:ext>
            </a:extLst>
          </p:cNvPr>
          <p:cNvSpPr>
            <a:spLocks noChangeArrowheads="1"/>
          </p:cNvSpPr>
          <p:nvPr/>
        </p:nvSpPr>
        <p:spPr bwMode="auto">
          <a:xfrm>
            <a:off x="304800" y="3962400"/>
            <a:ext cx="8686800" cy="220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buFont typeface="Monotype Sorts"/>
              <a:buNone/>
            </a:pPr>
            <a:r>
              <a:rPr lang="en-US" altLang="en-US">
                <a:solidFill>
                  <a:schemeClr val="tx2"/>
                </a:solidFill>
              </a:rPr>
              <a:t>m = n*k +  r</a:t>
            </a:r>
          </a:p>
          <a:p>
            <a:pPr>
              <a:buFont typeface="Monotype Sorts"/>
              <a:buNone/>
            </a:pPr>
            <a:r>
              <a:rPr lang="en-US" altLang="en-US">
                <a:solidFill>
                  <a:schemeClr val="tx2"/>
                </a:solidFill>
              </a:rPr>
              <a:t>if p is divisible by both m and n, it must be divisible by r</a:t>
            </a:r>
          </a:p>
          <a:p>
            <a:pPr>
              <a:buFont typeface="Monotype Sorts"/>
              <a:buNone/>
            </a:pPr>
            <a:r>
              <a:rPr lang="en-US" altLang="en-US">
                <a:solidFill>
                  <a:schemeClr val="tx2"/>
                </a:solidFill>
              </a:rPr>
              <a:t>m / p = n*k/p +  r/p</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Number Placeholder 4">
            <a:extLst>
              <a:ext uri="{FF2B5EF4-FFF2-40B4-BE49-F238E27FC236}">
                <a16:creationId xmlns:a16="http://schemas.microsoft.com/office/drawing/2014/main" id="{6BFC6A9A-586D-4530-A4C0-11A0CEA5438C}"/>
              </a:ext>
            </a:extLst>
          </p:cNvPr>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151C248C-7A97-41B5-BF68-0171930DD13B}" type="slidenum">
              <a:rPr lang="en-US" altLang="en-US" sz="1400" smtClean="0"/>
              <a:pPr>
                <a:spcBef>
                  <a:spcPct val="0"/>
                </a:spcBef>
                <a:buClrTx/>
                <a:buSzTx/>
                <a:buFontTx/>
                <a:buNone/>
              </a:pPr>
              <a:t>43</a:t>
            </a:fld>
            <a:endParaRPr lang="en-US" altLang="en-US" sz="1400"/>
          </a:p>
        </p:txBody>
      </p:sp>
      <p:sp>
        <p:nvSpPr>
          <p:cNvPr id="47107" name="Rectangle 2">
            <a:extLst>
              <a:ext uri="{FF2B5EF4-FFF2-40B4-BE49-F238E27FC236}">
                <a16:creationId xmlns:a16="http://schemas.microsoft.com/office/drawing/2014/main" id="{C9705EFF-D67E-4D38-95C5-FAE4030D3ECA}"/>
              </a:ext>
            </a:extLst>
          </p:cNvPr>
          <p:cNvSpPr>
            <a:spLocks noGrp="1" noChangeArrowheads="1"/>
          </p:cNvSpPr>
          <p:nvPr>
            <p:ph type="title"/>
          </p:nvPr>
        </p:nvSpPr>
        <p:spPr>
          <a:xfrm>
            <a:off x="228600" y="0"/>
            <a:ext cx="8763000" cy="990600"/>
          </a:xfrm>
        </p:spPr>
        <p:txBody>
          <a:bodyPr/>
          <a:lstStyle/>
          <a:p>
            <a:r>
              <a:rPr lang="en-US" altLang="en-US" sz="4000">
                <a:latin typeface="Courier New" panose="02070309020205020404" pitchFamily="49" charset="0"/>
                <a:cs typeface="Courier New" panose="02070309020205020404" pitchFamily="49" charset="0"/>
              </a:rPr>
              <a:t>Euclid’s</a:t>
            </a:r>
            <a:r>
              <a:rPr lang="en-US" altLang="en-US" sz="4000"/>
              <a:t> Algorithm Implementation</a:t>
            </a:r>
          </a:p>
        </p:txBody>
      </p:sp>
      <p:sp>
        <p:nvSpPr>
          <p:cNvPr id="47108" name="Rectangle 3">
            <a:extLst>
              <a:ext uri="{FF2B5EF4-FFF2-40B4-BE49-F238E27FC236}">
                <a16:creationId xmlns:a16="http://schemas.microsoft.com/office/drawing/2014/main" id="{A16C3E52-0492-4315-936E-8B0460FD2BC4}"/>
              </a:ext>
            </a:extLst>
          </p:cNvPr>
          <p:cNvSpPr>
            <a:spLocks noGrp="1" noChangeArrowheads="1"/>
          </p:cNvSpPr>
          <p:nvPr>
            <p:ph type="body" idx="1"/>
          </p:nvPr>
        </p:nvSpPr>
        <p:spPr>
          <a:xfrm>
            <a:off x="228600" y="1143000"/>
            <a:ext cx="8610600" cy="3352800"/>
          </a:xfrm>
        </p:spPr>
        <p:txBody>
          <a:bodyPr/>
          <a:lstStyle/>
          <a:p>
            <a:pPr>
              <a:lnSpc>
                <a:spcPct val="80000"/>
              </a:lnSpc>
              <a:buFont typeface="Monotype Sorts"/>
              <a:buNone/>
            </a:pPr>
            <a:r>
              <a:rPr lang="en-US" altLang="en-US" sz="3600">
                <a:solidFill>
                  <a:schemeClr val="tx2"/>
                </a:solidFill>
              </a:rPr>
              <a:t> public static int gcd(int m, int n) {</a:t>
            </a:r>
          </a:p>
          <a:p>
            <a:pPr>
              <a:lnSpc>
                <a:spcPct val="80000"/>
              </a:lnSpc>
              <a:buFont typeface="Monotype Sorts"/>
              <a:buNone/>
            </a:pPr>
            <a:r>
              <a:rPr lang="en-US" altLang="en-US" sz="3600">
                <a:solidFill>
                  <a:schemeClr val="tx2"/>
                </a:solidFill>
              </a:rPr>
              <a:t>    if (m % n == 0) </a:t>
            </a:r>
          </a:p>
          <a:p>
            <a:pPr>
              <a:lnSpc>
                <a:spcPct val="80000"/>
              </a:lnSpc>
              <a:buFont typeface="Monotype Sorts"/>
              <a:buNone/>
            </a:pPr>
            <a:r>
              <a:rPr lang="en-US" altLang="en-US" sz="3600">
                <a:solidFill>
                  <a:schemeClr val="tx2"/>
                </a:solidFill>
              </a:rPr>
              <a:t>      return n;</a:t>
            </a:r>
          </a:p>
          <a:p>
            <a:pPr>
              <a:lnSpc>
                <a:spcPct val="80000"/>
              </a:lnSpc>
              <a:buFont typeface="Monotype Sorts"/>
              <a:buNone/>
            </a:pPr>
            <a:r>
              <a:rPr lang="en-US" altLang="en-US" sz="3600">
                <a:solidFill>
                  <a:schemeClr val="tx2"/>
                </a:solidFill>
              </a:rPr>
              <a:t>    else</a:t>
            </a:r>
          </a:p>
          <a:p>
            <a:pPr>
              <a:lnSpc>
                <a:spcPct val="80000"/>
              </a:lnSpc>
              <a:buFont typeface="Monotype Sorts"/>
              <a:buNone/>
            </a:pPr>
            <a:r>
              <a:rPr lang="en-US" altLang="en-US" sz="3600">
                <a:solidFill>
                  <a:schemeClr val="tx2"/>
                </a:solidFill>
              </a:rPr>
              <a:t>      return gcd(n, m % n);</a:t>
            </a:r>
          </a:p>
          <a:p>
            <a:pPr>
              <a:lnSpc>
                <a:spcPct val="80000"/>
              </a:lnSpc>
              <a:buFont typeface="Monotype Sorts"/>
              <a:buNone/>
            </a:pPr>
            <a:r>
              <a:rPr lang="en-US" altLang="en-US" sz="3600">
                <a:solidFill>
                  <a:schemeClr val="tx2"/>
                </a:solidFill>
              </a:rPr>
              <a:t>  }</a:t>
            </a:r>
          </a:p>
        </p:txBody>
      </p:sp>
      <p:sp>
        <p:nvSpPr>
          <p:cNvPr id="47109" name="Rectangle 4">
            <a:extLst>
              <a:ext uri="{FF2B5EF4-FFF2-40B4-BE49-F238E27FC236}">
                <a16:creationId xmlns:a16="http://schemas.microsoft.com/office/drawing/2014/main" id="{A71243E2-500C-4BD6-96A3-E3916CC38F0B}"/>
              </a:ext>
            </a:extLst>
          </p:cNvPr>
          <p:cNvSpPr>
            <a:spLocks noChangeArrowheads="1"/>
          </p:cNvSpPr>
          <p:nvPr/>
        </p:nvSpPr>
        <p:spPr bwMode="auto">
          <a:xfrm>
            <a:off x="3886200" y="4876800"/>
            <a:ext cx="4876800"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80000"/>
              </a:lnSpc>
              <a:buFont typeface="Monotype Sorts"/>
              <a:buNone/>
            </a:pPr>
            <a:r>
              <a:rPr lang="en-US" altLang="en-US">
                <a:solidFill>
                  <a:schemeClr val="bg2"/>
                </a:solidFill>
              </a:rPr>
              <a:t>The time complexity of this algorithm is O(logn). </a:t>
            </a:r>
          </a:p>
          <a:p>
            <a:pPr>
              <a:lnSpc>
                <a:spcPct val="80000"/>
              </a:lnSpc>
              <a:buFont typeface="Monotype Sorts"/>
              <a:buNone/>
            </a:pPr>
            <a:r>
              <a:rPr lang="en-US" altLang="en-US">
                <a:solidFill>
                  <a:schemeClr val="bg2"/>
                </a:solidFill>
              </a:rPr>
              <a:t>See the text for the proof.</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Number Placeholder 4">
            <a:extLst>
              <a:ext uri="{FF2B5EF4-FFF2-40B4-BE49-F238E27FC236}">
                <a16:creationId xmlns:a16="http://schemas.microsoft.com/office/drawing/2014/main" id="{989660D8-1312-46E5-9AC0-75CCFBE7511C}"/>
              </a:ext>
            </a:extLst>
          </p:cNvPr>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D01BAF86-759F-4DB5-AEEF-6776A8F781AF}" type="slidenum">
              <a:rPr lang="en-US" altLang="en-US" sz="1400" smtClean="0"/>
              <a:pPr>
                <a:spcBef>
                  <a:spcPct val="0"/>
                </a:spcBef>
                <a:buClrTx/>
                <a:buSzTx/>
                <a:buFontTx/>
                <a:buNone/>
              </a:pPr>
              <a:t>44</a:t>
            </a:fld>
            <a:endParaRPr lang="en-US" altLang="en-US" sz="1400"/>
          </a:p>
        </p:txBody>
      </p:sp>
      <p:sp>
        <p:nvSpPr>
          <p:cNvPr id="49155" name="Rectangle 2">
            <a:extLst>
              <a:ext uri="{FF2B5EF4-FFF2-40B4-BE49-F238E27FC236}">
                <a16:creationId xmlns:a16="http://schemas.microsoft.com/office/drawing/2014/main" id="{3E01AB7B-012A-46F3-B8DA-5E311D36CDB9}"/>
              </a:ext>
            </a:extLst>
          </p:cNvPr>
          <p:cNvSpPr>
            <a:spLocks noGrp="1" noChangeArrowheads="1"/>
          </p:cNvSpPr>
          <p:nvPr>
            <p:ph type="title"/>
          </p:nvPr>
        </p:nvSpPr>
        <p:spPr>
          <a:xfrm>
            <a:off x="685800" y="228600"/>
            <a:ext cx="7772400" cy="685800"/>
          </a:xfrm>
          <a:noFill/>
        </p:spPr>
        <p:txBody>
          <a:bodyPr/>
          <a:lstStyle/>
          <a:p>
            <a:r>
              <a:rPr lang="en-US" altLang="en-US">
                <a:cs typeface="Courier New" panose="02070309020205020404" pitchFamily="49" charset="0"/>
              </a:rPr>
              <a:t>Finding Prime Numbers</a:t>
            </a:r>
            <a:endParaRPr lang="en-US" altLang="en-US"/>
          </a:p>
        </p:txBody>
      </p:sp>
      <p:sp>
        <p:nvSpPr>
          <p:cNvPr id="49156" name="Rectangle 3">
            <a:extLst>
              <a:ext uri="{FF2B5EF4-FFF2-40B4-BE49-F238E27FC236}">
                <a16:creationId xmlns:a16="http://schemas.microsoft.com/office/drawing/2014/main" id="{852D489F-BE41-4596-9674-391A8A5BD458}"/>
              </a:ext>
            </a:extLst>
          </p:cNvPr>
          <p:cNvSpPr>
            <a:spLocks noGrp="1" noChangeArrowheads="1"/>
          </p:cNvSpPr>
          <p:nvPr>
            <p:ph type="body" idx="1"/>
          </p:nvPr>
        </p:nvSpPr>
        <p:spPr>
          <a:xfrm>
            <a:off x="228600" y="1066800"/>
            <a:ext cx="8686800" cy="762000"/>
          </a:xfrm>
          <a:noFill/>
        </p:spPr>
        <p:txBody>
          <a:bodyPr/>
          <a:lstStyle/>
          <a:p>
            <a:pPr marL="0" indent="0">
              <a:buFont typeface="Monotype Sorts"/>
              <a:buNone/>
            </a:pPr>
            <a:r>
              <a:rPr lang="en-US" altLang="en-US" sz="4000"/>
              <a:t>Compare three versions:</a:t>
            </a:r>
          </a:p>
        </p:txBody>
      </p:sp>
      <p:sp>
        <p:nvSpPr>
          <p:cNvPr id="49157" name="Rectangle 4">
            <a:extLst>
              <a:ext uri="{FF2B5EF4-FFF2-40B4-BE49-F238E27FC236}">
                <a16:creationId xmlns:a16="http://schemas.microsoft.com/office/drawing/2014/main" id="{4DB2132F-3B75-47ED-9F95-30AC640DA8E6}"/>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9158" name="Rectangle 5">
            <a:extLst>
              <a:ext uri="{FF2B5EF4-FFF2-40B4-BE49-F238E27FC236}">
                <a16:creationId xmlns:a16="http://schemas.microsoft.com/office/drawing/2014/main" id="{9267E6ED-9D88-4050-92C9-DD333DAAE05C}"/>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9159" name="Rectangle 6">
            <a:extLst>
              <a:ext uri="{FF2B5EF4-FFF2-40B4-BE49-F238E27FC236}">
                <a16:creationId xmlns:a16="http://schemas.microsoft.com/office/drawing/2014/main" id="{2CDCF134-16B4-4BBF-8844-35E60E5D2BC7}"/>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9160" name="Rectangle 7">
            <a:extLst>
              <a:ext uri="{FF2B5EF4-FFF2-40B4-BE49-F238E27FC236}">
                <a16:creationId xmlns:a16="http://schemas.microsoft.com/office/drawing/2014/main" id="{64F19897-A88C-415F-9778-87E7E8B8C27F}"/>
              </a:ext>
            </a:extLst>
          </p:cNvPr>
          <p:cNvSpPr>
            <a:spLocks noChangeArrowheads="1"/>
          </p:cNvSpPr>
          <p:nvPr/>
        </p:nvSpPr>
        <p:spPr bwMode="auto">
          <a:xfrm>
            <a:off x="228600" y="1905000"/>
            <a:ext cx="8686800" cy="297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571500" indent="-571500">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90000"/>
              </a:lnSpc>
              <a:buFont typeface="Wingdings" panose="05000000000000000000" pitchFamily="2" charset="2"/>
              <a:buChar char="§"/>
            </a:pPr>
            <a:r>
              <a:rPr lang="en-US" altLang="en-US" sz="3600"/>
              <a:t>Brute-force</a:t>
            </a:r>
          </a:p>
          <a:p>
            <a:pPr>
              <a:lnSpc>
                <a:spcPct val="90000"/>
              </a:lnSpc>
              <a:buFont typeface="Wingdings" panose="05000000000000000000" pitchFamily="2" charset="2"/>
              <a:buChar char="§"/>
            </a:pPr>
            <a:r>
              <a:rPr lang="en-US" altLang="en-US" sz="3600"/>
              <a:t>Check possible divisors up to  Math.sqrt(n)</a:t>
            </a:r>
          </a:p>
          <a:p>
            <a:pPr>
              <a:lnSpc>
                <a:spcPct val="90000"/>
              </a:lnSpc>
              <a:buFont typeface="Wingdings" panose="05000000000000000000" pitchFamily="2" charset="2"/>
              <a:buChar char="§"/>
            </a:pPr>
            <a:r>
              <a:rPr lang="en-US" altLang="en-US" sz="3600"/>
              <a:t>Check possible prime divisors up to  Math.sqrt(n)</a:t>
            </a:r>
          </a:p>
        </p:txBody>
      </p:sp>
      <p:sp>
        <p:nvSpPr>
          <p:cNvPr id="49161" name="Rectangle 8">
            <a:hlinkClick r:id="rId2"/>
            <a:extLst>
              <a:ext uri="{FF2B5EF4-FFF2-40B4-BE49-F238E27FC236}">
                <a16:creationId xmlns:a16="http://schemas.microsoft.com/office/drawing/2014/main" id="{E4459643-A42F-4D4B-B0D3-2F4B15462F9A}"/>
              </a:ext>
            </a:extLst>
          </p:cNvPr>
          <p:cNvSpPr>
            <a:spLocks noChangeArrowheads="1"/>
          </p:cNvSpPr>
          <p:nvPr/>
        </p:nvSpPr>
        <p:spPr bwMode="auto">
          <a:xfrm>
            <a:off x="3324225" y="1690688"/>
            <a:ext cx="1752600"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a:t>PrimeNumber</a:t>
            </a:r>
          </a:p>
        </p:txBody>
      </p:sp>
      <p:sp>
        <p:nvSpPr>
          <p:cNvPr id="49162" name="Rectangle 8">
            <a:hlinkClick r:id="rId3"/>
            <a:extLst>
              <a:ext uri="{FF2B5EF4-FFF2-40B4-BE49-F238E27FC236}">
                <a16:creationId xmlns:a16="http://schemas.microsoft.com/office/drawing/2014/main" id="{9279D495-E74F-4B1D-9409-852E82CE1776}"/>
              </a:ext>
            </a:extLst>
          </p:cNvPr>
          <p:cNvSpPr>
            <a:spLocks noChangeArrowheads="1"/>
          </p:cNvSpPr>
          <p:nvPr/>
        </p:nvSpPr>
        <p:spPr bwMode="auto">
          <a:xfrm>
            <a:off x="3324225" y="2147888"/>
            <a:ext cx="1752600"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a:t>PrimeNumbers</a:t>
            </a:r>
          </a:p>
        </p:txBody>
      </p:sp>
      <p:sp>
        <p:nvSpPr>
          <p:cNvPr id="49163" name="Rectangle 8">
            <a:hlinkClick r:id="rId4"/>
            <a:extLst>
              <a:ext uri="{FF2B5EF4-FFF2-40B4-BE49-F238E27FC236}">
                <a16:creationId xmlns:a16="http://schemas.microsoft.com/office/drawing/2014/main" id="{26316FD4-93C5-4787-98DB-3571BADB97E5}"/>
              </a:ext>
            </a:extLst>
          </p:cNvPr>
          <p:cNvSpPr>
            <a:spLocks noChangeArrowheads="1"/>
          </p:cNvSpPr>
          <p:nvPr/>
        </p:nvSpPr>
        <p:spPr bwMode="auto">
          <a:xfrm>
            <a:off x="3657600" y="3771900"/>
            <a:ext cx="2667000"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a:t>EfficientPrimeNumbers</a:t>
            </a:r>
          </a:p>
        </p:txBody>
      </p:sp>
      <p:sp>
        <p:nvSpPr>
          <p:cNvPr id="49164" name="Rectangle 8">
            <a:hlinkClick r:id="rId5"/>
            <a:extLst>
              <a:ext uri="{FF2B5EF4-FFF2-40B4-BE49-F238E27FC236}">
                <a16:creationId xmlns:a16="http://schemas.microsoft.com/office/drawing/2014/main" id="{7D43BCA5-1FFE-4319-BB14-563EC5E2543C}"/>
              </a:ext>
            </a:extLst>
          </p:cNvPr>
          <p:cNvSpPr>
            <a:spLocks noChangeArrowheads="1"/>
          </p:cNvSpPr>
          <p:nvPr/>
        </p:nvSpPr>
        <p:spPr bwMode="auto">
          <a:xfrm>
            <a:off x="3657600" y="4262438"/>
            <a:ext cx="2667000"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a:t>SieveOfEratosthenes</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Number Placeholder 4">
            <a:extLst>
              <a:ext uri="{FF2B5EF4-FFF2-40B4-BE49-F238E27FC236}">
                <a16:creationId xmlns:a16="http://schemas.microsoft.com/office/drawing/2014/main" id="{8B6B3C0E-62A0-4C27-ACCE-B0EED786A1B3}"/>
              </a:ext>
            </a:extLst>
          </p:cNvPr>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7D34A17F-79A8-4D71-85C3-717FBFC60C4C}" type="slidenum">
              <a:rPr lang="en-US" altLang="en-US" sz="1400" smtClean="0"/>
              <a:pPr>
                <a:spcBef>
                  <a:spcPct val="0"/>
                </a:spcBef>
                <a:buClrTx/>
                <a:buSzTx/>
                <a:buFontTx/>
                <a:buNone/>
              </a:pPr>
              <a:t>45</a:t>
            </a:fld>
            <a:endParaRPr lang="en-US" altLang="en-US" sz="1400"/>
          </a:p>
        </p:txBody>
      </p:sp>
      <p:sp>
        <p:nvSpPr>
          <p:cNvPr id="50179" name="Rectangle 2">
            <a:extLst>
              <a:ext uri="{FF2B5EF4-FFF2-40B4-BE49-F238E27FC236}">
                <a16:creationId xmlns:a16="http://schemas.microsoft.com/office/drawing/2014/main" id="{E2848147-BB4C-43BB-97EE-354569640E78}"/>
              </a:ext>
            </a:extLst>
          </p:cNvPr>
          <p:cNvSpPr>
            <a:spLocks noGrp="1" noChangeArrowheads="1"/>
          </p:cNvSpPr>
          <p:nvPr>
            <p:ph type="title"/>
          </p:nvPr>
        </p:nvSpPr>
        <p:spPr>
          <a:xfrm>
            <a:off x="685800" y="228600"/>
            <a:ext cx="7772400" cy="914400"/>
          </a:xfrm>
          <a:noFill/>
        </p:spPr>
        <p:txBody>
          <a:bodyPr/>
          <a:lstStyle/>
          <a:p>
            <a:r>
              <a:rPr lang="en-US" altLang="en-US"/>
              <a:t>Divide-and-Conquer</a:t>
            </a:r>
          </a:p>
        </p:txBody>
      </p:sp>
      <p:sp>
        <p:nvSpPr>
          <p:cNvPr id="50180" name="Rectangle 3">
            <a:extLst>
              <a:ext uri="{FF2B5EF4-FFF2-40B4-BE49-F238E27FC236}">
                <a16:creationId xmlns:a16="http://schemas.microsoft.com/office/drawing/2014/main" id="{7F98D4BB-E647-4990-B971-41A4E24C85FA}"/>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50181" name="Rectangle 4">
            <a:extLst>
              <a:ext uri="{FF2B5EF4-FFF2-40B4-BE49-F238E27FC236}">
                <a16:creationId xmlns:a16="http://schemas.microsoft.com/office/drawing/2014/main" id="{C9DEAF3E-81BD-437B-BEE0-A7E6AA7BAF26}"/>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50182" name="Rectangle 5">
            <a:extLst>
              <a:ext uri="{FF2B5EF4-FFF2-40B4-BE49-F238E27FC236}">
                <a16:creationId xmlns:a16="http://schemas.microsoft.com/office/drawing/2014/main" id="{9A59BD9D-4293-423D-9432-FE9FD9646AC4}"/>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50183" name="Rectangle 6">
            <a:extLst>
              <a:ext uri="{FF2B5EF4-FFF2-40B4-BE49-F238E27FC236}">
                <a16:creationId xmlns:a16="http://schemas.microsoft.com/office/drawing/2014/main" id="{FD2B10EB-DABA-41A8-97CE-A14D152234C2}"/>
              </a:ext>
            </a:extLst>
          </p:cNvPr>
          <p:cNvSpPr>
            <a:spLocks noChangeArrowheads="1"/>
          </p:cNvSpPr>
          <p:nvPr/>
        </p:nvSpPr>
        <p:spPr bwMode="auto">
          <a:xfrm>
            <a:off x="0" y="3219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50184" name="Rectangle 7">
            <a:extLst>
              <a:ext uri="{FF2B5EF4-FFF2-40B4-BE49-F238E27FC236}">
                <a16:creationId xmlns:a16="http://schemas.microsoft.com/office/drawing/2014/main" id="{C6D1049E-B965-4EA8-8420-79D865553639}"/>
              </a:ext>
            </a:extLst>
          </p:cNvPr>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50185" name="Rectangle 8">
            <a:extLst>
              <a:ext uri="{FF2B5EF4-FFF2-40B4-BE49-F238E27FC236}">
                <a16:creationId xmlns:a16="http://schemas.microsoft.com/office/drawing/2014/main" id="{392535E6-8B15-44A9-91F5-B54E8EC6A0BF}"/>
              </a:ext>
            </a:extLst>
          </p:cNvPr>
          <p:cNvSpPr>
            <a:spLocks noChangeArrowheads="1"/>
          </p:cNvSpPr>
          <p:nvPr/>
        </p:nvSpPr>
        <p:spPr bwMode="auto">
          <a:xfrm>
            <a:off x="0" y="27241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50186" name="Rectangle 9">
            <a:extLst>
              <a:ext uri="{FF2B5EF4-FFF2-40B4-BE49-F238E27FC236}">
                <a16:creationId xmlns:a16="http://schemas.microsoft.com/office/drawing/2014/main" id="{F625A702-FF8A-4048-A03B-C28C480136FC}"/>
              </a:ext>
            </a:extLst>
          </p:cNvPr>
          <p:cNvSpPr>
            <a:spLocks noChangeArrowheads="1"/>
          </p:cNvSpPr>
          <p:nvPr/>
        </p:nvSpPr>
        <p:spPr bwMode="auto">
          <a:xfrm>
            <a:off x="0" y="3219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50187" name="Rectangle 10">
            <a:extLst>
              <a:ext uri="{FF2B5EF4-FFF2-40B4-BE49-F238E27FC236}">
                <a16:creationId xmlns:a16="http://schemas.microsoft.com/office/drawing/2014/main" id="{D10078B4-8B3B-4A94-AD90-2AD292DBD008}"/>
              </a:ext>
            </a:extLst>
          </p:cNvPr>
          <p:cNvSpPr>
            <a:spLocks noChangeArrowheads="1"/>
          </p:cNvSpPr>
          <p:nvPr/>
        </p:nvSpPr>
        <p:spPr bwMode="auto">
          <a:xfrm>
            <a:off x="0" y="20113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50188" name="Rectangle 11">
            <a:extLst>
              <a:ext uri="{FF2B5EF4-FFF2-40B4-BE49-F238E27FC236}">
                <a16:creationId xmlns:a16="http://schemas.microsoft.com/office/drawing/2014/main" id="{D2F1EED1-7D71-45A1-977D-E35CCA3A8D79}"/>
              </a:ext>
            </a:extLst>
          </p:cNvPr>
          <p:cNvSpPr>
            <a:spLocks noChangeArrowheads="1"/>
          </p:cNvSpPr>
          <p:nvPr/>
        </p:nvSpPr>
        <p:spPr bwMode="auto">
          <a:xfrm>
            <a:off x="0" y="32305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50189" name="Rectangle 12">
            <a:extLst>
              <a:ext uri="{FF2B5EF4-FFF2-40B4-BE49-F238E27FC236}">
                <a16:creationId xmlns:a16="http://schemas.microsoft.com/office/drawing/2014/main" id="{66879A6F-3DCE-4A2B-B858-47FC185D83B8}"/>
              </a:ext>
            </a:extLst>
          </p:cNvPr>
          <p:cNvSpPr>
            <a:spLocks noChangeArrowheads="1"/>
          </p:cNvSpPr>
          <p:nvPr/>
        </p:nvSpPr>
        <p:spPr bwMode="auto">
          <a:xfrm>
            <a:off x="0" y="33258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50190" name="Rectangle 14">
            <a:extLst>
              <a:ext uri="{FF2B5EF4-FFF2-40B4-BE49-F238E27FC236}">
                <a16:creationId xmlns:a16="http://schemas.microsoft.com/office/drawing/2014/main" id="{FC09A889-AE57-4EC3-9C99-D395C50A628A}"/>
              </a:ext>
            </a:extLst>
          </p:cNvPr>
          <p:cNvSpPr>
            <a:spLocks noGrp="1" noChangeArrowheads="1"/>
          </p:cNvSpPr>
          <p:nvPr>
            <p:ph type="body" idx="1"/>
          </p:nvPr>
        </p:nvSpPr>
        <p:spPr>
          <a:xfrm>
            <a:off x="266700" y="1219200"/>
            <a:ext cx="8610600" cy="4953000"/>
          </a:xfrm>
        </p:spPr>
        <p:txBody>
          <a:bodyPr/>
          <a:lstStyle/>
          <a:p>
            <a:pPr marL="0" indent="0">
              <a:lnSpc>
                <a:spcPct val="90000"/>
              </a:lnSpc>
              <a:buFont typeface="Monotype Sorts"/>
              <a:buNone/>
            </a:pPr>
            <a:r>
              <a:rPr lang="en-US" altLang="en-US"/>
              <a:t>The </a:t>
            </a:r>
            <a:r>
              <a:rPr lang="en-US" altLang="en-US" i="1"/>
              <a:t>divide-and-conquer</a:t>
            </a:r>
            <a:r>
              <a:rPr lang="en-US" altLang="en-US"/>
              <a:t> approach divides the problem into subproblems, solves the subproblems, then combines the solutions of subproblems to obtain the solution for the entire problem. Unlike the dynamic programming approach, the subproblems in the divide-and-conquer approach don’t overlap. A subproblem is like the original problem with a smaller size, so you can apply recursion to solve the problem. In fact, all the recursive problems follow the divide-and-conquer approach. </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Number Placeholder 4">
            <a:extLst>
              <a:ext uri="{FF2B5EF4-FFF2-40B4-BE49-F238E27FC236}">
                <a16:creationId xmlns:a16="http://schemas.microsoft.com/office/drawing/2014/main" id="{D7A2F9C6-4FE7-42BD-8804-B563DD70B0F1}"/>
              </a:ext>
            </a:extLst>
          </p:cNvPr>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1B338F54-FF62-4A93-AD1D-6791F780035B}" type="slidenum">
              <a:rPr lang="en-US" altLang="en-US" sz="1400" smtClean="0"/>
              <a:pPr>
                <a:spcBef>
                  <a:spcPct val="0"/>
                </a:spcBef>
                <a:buClrTx/>
                <a:buSzTx/>
                <a:buFontTx/>
                <a:buNone/>
              </a:pPr>
              <a:t>46</a:t>
            </a:fld>
            <a:endParaRPr lang="en-US" altLang="en-US" sz="1400"/>
          </a:p>
        </p:txBody>
      </p:sp>
      <p:sp>
        <p:nvSpPr>
          <p:cNvPr id="51203" name="Rectangle 2">
            <a:extLst>
              <a:ext uri="{FF2B5EF4-FFF2-40B4-BE49-F238E27FC236}">
                <a16:creationId xmlns:a16="http://schemas.microsoft.com/office/drawing/2014/main" id="{0A65D023-BA0C-4857-8846-2F2EF99784B2}"/>
              </a:ext>
            </a:extLst>
          </p:cNvPr>
          <p:cNvSpPr>
            <a:spLocks noGrp="1" noChangeArrowheads="1"/>
          </p:cNvSpPr>
          <p:nvPr>
            <p:ph type="title"/>
          </p:nvPr>
        </p:nvSpPr>
        <p:spPr>
          <a:xfrm>
            <a:off x="381000" y="228600"/>
            <a:ext cx="8305800" cy="1143000"/>
          </a:xfrm>
          <a:noFill/>
        </p:spPr>
        <p:txBody>
          <a:bodyPr/>
          <a:lstStyle/>
          <a:p>
            <a:r>
              <a:rPr lang="en-US" altLang="en-US"/>
              <a:t>Case Study: Closest Pair of Points</a:t>
            </a:r>
          </a:p>
        </p:txBody>
      </p:sp>
      <p:sp>
        <p:nvSpPr>
          <p:cNvPr id="51204" name="Rectangle 3">
            <a:extLst>
              <a:ext uri="{FF2B5EF4-FFF2-40B4-BE49-F238E27FC236}">
                <a16:creationId xmlns:a16="http://schemas.microsoft.com/office/drawing/2014/main" id="{A710EE17-4580-4858-A7B7-137FC5E9A2AA}"/>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51205" name="Rectangle 4">
            <a:extLst>
              <a:ext uri="{FF2B5EF4-FFF2-40B4-BE49-F238E27FC236}">
                <a16:creationId xmlns:a16="http://schemas.microsoft.com/office/drawing/2014/main" id="{C9E86B04-DFDE-4CAB-9B6C-DECC3BE2F5B8}"/>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51206" name="Rectangle 5">
            <a:extLst>
              <a:ext uri="{FF2B5EF4-FFF2-40B4-BE49-F238E27FC236}">
                <a16:creationId xmlns:a16="http://schemas.microsoft.com/office/drawing/2014/main" id="{868F39F8-5D88-4B13-8433-8FB5F7D28662}"/>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51207" name="Rectangle 6">
            <a:extLst>
              <a:ext uri="{FF2B5EF4-FFF2-40B4-BE49-F238E27FC236}">
                <a16:creationId xmlns:a16="http://schemas.microsoft.com/office/drawing/2014/main" id="{DF0A5A0B-A7AD-48BC-8CE4-94695E6D3A0F}"/>
              </a:ext>
            </a:extLst>
          </p:cNvPr>
          <p:cNvSpPr>
            <a:spLocks noChangeArrowheads="1"/>
          </p:cNvSpPr>
          <p:nvPr/>
        </p:nvSpPr>
        <p:spPr bwMode="auto">
          <a:xfrm>
            <a:off x="0" y="3219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51208" name="Rectangle 7">
            <a:extLst>
              <a:ext uri="{FF2B5EF4-FFF2-40B4-BE49-F238E27FC236}">
                <a16:creationId xmlns:a16="http://schemas.microsoft.com/office/drawing/2014/main" id="{C83DB436-6F6D-4872-9F57-319E3FBF2238}"/>
              </a:ext>
            </a:extLst>
          </p:cNvPr>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51209" name="Rectangle 8">
            <a:extLst>
              <a:ext uri="{FF2B5EF4-FFF2-40B4-BE49-F238E27FC236}">
                <a16:creationId xmlns:a16="http://schemas.microsoft.com/office/drawing/2014/main" id="{66FA4ED9-6387-4536-AED2-147026BF6200}"/>
              </a:ext>
            </a:extLst>
          </p:cNvPr>
          <p:cNvSpPr>
            <a:spLocks noChangeArrowheads="1"/>
          </p:cNvSpPr>
          <p:nvPr/>
        </p:nvSpPr>
        <p:spPr bwMode="auto">
          <a:xfrm>
            <a:off x="0" y="27241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51210" name="Rectangle 9">
            <a:extLst>
              <a:ext uri="{FF2B5EF4-FFF2-40B4-BE49-F238E27FC236}">
                <a16:creationId xmlns:a16="http://schemas.microsoft.com/office/drawing/2014/main" id="{129910C6-165B-4CF0-BBEF-7E23D04DF35C}"/>
              </a:ext>
            </a:extLst>
          </p:cNvPr>
          <p:cNvSpPr>
            <a:spLocks noChangeArrowheads="1"/>
          </p:cNvSpPr>
          <p:nvPr/>
        </p:nvSpPr>
        <p:spPr bwMode="auto">
          <a:xfrm>
            <a:off x="0" y="3219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51211" name="Rectangle 10">
            <a:extLst>
              <a:ext uri="{FF2B5EF4-FFF2-40B4-BE49-F238E27FC236}">
                <a16:creationId xmlns:a16="http://schemas.microsoft.com/office/drawing/2014/main" id="{76769D8F-824C-4567-9FE5-B4F45D49BAAB}"/>
              </a:ext>
            </a:extLst>
          </p:cNvPr>
          <p:cNvSpPr>
            <a:spLocks noChangeArrowheads="1"/>
          </p:cNvSpPr>
          <p:nvPr/>
        </p:nvSpPr>
        <p:spPr bwMode="auto">
          <a:xfrm>
            <a:off x="0" y="20113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51212" name="Rectangle 12">
            <a:extLst>
              <a:ext uri="{FF2B5EF4-FFF2-40B4-BE49-F238E27FC236}">
                <a16:creationId xmlns:a16="http://schemas.microsoft.com/office/drawing/2014/main" id="{E783B94C-BFD6-4048-BA36-950676D91DF6}"/>
              </a:ext>
            </a:extLst>
          </p:cNvPr>
          <p:cNvSpPr>
            <a:spLocks noChangeArrowheads="1"/>
          </p:cNvSpPr>
          <p:nvPr/>
        </p:nvSpPr>
        <p:spPr bwMode="auto">
          <a:xfrm>
            <a:off x="0" y="32305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51213" name="Rectangle 18">
            <a:extLst>
              <a:ext uri="{FF2B5EF4-FFF2-40B4-BE49-F238E27FC236}">
                <a16:creationId xmlns:a16="http://schemas.microsoft.com/office/drawing/2014/main" id="{98A3C876-33D0-4169-B4DB-C0462E38F172}"/>
              </a:ext>
            </a:extLst>
          </p:cNvPr>
          <p:cNvSpPr>
            <a:spLocks noChangeArrowheads="1"/>
          </p:cNvSpPr>
          <p:nvPr/>
        </p:nvSpPr>
        <p:spPr bwMode="auto">
          <a:xfrm>
            <a:off x="0" y="26289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51214" name="Object 17">
            <a:extLst>
              <a:ext uri="{FF2B5EF4-FFF2-40B4-BE49-F238E27FC236}">
                <a16:creationId xmlns:a16="http://schemas.microsoft.com/office/drawing/2014/main" id="{C458E309-F9D4-4210-84D3-AC7F10643584}"/>
              </a:ext>
            </a:extLst>
          </p:cNvPr>
          <p:cNvGraphicFramePr>
            <a:graphicFrameLocks noChangeAspect="1"/>
          </p:cNvGraphicFramePr>
          <p:nvPr/>
        </p:nvGraphicFramePr>
        <p:xfrm>
          <a:off x="152400" y="1524000"/>
          <a:ext cx="4114800" cy="2682875"/>
        </p:xfrm>
        <a:graphic>
          <a:graphicData uri="http://schemas.openxmlformats.org/presentationml/2006/ole">
            <mc:AlternateContent xmlns:mc="http://schemas.openxmlformats.org/markup-compatibility/2006">
              <mc:Choice xmlns:v="urn:schemas-microsoft-com:vml" Requires="v">
                <p:oleObj spid="_x0000_s51234" r:id="rId3" imgW="3569355" imgH="2318711" progId="Word.Picture.8">
                  <p:embed/>
                </p:oleObj>
              </mc:Choice>
              <mc:Fallback>
                <p:oleObj r:id="rId3" imgW="3569355" imgH="2318711" progId="Word.Picture.8">
                  <p:embed/>
                  <p:pic>
                    <p:nvPicPr>
                      <p:cNvPr id="0" name="Object 1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1524000"/>
                        <a:ext cx="4114800" cy="268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1215" name="Rectangle 19">
            <a:extLst>
              <a:ext uri="{FF2B5EF4-FFF2-40B4-BE49-F238E27FC236}">
                <a16:creationId xmlns:a16="http://schemas.microsoft.com/office/drawing/2014/main" id="{6643E30B-F19E-46E0-BE5B-AB79B1F4736D}"/>
              </a:ext>
            </a:extLst>
          </p:cNvPr>
          <p:cNvSpPr>
            <a:spLocks noChangeArrowheads="1"/>
          </p:cNvSpPr>
          <p:nvPr/>
        </p:nvSpPr>
        <p:spPr bwMode="auto">
          <a:xfrm>
            <a:off x="0" y="42291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51216" name="Rectangle 21">
            <a:extLst>
              <a:ext uri="{FF2B5EF4-FFF2-40B4-BE49-F238E27FC236}">
                <a16:creationId xmlns:a16="http://schemas.microsoft.com/office/drawing/2014/main" id="{1CA40E5A-4D46-4822-A611-A3163ED761CC}"/>
              </a:ext>
            </a:extLst>
          </p:cNvPr>
          <p:cNvSpPr>
            <a:spLocks noChangeArrowheads="1"/>
          </p:cNvSpPr>
          <p:nvPr/>
        </p:nvSpPr>
        <p:spPr bwMode="auto">
          <a:xfrm>
            <a:off x="0" y="26289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51217" name="Object 20">
            <a:extLst>
              <a:ext uri="{FF2B5EF4-FFF2-40B4-BE49-F238E27FC236}">
                <a16:creationId xmlns:a16="http://schemas.microsoft.com/office/drawing/2014/main" id="{EC3BDCD7-1BB2-469E-9E37-4E011B4053EC}"/>
              </a:ext>
            </a:extLst>
          </p:cNvPr>
          <p:cNvGraphicFramePr>
            <a:graphicFrameLocks noChangeAspect="1"/>
          </p:cNvGraphicFramePr>
          <p:nvPr/>
        </p:nvGraphicFramePr>
        <p:xfrm>
          <a:off x="4572000" y="1524000"/>
          <a:ext cx="1460500" cy="2667000"/>
        </p:xfrm>
        <a:graphic>
          <a:graphicData uri="http://schemas.openxmlformats.org/presentationml/2006/ole">
            <mc:AlternateContent xmlns:mc="http://schemas.openxmlformats.org/markup-compatibility/2006">
              <mc:Choice xmlns:v="urn:schemas-microsoft-com:vml" Requires="v">
                <p:oleObj spid="_x0000_s51235" r:id="rId5" imgW="1272540" imgH="2322576" progId="Word.Picture.8">
                  <p:embed/>
                </p:oleObj>
              </mc:Choice>
              <mc:Fallback>
                <p:oleObj r:id="rId5" imgW="1272540" imgH="2322576" progId="Word.Picture.8">
                  <p:embed/>
                  <p:pic>
                    <p:nvPicPr>
                      <p:cNvPr id="0" name="Object 2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72000" y="1524000"/>
                        <a:ext cx="1460500" cy="266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1218" name="Rectangle 22">
            <a:extLst>
              <a:ext uri="{FF2B5EF4-FFF2-40B4-BE49-F238E27FC236}">
                <a16:creationId xmlns:a16="http://schemas.microsoft.com/office/drawing/2014/main" id="{89648A01-13CE-41C6-94AE-0371C4601BEA}"/>
              </a:ext>
            </a:extLst>
          </p:cNvPr>
          <p:cNvSpPr>
            <a:spLocks noChangeArrowheads="1"/>
          </p:cNvSpPr>
          <p:nvPr/>
        </p:nvSpPr>
        <p:spPr bwMode="auto">
          <a:xfrm>
            <a:off x="0" y="42291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51219" name="Rectangle 24">
            <a:extLst>
              <a:ext uri="{FF2B5EF4-FFF2-40B4-BE49-F238E27FC236}">
                <a16:creationId xmlns:a16="http://schemas.microsoft.com/office/drawing/2014/main" id="{111EE621-F298-4C25-BCB0-E8258479A7CA}"/>
              </a:ext>
            </a:extLst>
          </p:cNvPr>
          <p:cNvSpPr>
            <a:spLocks noChangeArrowheads="1"/>
          </p:cNvSpPr>
          <p:nvPr/>
        </p:nvSpPr>
        <p:spPr bwMode="auto">
          <a:xfrm>
            <a:off x="0" y="26289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51220" name="Object 23">
            <a:extLst>
              <a:ext uri="{FF2B5EF4-FFF2-40B4-BE49-F238E27FC236}">
                <a16:creationId xmlns:a16="http://schemas.microsoft.com/office/drawing/2014/main" id="{58870F50-9159-4D47-ABA3-EE9EF43C8903}"/>
              </a:ext>
            </a:extLst>
          </p:cNvPr>
          <p:cNvGraphicFramePr>
            <a:graphicFrameLocks noChangeAspect="1"/>
          </p:cNvGraphicFramePr>
          <p:nvPr/>
        </p:nvGraphicFramePr>
        <p:xfrm>
          <a:off x="6324600" y="1524000"/>
          <a:ext cx="1460500" cy="2667000"/>
        </p:xfrm>
        <a:graphic>
          <a:graphicData uri="http://schemas.openxmlformats.org/presentationml/2006/ole">
            <mc:AlternateContent xmlns:mc="http://schemas.openxmlformats.org/markup-compatibility/2006">
              <mc:Choice xmlns:v="urn:schemas-microsoft-com:vml" Requires="v">
                <p:oleObj spid="_x0000_s51236" r:id="rId7" imgW="1272540" imgH="2322576" progId="Word.Picture.8">
                  <p:embed/>
                </p:oleObj>
              </mc:Choice>
              <mc:Fallback>
                <p:oleObj r:id="rId7" imgW="1272540" imgH="2322576" progId="Word.Picture.8">
                  <p:embed/>
                  <p:pic>
                    <p:nvPicPr>
                      <p:cNvPr id="0" name="Object 2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324600" y="1524000"/>
                        <a:ext cx="1460500" cy="266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1221" name="Rectangle 25">
            <a:extLst>
              <a:ext uri="{FF2B5EF4-FFF2-40B4-BE49-F238E27FC236}">
                <a16:creationId xmlns:a16="http://schemas.microsoft.com/office/drawing/2014/main" id="{8AC90F72-6688-456F-8A6C-C351D3378CF7}"/>
              </a:ext>
            </a:extLst>
          </p:cNvPr>
          <p:cNvSpPr>
            <a:spLocks noChangeArrowheads="1"/>
          </p:cNvSpPr>
          <p:nvPr/>
        </p:nvSpPr>
        <p:spPr bwMode="auto">
          <a:xfrm>
            <a:off x="0" y="42291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51222" name="Rectangle 29">
            <a:extLst>
              <a:ext uri="{FF2B5EF4-FFF2-40B4-BE49-F238E27FC236}">
                <a16:creationId xmlns:a16="http://schemas.microsoft.com/office/drawing/2014/main" id="{D1101034-7524-49E2-A10A-FE5BE948031B}"/>
              </a:ext>
            </a:extLst>
          </p:cNvPr>
          <p:cNvSpPr>
            <a:spLocks noChangeArrowheads="1"/>
          </p:cNvSpPr>
          <p:nvPr/>
        </p:nvSpPr>
        <p:spPr bwMode="auto">
          <a:xfrm>
            <a:off x="0" y="33258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51223" name="Object 28">
            <a:extLst>
              <a:ext uri="{FF2B5EF4-FFF2-40B4-BE49-F238E27FC236}">
                <a16:creationId xmlns:a16="http://schemas.microsoft.com/office/drawing/2014/main" id="{62C8FD5D-1166-47E9-81CC-3785E30233F5}"/>
              </a:ext>
            </a:extLst>
          </p:cNvPr>
          <p:cNvGraphicFramePr>
            <a:graphicFrameLocks noChangeAspect="1"/>
          </p:cNvGraphicFramePr>
          <p:nvPr/>
        </p:nvGraphicFramePr>
        <p:xfrm>
          <a:off x="1371600" y="4800600"/>
          <a:ext cx="6858000" cy="633413"/>
        </p:xfrm>
        <a:graphic>
          <a:graphicData uri="http://schemas.openxmlformats.org/presentationml/2006/ole">
            <mc:AlternateContent xmlns:mc="http://schemas.openxmlformats.org/markup-compatibility/2006">
              <mc:Choice xmlns:v="urn:schemas-microsoft-com:vml" Requires="v">
                <p:oleObj spid="_x0000_s51237" name="Equation" r:id="rId9" imgW="2235200" imgH="203200" progId="Equation.3">
                  <p:embed/>
                </p:oleObj>
              </mc:Choice>
              <mc:Fallback>
                <p:oleObj name="Equation" r:id="rId9" imgW="2235200" imgH="203200" progId="Equation.3">
                  <p:embed/>
                  <p:pic>
                    <p:nvPicPr>
                      <p:cNvPr id="0" name="Object 2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371600" y="4800600"/>
                        <a:ext cx="6858000" cy="633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1224" name="AutoShape 15">
            <a:hlinkClick r:id="rId11" highlightClick="1"/>
            <a:extLst>
              <a:ext uri="{FF2B5EF4-FFF2-40B4-BE49-F238E27FC236}">
                <a16:creationId xmlns:a16="http://schemas.microsoft.com/office/drawing/2014/main" id="{D54196E6-3B4D-4DD5-B366-E6F1A8EC2911}"/>
              </a:ext>
            </a:extLst>
          </p:cNvPr>
          <p:cNvSpPr>
            <a:spLocks noChangeArrowheads="1"/>
          </p:cNvSpPr>
          <p:nvPr/>
        </p:nvSpPr>
        <p:spPr bwMode="auto">
          <a:xfrm>
            <a:off x="457200" y="5715000"/>
            <a:ext cx="468313" cy="576263"/>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51225" name="Rectangle 1">
            <a:extLst>
              <a:ext uri="{FF2B5EF4-FFF2-40B4-BE49-F238E27FC236}">
                <a16:creationId xmlns:a16="http://schemas.microsoft.com/office/drawing/2014/main" id="{34118969-00B9-4B1B-8B13-FAA16C3763F6}"/>
              </a:ext>
            </a:extLst>
          </p:cNvPr>
          <p:cNvSpPr>
            <a:spLocks noChangeArrowheads="1"/>
          </p:cNvSpPr>
          <p:nvPr/>
        </p:nvSpPr>
        <p:spPr bwMode="auto">
          <a:xfrm>
            <a:off x="990600" y="5715000"/>
            <a:ext cx="6400800" cy="757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90000"/>
              </a:lnSpc>
              <a:spcBef>
                <a:spcPct val="0"/>
              </a:spcBef>
              <a:buClrTx/>
              <a:buSzTx/>
              <a:buFont typeface="Monotype Sorts"/>
              <a:buNone/>
            </a:pPr>
            <a:r>
              <a:rPr lang="en-US" altLang="en-US" sz="2400"/>
              <a:t>https://liveexample.pearsoncmg.com/dsanimation/ClosestPaireBook.html </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Number Placeholder 4">
            <a:extLst>
              <a:ext uri="{FF2B5EF4-FFF2-40B4-BE49-F238E27FC236}">
                <a16:creationId xmlns:a16="http://schemas.microsoft.com/office/drawing/2014/main" id="{440D1A35-4087-4C3B-8B52-83972BC6AC38}"/>
              </a:ext>
            </a:extLst>
          </p:cNvPr>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C887F2AF-2C55-460F-97BE-706EF6EBD782}" type="slidenum">
              <a:rPr lang="en-US" altLang="en-US" sz="1400" smtClean="0"/>
              <a:pPr>
                <a:spcBef>
                  <a:spcPct val="0"/>
                </a:spcBef>
                <a:buClrTx/>
                <a:buSzTx/>
                <a:buFontTx/>
                <a:buNone/>
              </a:pPr>
              <a:t>47</a:t>
            </a:fld>
            <a:endParaRPr lang="en-US" altLang="en-US" sz="1400"/>
          </a:p>
        </p:txBody>
      </p:sp>
      <p:sp>
        <p:nvSpPr>
          <p:cNvPr id="52227" name="Rectangle 2">
            <a:extLst>
              <a:ext uri="{FF2B5EF4-FFF2-40B4-BE49-F238E27FC236}">
                <a16:creationId xmlns:a16="http://schemas.microsoft.com/office/drawing/2014/main" id="{2530B1B1-A328-4EBA-A909-F876CF5A9905}"/>
              </a:ext>
            </a:extLst>
          </p:cNvPr>
          <p:cNvSpPr>
            <a:spLocks noGrp="1" noChangeArrowheads="1"/>
          </p:cNvSpPr>
          <p:nvPr>
            <p:ph type="title"/>
          </p:nvPr>
        </p:nvSpPr>
        <p:spPr>
          <a:xfrm>
            <a:off x="381000" y="228600"/>
            <a:ext cx="8305800" cy="1143000"/>
          </a:xfrm>
          <a:noFill/>
        </p:spPr>
        <p:txBody>
          <a:bodyPr/>
          <a:lstStyle/>
          <a:p>
            <a:r>
              <a:rPr lang="en-US" altLang="en-US"/>
              <a:t>Case Study: Closest Pair of Points</a:t>
            </a:r>
          </a:p>
        </p:txBody>
      </p:sp>
      <p:sp>
        <p:nvSpPr>
          <p:cNvPr id="52228" name="Rectangle 3">
            <a:extLst>
              <a:ext uri="{FF2B5EF4-FFF2-40B4-BE49-F238E27FC236}">
                <a16:creationId xmlns:a16="http://schemas.microsoft.com/office/drawing/2014/main" id="{A82F483B-F7D6-4588-9238-D7850D4825B6}"/>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52229" name="Rectangle 4">
            <a:extLst>
              <a:ext uri="{FF2B5EF4-FFF2-40B4-BE49-F238E27FC236}">
                <a16:creationId xmlns:a16="http://schemas.microsoft.com/office/drawing/2014/main" id="{369C40F3-E5D6-4900-B9CB-1590B5AD36BE}"/>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52230" name="Rectangle 5">
            <a:extLst>
              <a:ext uri="{FF2B5EF4-FFF2-40B4-BE49-F238E27FC236}">
                <a16:creationId xmlns:a16="http://schemas.microsoft.com/office/drawing/2014/main" id="{EEBFE11D-A5B3-4532-BDF4-6AF86F322883}"/>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52231" name="Rectangle 6">
            <a:extLst>
              <a:ext uri="{FF2B5EF4-FFF2-40B4-BE49-F238E27FC236}">
                <a16:creationId xmlns:a16="http://schemas.microsoft.com/office/drawing/2014/main" id="{5538750B-FD0A-4BFF-A9AE-657F580662E5}"/>
              </a:ext>
            </a:extLst>
          </p:cNvPr>
          <p:cNvSpPr>
            <a:spLocks noChangeArrowheads="1"/>
          </p:cNvSpPr>
          <p:nvPr/>
        </p:nvSpPr>
        <p:spPr bwMode="auto">
          <a:xfrm>
            <a:off x="0" y="3219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52232" name="Rectangle 7">
            <a:extLst>
              <a:ext uri="{FF2B5EF4-FFF2-40B4-BE49-F238E27FC236}">
                <a16:creationId xmlns:a16="http://schemas.microsoft.com/office/drawing/2014/main" id="{0D3D865B-3EBE-448E-A561-884D136D5796}"/>
              </a:ext>
            </a:extLst>
          </p:cNvPr>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52233" name="Rectangle 8">
            <a:extLst>
              <a:ext uri="{FF2B5EF4-FFF2-40B4-BE49-F238E27FC236}">
                <a16:creationId xmlns:a16="http://schemas.microsoft.com/office/drawing/2014/main" id="{7EE76D97-5473-40F7-8CE6-A42219BDC528}"/>
              </a:ext>
            </a:extLst>
          </p:cNvPr>
          <p:cNvSpPr>
            <a:spLocks noChangeArrowheads="1"/>
          </p:cNvSpPr>
          <p:nvPr/>
        </p:nvSpPr>
        <p:spPr bwMode="auto">
          <a:xfrm>
            <a:off x="0" y="27241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52234" name="Rectangle 9">
            <a:extLst>
              <a:ext uri="{FF2B5EF4-FFF2-40B4-BE49-F238E27FC236}">
                <a16:creationId xmlns:a16="http://schemas.microsoft.com/office/drawing/2014/main" id="{94B0A585-0A61-4C3A-8544-E0A2E19AD855}"/>
              </a:ext>
            </a:extLst>
          </p:cNvPr>
          <p:cNvSpPr>
            <a:spLocks noChangeArrowheads="1"/>
          </p:cNvSpPr>
          <p:nvPr/>
        </p:nvSpPr>
        <p:spPr bwMode="auto">
          <a:xfrm>
            <a:off x="0" y="3219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52235" name="Rectangle 10">
            <a:extLst>
              <a:ext uri="{FF2B5EF4-FFF2-40B4-BE49-F238E27FC236}">
                <a16:creationId xmlns:a16="http://schemas.microsoft.com/office/drawing/2014/main" id="{C76C121F-DC5A-46A1-90FD-CEAF9A2E6949}"/>
              </a:ext>
            </a:extLst>
          </p:cNvPr>
          <p:cNvSpPr>
            <a:spLocks noChangeArrowheads="1"/>
          </p:cNvSpPr>
          <p:nvPr/>
        </p:nvSpPr>
        <p:spPr bwMode="auto">
          <a:xfrm>
            <a:off x="0" y="20113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52236" name="Rectangle 11">
            <a:extLst>
              <a:ext uri="{FF2B5EF4-FFF2-40B4-BE49-F238E27FC236}">
                <a16:creationId xmlns:a16="http://schemas.microsoft.com/office/drawing/2014/main" id="{D8529B8C-8AC3-42C8-915F-031A084D89C5}"/>
              </a:ext>
            </a:extLst>
          </p:cNvPr>
          <p:cNvSpPr>
            <a:spLocks noChangeArrowheads="1"/>
          </p:cNvSpPr>
          <p:nvPr/>
        </p:nvSpPr>
        <p:spPr bwMode="auto">
          <a:xfrm>
            <a:off x="0" y="32305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52237" name="Rectangle 12">
            <a:extLst>
              <a:ext uri="{FF2B5EF4-FFF2-40B4-BE49-F238E27FC236}">
                <a16:creationId xmlns:a16="http://schemas.microsoft.com/office/drawing/2014/main" id="{794152D5-D7B6-49F8-871F-12798F9AD479}"/>
              </a:ext>
            </a:extLst>
          </p:cNvPr>
          <p:cNvSpPr>
            <a:spLocks noChangeArrowheads="1"/>
          </p:cNvSpPr>
          <p:nvPr/>
        </p:nvSpPr>
        <p:spPr bwMode="auto">
          <a:xfrm>
            <a:off x="0" y="26289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52238" name="Object 13">
            <a:extLst>
              <a:ext uri="{FF2B5EF4-FFF2-40B4-BE49-F238E27FC236}">
                <a16:creationId xmlns:a16="http://schemas.microsoft.com/office/drawing/2014/main" id="{33EF5389-3DD5-403E-873B-78D28E435BE5}"/>
              </a:ext>
            </a:extLst>
          </p:cNvPr>
          <p:cNvGraphicFramePr>
            <a:graphicFrameLocks noChangeAspect="1"/>
          </p:cNvGraphicFramePr>
          <p:nvPr/>
        </p:nvGraphicFramePr>
        <p:xfrm>
          <a:off x="152400" y="1524000"/>
          <a:ext cx="4114800" cy="2682875"/>
        </p:xfrm>
        <a:graphic>
          <a:graphicData uri="http://schemas.openxmlformats.org/presentationml/2006/ole">
            <mc:AlternateContent xmlns:mc="http://schemas.openxmlformats.org/markup-compatibility/2006">
              <mc:Choice xmlns:v="urn:schemas-microsoft-com:vml" Requires="v">
                <p:oleObj spid="_x0000_s52256" r:id="rId3" imgW="3569355" imgH="2318711" progId="Word.Picture.8">
                  <p:embed/>
                </p:oleObj>
              </mc:Choice>
              <mc:Fallback>
                <p:oleObj r:id="rId3" imgW="3569355" imgH="2318711" progId="Word.Picture.8">
                  <p:embed/>
                  <p:pic>
                    <p:nvPicPr>
                      <p:cNvPr id="0" name="Object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1524000"/>
                        <a:ext cx="4114800" cy="268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2239" name="Rectangle 14">
            <a:extLst>
              <a:ext uri="{FF2B5EF4-FFF2-40B4-BE49-F238E27FC236}">
                <a16:creationId xmlns:a16="http://schemas.microsoft.com/office/drawing/2014/main" id="{E2F411B1-9F69-48EC-8AF2-8E7009E6DAD1}"/>
              </a:ext>
            </a:extLst>
          </p:cNvPr>
          <p:cNvSpPr>
            <a:spLocks noChangeArrowheads="1"/>
          </p:cNvSpPr>
          <p:nvPr/>
        </p:nvSpPr>
        <p:spPr bwMode="auto">
          <a:xfrm>
            <a:off x="0" y="42291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52240" name="Rectangle 15">
            <a:extLst>
              <a:ext uri="{FF2B5EF4-FFF2-40B4-BE49-F238E27FC236}">
                <a16:creationId xmlns:a16="http://schemas.microsoft.com/office/drawing/2014/main" id="{AAD11A4A-3700-4D19-A345-8BD7946DBB03}"/>
              </a:ext>
            </a:extLst>
          </p:cNvPr>
          <p:cNvSpPr>
            <a:spLocks noChangeArrowheads="1"/>
          </p:cNvSpPr>
          <p:nvPr/>
        </p:nvSpPr>
        <p:spPr bwMode="auto">
          <a:xfrm>
            <a:off x="0" y="26289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52241" name="Object 16">
            <a:extLst>
              <a:ext uri="{FF2B5EF4-FFF2-40B4-BE49-F238E27FC236}">
                <a16:creationId xmlns:a16="http://schemas.microsoft.com/office/drawing/2014/main" id="{F86A5C70-2F54-43D1-AEBA-F950F6DFCAD8}"/>
              </a:ext>
            </a:extLst>
          </p:cNvPr>
          <p:cNvGraphicFramePr>
            <a:graphicFrameLocks noChangeAspect="1"/>
          </p:cNvGraphicFramePr>
          <p:nvPr/>
        </p:nvGraphicFramePr>
        <p:xfrm>
          <a:off x="4572000" y="1524000"/>
          <a:ext cx="1460500" cy="2667000"/>
        </p:xfrm>
        <a:graphic>
          <a:graphicData uri="http://schemas.openxmlformats.org/presentationml/2006/ole">
            <mc:AlternateContent xmlns:mc="http://schemas.openxmlformats.org/markup-compatibility/2006">
              <mc:Choice xmlns:v="urn:schemas-microsoft-com:vml" Requires="v">
                <p:oleObj spid="_x0000_s52257" r:id="rId5" imgW="1272540" imgH="2322576" progId="Word.Picture.8">
                  <p:embed/>
                </p:oleObj>
              </mc:Choice>
              <mc:Fallback>
                <p:oleObj r:id="rId5" imgW="1272540" imgH="2322576" progId="Word.Picture.8">
                  <p:embed/>
                  <p:pic>
                    <p:nvPicPr>
                      <p:cNvPr id="0" name="Object 1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72000" y="1524000"/>
                        <a:ext cx="1460500" cy="266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2242" name="Rectangle 17">
            <a:extLst>
              <a:ext uri="{FF2B5EF4-FFF2-40B4-BE49-F238E27FC236}">
                <a16:creationId xmlns:a16="http://schemas.microsoft.com/office/drawing/2014/main" id="{55668694-0EE3-4120-A769-CE993963B777}"/>
              </a:ext>
            </a:extLst>
          </p:cNvPr>
          <p:cNvSpPr>
            <a:spLocks noChangeArrowheads="1"/>
          </p:cNvSpPr>
          <p:nvPr/>
        </p:nvSpPr>
        <p:spPr bwMode="auto">
          <a:xfrm>
            <a:off x="0" y="42291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52243" name="Rectangle 18">
            <a:extLst>
              <a:ext uri="{FF2B5EF4-FFF2-40B4-BE49-F238E27FC236}">
                <a16:creationId xmlns:a16="http://schemas.microsoft.com/office/drawing/2014/main" id="{AB1F6CF8-336D-4771-97D6-9E11B69D14A2}"/>
              </a:ext>
            </a:extLst>
          </p:cNvPr>
          <p:cNvSpPr>
            <a:spLocks noChangeArrowheads="1"/>
          </p:cNvSpPr>
          <p:nvPr/>
        </p:nvSpPr>
        <p:spPr bwMode="auto">
          <a:xfrm>
            <a:off x="0" y="26289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52244" name="Object 19">
            <a:extLst>
              <a:ext uri="{FF2B5EF4-FFF2-40B4-BE49-F238E27FC236}">
                <a16:creationId xmlns:a16="http://schemas.microsoft.com/office/drawing/2014/main" id="{192A7D2F-962F-4A4D-BAC7-009F2D72E868}"/>
              </a:ext>
            </a:extLst>
          </p:cNvPr>
          <p:cNvGraphicFramePr>
            <a:graphicFrameLocks noChangeAspect="1"/>
          </p:cNvGraphicFramePr>
          <p:nvPr/>
        </p:nvGraphicFramePr>
        <p:xfrm>
          <a:off x="6324600" y="1524000"/>
          <a:ext cx="1460500" cy="2667000"/>
        </p:xfrm>
        <a:graphic>
          <a:graphicData uri="http://schemas.openxmlformats.org/presentationml/2006/ole">
            <mc:AlternateContent xmlns:mc="http://schemas.openxmlformats.org/markup-compatibility/2006">
              <mc:Choice xmlns:v="urn:schemas-microsoft-com:vml" Requires="v">
                <p:oleObj spid="_x0000_s52258" r:id="rId7" imgW="1272540" imgH="2322576" progId="Word.Picture.8">
                  <p:embed/>
                </p:oleObj>
              </mc:Choice>
              <mc:Fallback>
                <p:oleObj r:id="rId7" imgW="1272540" imgH="2322576" progId="Word.Picture.8">
                  <p:embed/>
                  <p:pic>
                    <p:nvPicPr>
                      <p:cNvPr id="0" name="Object 1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324600" y="1524000"/>
                        <a:ext cx="1460500" cy="266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2245" name="Rectangle 20">
            <a:extLst>
              <a:ext uri="{FF2B5EF4-FFF2-40B4-BE49-F238E27FC236}">
                <a16:creationId xmlns:a16="http://schemas.microsoft.com/office/drawing/2014/main" id="{E2FF140E-AE16-4997-B812-D2D655AF446B}"/>
              </a:ext>
            </a:extLst>
          </p:cNvPr>
          <p:cNvSpPr>
            <a:spLocks noChangeArrowheads="1"/>
          </p:cNvSpPr>
          <p:nvPr/>
        </p:nvSpPr>
        <p:spPr bwMode="auto">
          <a:xfrm>
            <a:off x="0" y="42291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52246" name="Rectangle 21">
            <a:extLst>
              <a:ext uri="{FF2B5EF4-FFF2-40B4-BE49-F238E27FC236}">
                <a16:creationId xmlns:a16="http://schemas.microsoft.com/office/drawing/2014/main" id="{1034DB7E-4AC7-42A0-A78D-974F8582772E}"/>
              </a:ext>
            </a:extLst>
          </p:cNvPr>
          <p:cNvSpPr>
            <a:spLocks noChangeArrowheads="1"/>
          </p:cNvSpPr>
          <p:nvPr/>
        </p:nvSpPr>
        <p:spPr bwMode="auto">
          <a:xfrm>
            <a:off x="0" y="33258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52247" name="Object 22">
            <a:extLst>
              <a:ext uri="{FF2B5EF4-FFF2-40B4-BE49-F238E27FC236}">
                <a16:creationId xmlns:a16="http://schemas.microsoft.com/office/drawing/2014/main" id="{91078BDF-1A11-49E5-ABF5-856850915391}"/>
              </a:ext>
            </a:extLst>
          </p:cNvPr>
          <p:cNvGraphicFramePr>
            <a:graphicFrameLocks noChangeAspect="1"/>
          </p:cNvGraphicFramePr>
          <p:nvPr/>
        </p:nvGraphicFramePr>
        <p:xfrm>
          <a:off x="1371600" y="4800600"/>
          <a:ext cx="6858000" cy="633413"/>
        </p:xfrm>
        <a:graphic>
          <a:graphicData uri="http://schemas.openxmlformats.org/presentationml/2006/ole">
            <mc:AlternateContent xmlns:mc="http://schemas.openxmlformats.org/markup-compatibility/2006">
              <mc:Choice xmlns:v="urn:schemas-microsoft-com:vml" Requires="v">
                <p:oleObj spid="_x0000_s52259" name="Equation" r:id="rId9" imgW="2235200" imgH="203200" progId="Equation.3">
                  <p:embed/>
                </p:oleObj>
              </mc:Choice>
              <mc:Fallback>
                <p:oleObj name="Equation" r:id="rId9" imgW="2235200" imgH="203200" progId="Equation.3">
                  <p:embed/>
                  <p:pic>
                    <p:nvPicPr>
                      <p:cNvPr id="0" name="Object 2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371600" y="4800600"/>
                        <a:ext cx="6858000" cy="633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Number Placeholder 4">
            <a:extLst>
              <a:ext uri="{FF2B5EF4-FFF2-40B4-BE49-F238E27FC236}">
                <a16:creationId xmlns:a16="http://schemas.microsoft.com/office/drawing/2014/main" id="{10EB7FA8-A9F9-4916-B4B3-17798BD6D05A}"/>
              </a:ext>
            </a:extLst>
          </p:cNvPr>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BF4119AF-4533-4232-AD49-0B4C05CCE7A7}" type="slidenum">
              <a:rPr lang="en-US" altLang="en-US" sz="1400" smtClean="0"/>
              <a:pPr>
                <a:spcBef>
                  <a:spcPct val="0"/>
                </a:spcBef>
                <a:buClrTx/>
                <a:buSzTx/>
                <a:buFontTx/>
                <a:buNone/>
              </a:pPr>
              <a:t>48</a:t>
            </a:fld>
            <a:endParaRPr lang="en-US" altLang="en-US" sz="1400"/>
          </a:p>
        </p:txBody>
      </p:sp>
      <p:sp>
        <p:nvSpPr>
          <p:cNvPr id="53251" name="Rectangle 2">
            <a:extLst>
              <a:ext uri="{FF2B5EF4-FFF2-40B4-BE49-F238E27FC236}">
                <a16:creationId xmlns:a16="http://schemas.microsoft.com/office/drawing/2014/main" id="{2D86479D-88A1-4F4E-BD0C-90C0EF47A8C4}"/>
              </a:ext>
            </a:extLst>
          </p:cNvPr>
          <p:cNvSpPr>
            <a:spLocks noGrp="1" noChangeArrowheads="1"/>
          </p:cNvSpPr>
          <p:nvPr>
            <p:ph type="title"/>
          </p:nvPr>
        </p:nvSpPr>
        <p:spPr>
          <a:xfrm>
            <a:off x="152400" y="225425"/>
            <a:ext cx="8763000" cy="682625"/>
          </a:xfrm>
        </p:spPr>
        <p:txBody>
          <a:bodyPr/>
          <a:lstStyle/>
          <a:p>
            <a:r>
              <a:rPr lang="en-US" altLang="en-US" sz="4000"/>
              <a:t>Eight Queens</a:t>
            </a:r>
          </a:p>
        </p:txBody>
      </p:sp>
      <p:sp>
        <p:nvSpPr>
          <p:cNvPr id="53252" name="Rectangle 5">
            <a:extLst>
              <a:ext uri="{FF2B5EF4-FFF2-40B4-BE49-F238E27FC236}">
                <a16:creationId xmlns:a16="http://schemas.microsoft.com/office/drawing/2014/main" id="{1BDF02A1-1997-430C-A00A-189B440BA153}"/>
              </a:ext>
            </a:extLst>
          </p:cNvPr>
          <p:cNvSpPr>
            <a:spLocks noChangeArrowheads="1"/>
          </p:cNvSpPr>
          <p:nvPr/>
        </p:nvSpPr>
        <p:spPr bwMode="auto">
          <a:xfrm>
            <a:off x="0" y="2312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pic>
        <p:nvPicPr>
          <p:cNvPr id="53253" name="Picture 6">
            <a:extLst>
              <a:ext uri="{FF2B5EF4-FFF2-40B4-BE49-F238E27FC236}">
                <a16:creationId xmlns:a16="http://schemas.microsoft.com/office/drawing/2014/main" id="{AA4DED9D-50D6-4DC6-A3D6-5822C9B8FF3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32338" y="1371600"/>
            <a:ext cx="3048000" cy="304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3254" name="Rectangle 7">
            <a:extLst>
              <a:ext uri="{FF2B5EF4-FFF2-40B4-BE49-F238E27FC236}">
                <a16:creationId xmlns:a16="http://schemas.microsoft.com/office/drawing/2014/main" id="{9757E548-125A-4887-AFA1-9B08B7D58E51}"/>
              </a:ext>
            </a:extLst>
          </p:cNvPr>
          <p:cNvSpPr>
            <a:spLocks noChangeArrowheads="1"/>
          </p:cNvSpPr>
          <p:nvPr/>
        </p:nvSpPr>
        <p:spPr bwMode="auto">
          <a:xfrm>
            <a:off x="0" y="27733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53255" name="Object 8">
            <a:extLst>
              <a:ext uri="{FF2B5EF4-FFF2-40B4-BE49-F238E27FC236}">
                <a16:creationId xmlns:a16="http://schemas.microsoft.com/office/drawing/2014/main" id="{3DB0350A-5DFC-471C-A9A5-5F2178F05CD9}"/>
              </a:ext>
            </a:extLst>
          </p:cNvPr>
          <p:cNvGraphicFramePr>
            <a:graphicFrameLocks noChangeAspect="1"/>
          </p:cNvGraphicFramePr>
          <p:nvPr/>
        </p:nvGraphicFramePr>
        <p:xfrm>
          <a:off x="915988" y="1371600"/>
          <a:ext cx="3205162" cy="3063875"/>
        </p:xfrm>
        <a:graphic>
          <a:graphicData uri="http://schemas.openxmlformats.org/presentationml/2006/ole">
            <mc:AlternateContent xmlns:mc="http://schemas.openxmlformats.org/markup-compatibility/2006">
              <mc:Choice xmlns:v="urn:schemas-microsoft-com:vml" Requires="v">
                <p:oleObj spid="_x0000_s53261" name="Picture" r:id="rId5" imgW="1373182" imgH="1306174" progId="Word.Picture.8">
                  <p:embed/>
                </p:oleObj>
              </mc:Choice>
              <mc:Fallback>
                <p:oleObj name="Picture" r:id="rId5" imgW="1373182" imgH="1306174" progId="Word.Picture.8">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15988" y="1371600"/>
                        <a:ext cx="3205162" cy="306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3256" name="Rectangle 16">
            <a:extLst>
              <a:ext uri="{FF2B5EF4-FFF2-40B4-BE49-F238E27FC236}">
                <a16:creationId xmlns:a16="http://schemas.microsoft.com/office/drawing/2014/main" id="{5FC674C4-772B-4F92-8596-F789CD3C6580}"/>
              </a:ext>
            </a:extLst>
          </p:cNvPr>
          <p:cNvSpPr>
            <a:spLocks noChangeArrowheads="1"/>
          </p:cNvSpPr>
          <p:nvPr/>
        </p:nvSpPr>
        <p:spPr bwMode="auto">
          <a:xfrm>
            <a:off x="165100" y="5067300"/>
            <a:ext cx="8405813"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90000"/>
              </a:lnSpc>
              <a:buFont typeface="Monotype Sorts"/>
              <a:buNone/>
            </a:pPr>
            <a:r>
              <a:rPr lang="en-US" altLang="en-US" sz="2000"/>
              <a:t>https://liveexample.pearsoncmg.com/html/dsanimation/EightQueenseBook.html</a:t>
            </a:r>
          </a:p>
        </p:txBody>
      </p:sp>
      <p:sp>
        <p:nvSpPr>
          <p:cNvPr id="53257" name="AutoShape 10">
            <a:hlinkClick r:id="rId7" highlightClick="1"/>
            <a:extLst>
              <a:ext uri="{FF2B5EF4-FFF2-40B4-BE49-F238E27FC236}">
                <a16:creationId xmlns:a16="http://schemas.microsoft.com/office/drawing/2014/main" id="{D14A4995-E344-456A-924B-A6809EA4F1AF}"/>
              </a:ext>
            </a:extLst>
          </p:cNvPr>
          <p:cNvSpPr>
            <a:spLocks noChangeArrowheads="1"/>
          </p:cNvSpPr>
          <p:nvPr/>
        </p:nvSpPr>
        <p:spPr bwMode="auto">
          <a:xfrm>
            <a:off x="546100" y="4676775"/>
            <a:ext cx="468313" cy="576263"/>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53258" name="Rectangle 8">
            <a:hlinkClick r:id="rId8"/>
            <a:extLst>
              <a:ext uri="{FF2B5EF4-FFF2-40B4-BE49-F238E27FC236}">
                <a16:creationId xmlns:a16="http://schemas.microsoft.com/office/drawing/2014/main" id="{7390580F-3640-440B-8D3B-DE582F3DCFC1}"/>
              </a:ext>
            </a:extLst>
          </p:cNvPr>
          <p:cNvSpPr>
            <a:spLocks noChangeArrowheads="1"/>
          </p:cNvSpPr>
          <p:nvPr/>
        </p:nvSpPr>
        <p:spPr bwMode="auto">
          <a:xfrm>
            <a:off x="4292600" y="5729288"/>
            <a:ext cx="2667000"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a:t>EightQueens</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Number Placeholder 4">
            <a:extLst>
              <a:ext uri="{FF2B5EF4-FFF2-40B4-BE49-F238E27FC236}">
                <a16:creationId xmlns:a16="http://schemas.microsoft.com/office/drawing/2014/main" id="{8E8DC678-ED26-4634-8CEF-010795655C4F}"/>
              </a:ext>
            </a:extLst>
          </p:cNvPr>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3014C0D6-9E3C-4FE3-B803-18C7E5EEC5A2}" type="slidenum">
              <a:rPr lang="en-US" altLang="en-US" sz="1400" smtClean="0"/>
              <a:pPr>
                <a:spcBef>
                  <a:spcPct val="0"/>
                </a:spcBef>
                <a:buClrTx/>
                <a:buSzTx/>
                <a:buFontTx/>
                <a:buNone/>
              </a:pPr>
              <a:t>49</a:t>
            </a:fld>
            <a:endParaRPr lang="en-US" altLang="en-US" sz="1400"/>
          </a:p>
        </p:txBody>
      </p:sp>
      <p:sp>
        <p:nvSpPr>
          <p:cNvPr id="55299" name="Rectangle 2">
            <a:extLst>
              <a:ext uri="{FF2B5EF4-FFF2-40B4-BE49-F238E27FC236}">
                <a16:creationId xmlns:a16="http://schemas.microsoft.com/office/drawing/2014/main" id="{CE1339F6-4770-4F26-96D0-4AF0F7DD9845}"/>
              </a:ext>
            </a:extLst>
          </p:cNvPr>
          <p:cNvSpPr>
            <a:spLocks noGrp="1" noChangeArrowheads="1"/>
          </p:cNvSpPr>
          <p:nvPr>
            <p:ph type="title"/>
          </p:nvPr>
        </p:nvSpPr>
        <p:spPr>
          <a:xfrm>
            <a:off x="685800" y="228600"/>
            <a:ext cx="7772400" cy="914400"/>
          </a:xfrm>
          <a:noFill/>
        </p:spPr>
        <p:txBody>
          <a:bodyPr/>
          <a:lstStyle/>
          <a:p>
            <a:r>
              <a:rPr lang="en-US" altLang="en-US"/>
              <a:t>Backtracking</a:t>
            </a:r>
          </a:p>
        </p:txBody>
      </p:sp>
      <p:sp>
        <p:nvSpPr>
          <p:cNvPr id="55300" name="Rectangle 3">
            <a:extLst>
              <a:ext uri="{FF2B5EF4-FFF2-40B4-BE49-F238E27FC236}">
                <a16:creationId xmlns:a16="http://schemas.microsoft.com/office/drawing/2014/main" id="{E463C9AA-5DCB-46FB-AB93-AD392E3BE9D9}"/>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55301" name="Rectangle 4">
            <a:extLst>
              <a:ext uri="{FF2B5EF4-FFF2-40B4-BE49-F238E27FC236}">
                <a16:creationId xmlns:a16="http://schemas.microsoft.com/office/drawing/2014/main" id="{40B56A89-B4F7-4D67-AFF1-469309538C4D}"/>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55302" name="Rectangle 5">
            <a:extLst>
              <a:ext uri="{FF2B5EF4-FFF2-40B4-BE49-F238E27FC236}">
                <a16:creationId xmlns:a16="http://schemas.microsoft.com/office/drawing/2014/main" id="{883BD5EC-F1F6-4050-BE7C-70BC5539F21B}"/>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55303" name="Rectangle 6">
            <a:extLst>
              <a:ext uri="{FF2B5EF4-FFF2-40B4-BE49-F238E27FC236}">
                <a16:creationId xmlns:a16="http://schemas.microsoft.com/office/drawing/2014/main" id="{448A1FBD-A7D0-475D-B297-81540560D414}"/>
              </a:ext>
            </a:extLst>
          </p:cNvPr>
          <p:cNvSpPr>
            <a:spLocks noChangeArrowheads="1"/>
          </p:cNvSpPr>
          <p:nvPr/>
        </p:nvSpPr>
        <p:spPr bwMode="auto">
          <a:xfrm>
            <a:off x="0" y="3219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55304" name="Rectangle 7">
            <a:extLst>
              <a:ext uri="{FF2B5EF4-FFF2-40B4-BE49-F238E27FC236}">
                <a16:creationId xmlns:a16="http://schemas.microsoft.com/office/drawing/2014/main" id="{10B47AA0-22B0-4B0A-92E7-ED187BE3C497}"/>
              </a:ext>
            </a:extLst>
          </p:cNvPr>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55305" name="Rectangle 8">
            <a:extLst>
              <a:ext uri="{FF2B5EF4-FFF2-40B4-BE49-F238E27FC236}">
                <a16:creationId xmlns:a16="http://schemas.microsoft.com/office/drawing/2014/main" id="{047AAD9A-B294-40F4-95D3-E1990EF546BF}"/>
              </a:ext>
            </a:extLst>
          </p:cNvPr>
          <p:cNvSpPr>
            <a:spLocks noChangeArrowheads="1"/>
          </p:cNvSpPr>
          <p:nvPr/>
        </p:nvSpPr>
        <p:spPr bwMode="auto">
          <a:xfrm>
            <a:off x="0" y="27241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55306" name="Rectangle 9">
            <a:extLst>
              <a:ext uri="{FF2B5EF4-FFF2-40B4-BE49-F238E27FC236}">
                <a16:creationId xmlns:a16="http://schemas.microsoft.com/office/drawing/2014/main" id="{6707AEB3-97AC-40F3-BB72-B998301AE725}"/>
              </a:ext>
            </a:extLst>
          </p:cNvPr>
          <p:cNvSpPr>
            <a:spLocks noChangeArrowheads="1"/>
          </p:cNvSpPr>
          <p:nvPr/>
        </p:nvSpPr>
        <p:spPr bwMode="auto">
          <a:xfrm>
            <a:off x="0" y="3219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55307" name="Rectangle 10">
            <a:extLst>
              <a:ext uri="{FF2B5EF4-FFF2-40B4-BE49-F238E27FC236}">
                <a16:creationId xmlns:a16="http://schemas.microsoft.com/office/drawing/2014/main" id="{00696CCF-0CC5-4F18-BCC2-8D78870B8DCF}"/>
              </a:ext>
            </a:extLst>
          </p:cNvPr>
          <p:cNvSpPr>
            <a:spLocks noChangeArrowheads="1"/>
          </p:cNvSpPr>
          <p:nvPr/>
        </p:nvSpPr>
        <p:spPr bwMode="auto">
          <a:xfrm>
            <a:off x="0" y="20113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55308" name="Rectangle 11">
            <a:extLst>
              <a:ext uri="{FF2B5EF4-FFF2-40B4-BE49-F238E27FC236}">
                <a16:creationId xmlns:a16="http://schemas.microsoft.com/office/drawing/2014/main" id="{22E3779C-9D8C-4798-B200-D095CD9214B6}"/>
              </a:ext>
            </a:extLst>
          </p:cNvPr>
          <p:cNvSpPr>
            <a:spLocks noChangeArrowheads="1"/>
          </p:cNvSpPr>
          <p:nvPr/>
        </p:nvSpPr>
        <p:spPr bwMode="auto">
          <a:xfrm>
            <a:off x="0" y="32305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55309" name="Rectangle 12">
            <a:extLst>
              <a:ext uri="{FF2B5EF4-FFF2-40B4-BE49-F238E27FC236}">
                <a16:creationId xmlns:a16="http://schemas.microsoft.com/office/drawing/2014/main" id="{A101CDBD-130A-4EF7-A98B-C650A283A22E}"/>
              </a:ext>
            </a:extLst>
          </p:cNvPr>
          <p:cNvSpPr>
            <a:spLocks noChangeArrowheads="1"/>
          </p:cNvSpPr>
          <p:nvPr/>
        </p:nvSpPr>
        <p:spPr bwMode="auto">
          <a:xfrm>
            <a:off x="0" y="33258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55310" name="Rectangle 14">
            <a:extLst>
              <a:ext uri="{FF2B5EF4-FFF2-40B4-BE49-F238E27FC236}">
                <a16:creationId xmlns:a16="http://schemas.microsoft.com/office/drawing/2014/main" id="{5322D139-73F1-414D-9ECF-C65E2B5E3B4C}"/>
              </a:ext>
            </a:extLst>
          </p:cNvPr>
          <p:cNvSpPr>
            <a:spLocks noGrp="1" noChangeArrowheads="1"/>
          </p:cNvSpPr>
          <p:nvPr>
            <p:ph type="body" idx="1"/>
          </p:nvPr>
        </p:nvSpPr>
        <p:spPr>
          <a:xfrm>
            <a:off x="228600" y="1219200"/>
            <a:ext cx="8610600" cy="2819400"/>
          </a:xfrm>
        </p:spPr>
        <p:txBody>
          <a:bodyPr/>
          <a:lstStyle/>
          <a:p>
            <a:pPr marL="0" indent="0">
              <a:lnSpc>
                <a:spcPct val="90000"/>
              </a:lnSpc>
              <a:buFont typeface="Monotype Sorts"/>
              <a:buNone/>
            </a:pPr>
            <a:r>
              <a:rPr lang="en-US" altLang="en-US"/>
              <a:t>There are many possible candidates? How do you find a solution? The backtracking approach is to search for a candidate incrementally and abandons it as soon as it determines that the candidate cannot possibly be a valid solution, and explores a new candidate.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4">
            <a:extLst>
              <a:ext uri="{FF2B5EF4-FFF2-40B4-BE49-F238E27FC236}">
                <a16:creationId xmlns:a16="http://schemas.microsoft.com/office/drawing/2014/main" id="{B661BAEF-E93B-4EA0-A533-2631D6ED4296}"/>
              </a:ext>
            </a:extLst>
          </p:cNvPr>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C63C935E-3DD8-43DA-B82A-10ABD53A3FA8}" type="slidenum">
              <a:rPr lang="en-US" altLang="en-US" sz="1400" smtClean="0"/>
              <a:pPr>
                <a:spcBef>
                  <a:spcPct val="0"/>
                </a:spcBef>
                <a:buClrTx/>
                <a:buSzTx/>
                <a:buFontTx/>
                <a:buNone/>
              </a:pPr>
              <a:t>5</a:t>
            </a:fld>
            <a:endParaRPr lang="en-US" altLang="en-US" sz="1400"/>
          </a:p>
        </p:txBody>
      </p:sp>
      <p:sp>
        <p:nvSpPr>
          <p:cNvPr id="8195" name="Rectangle 2">
            <a:extLst>
              <a:ext uri="{FF2B5EF4-FFF2-40B4-BE49-F238E27FC236}">
                <a16:creationId xmlns:a16="http://schemas.microsoft.com/office/drawing/2014/main" id="{A04F7E6D-0A42-45AD-8D30-CC2CBD02A288}"/>
              </a:ext>
            </a:extLst>
          </p:cNvPr>
          <p:cNvSpPr>
            <a:spLocks noGrp="1" noChangeArrowheads="1"/>
          </p:cNvSpPr>
          <p:nvPr>
            <p:ph type="title"/>
          </p:nvPr>
        </p:nvSpPr>
        <p:spPr>
          <a:xfrm>
            <a:off x="685800" y="228600"/>
            <a:ext cx="7772400" cy="685800"/>
          </a:xfrm>
          <a:noFill/>
        </p:spPr>
        <p:txBody>
          <a:bodyPr/>
          <a:lstStyle/>
          <a:p>
            <a:r>
              <a:rPr lang="en-US" altLang="en-US"/>
              <a:t>Big O Notation </a:t>
            </a:r>
          </a:p>
        </p:txBody>
      </p:sp>
      <p:sp>
        <p:nvSpPr>
          <p:cNvPr id="8196" name="Rectangle 3">
            <a:extLst>
              <a:ext uri="{FF2B5EF4-FFF2-40B4-BE49-F238E27FC236}">
                <a16:creationId xmlns:a16="http://schemas.microsoft.com/office/drawing/2014/main" id="{19750B4A-4631-4289-9F39-86AEA445B4A3}"/>
              </a:ext>
            </a:extLst>
          </p:cNvPr>
          <p:cNvSpPr>
            <a:spLocks noGrp="1" noChangeArrowheads="1"/>
          </p:cNvSpPr>
          <p:nvPr>
            <p:ph type="body" idx="1"/>
          </p:nvPr>
        </p:nvSpPr>
        <p:spPr>
          <a:xfrm>
            <a:off x="228600" y="1066800"/>
            <a:ext cx="8763000" cy="5105400"/>
          </a:xfrm>
          <a:noFill/>
        </p:spPr>
        <p:txBody>
          <a:bodyPr/>
          <a:lstStyle/>
          <a:p>
            <a:pPr marL="0" indent="0">
              <a:spcBef>
                <a:spcPct val="0"/>
              </a:spcBef>
              <a:buFont typeface="Monotype Sorts"/>
              <a:buNone/>
            </a:pPr>
            <a:r>
              <a:rPr lang="en-US" altLang="en-US" sz="2600"/>
              <a:t>Consider linear search. The linear search algorithm compares the key with the elements in the array sequentially until the key is found or the array is exhausted. If the key is not in the array, it requires </a:t>
            </a:r>
            <a:r>
              <a:rPr lang="en-US" altLang="en-US" sz="2600" i="1"/>
              <a:t>n</a:t>
            </a:r>
            <a:r>
              <a:rPr lang="en-US" altLang="en-US" sz="2600"/>
              <a:t> comparisons for an array of size </a:t>
            </a:r>
            <a:r>
              <a:rPr lang="en-US" altLang="en-US" sz="2600" i="1"/>
              <a:t>n</a:t>
            </a:r>
            <a:r>
              <a:rPr lang="en-US" altLang="en-US" sz="2600"/>
              <a:t>. If the key is in the array, it requires </a:t>
            </a:r>
            <a:r>
              <a:rPr lang="en-US" altLang="en-US" sz="2600" i="1"/>
              <a:t>n/2</a:t>
            </a:r>
            <a:r>
              <a:rPr lang="en-US" altLang="en-US" sz="2600"/>
              <a:t> comparisons on average. The algorithm’s execution time is proportional to the size of the array. If you double the size of the array, you will expect the number of comparisons to double. The algorithm grows at a linear rate. The growth rate has an order of magnitude of </a:t>
            </a:r>
            <a:r>
              <a:rPr lang="en-US" altLang="en-US" sz="2600" i="1"/>
              <a:t>n</a:t>
            </a:r>
            <a:r>
              <a:rPr lang="en-US" altLang="en-US" sz="2600"/>
              <a:t>. Computer scientists use the Big </a:t>
            </a:r>
            <a:r>
              <a:rPr lang="en-US" altLang="en-US" sz="2600" i="1"/>
              <a:t>O</a:t>
            </a:r>
            <a:r>
              <a:rPr lang="en-US" altLang="en-US" sz="2600"/>
              <a:t> notation to abbreviate for “order of magnitude.” Using this notation, the complexity of the linear search algorithm is </a:t>
            </a:r>
            <a:r>
              <a:rPr lang="en-US" altLang="en-US" sz="2600" i="1"/>
              <a:t>O(n)</a:t>
            </a:r>
            <a:r>
              <a:rPr lang="en-US" altLang="en-US" sz="2600"/>
              <a:t>, pronounced as “</a:t>
            </a:r>
            <a:r>
              <a:rPr lang="en-US" altLang="en-US" sz="2600" i="1"/>
              <a:t>order of  n</a:t>
            </a:r>
            <a:r>
              <a:rPr lang="en-US" altLang="en-US" sz="2600"/>
              <a:t>.”</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Number Placeholder 4">
            <a:extLst>
              <a:ext uri="{FF2B5EF4-FFF2-40B4-BE49-F238E27FC236}">
                <a16:creationId xmlns:a16="http://schemas.microsoft.com/office/drawing/2014/main" id="{8A21AC3D-4CEA-4FB2-AE45-844E262AC006}"/>
              </a:ext>
            </a:extLst>
          </p:cNvPr>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87ADDBF0-292A-4D57-8F2F-A85957738CEA}" type="slidenum">
              <a:rPr lang="en-US" altLang="en-US" sz="1400" smtClean="0"/>
              <a:pPr>
                <a:spcBef>
                  <a:spcPct val="0"/>
                </a:spcBef>
                <a:buClrTx/>
                <a:buSzTx/>
                <a:buFontTx/>
                <a:buNone/>
              </a:pPr>
              <a:t>50</a:t>
            </a:fld>
            <a:endParaRPr lang="en-US" altLang="en-US" sz="1400"/>
          </a:p>
        </p:txBody>
      </p:sp>
      <p:sp>
        <p:nvSpPr>
          <p:cNvPr id="56323" name="Rectangle 2">
            <a:extLst>
              <a:ext uri="{FF2B5EF4-FFF2-40B4-BE49-F238E27FC236}">
                <a16:creationId xmlns:a16="http://schemas.microsoft.com/office/drawing/2014/main" id="{FAF687B7-0B6E-45EA-A349-B63702240906}"/>
              </a:ext>
            </a:extLst>
          </p:cNvPr>
          <p:cNvSpPr>
            <a:spLocks noGrp="1" noChangeArrowheads="1"/>
          </p:cNvSpPr>
          <p:nvPr>
            <p:ph type="title"/>
          </p:nvPr>
        </p:nvSpPr>
        <p:spPr>
          <a:xfrm>
            <a:off x="152400" y="225425"/>
            <a:ext cx="8763000" cy="682625"/>
          </a:xfrm>
        </p:spPr>
        <p:txBody>
          <a:bodyPr/>
          <a:lstStyle/>
          <a:p>
            <a:r>
              <a:rPr lang="en-US" altLang="en-US" sz="4000"/>
              <a:t>Eight Queens</a:t>
            </a:r>
          </a:p>
        </p:txBody>
      </p:sp>
      <p:sp>
        <p:nvSpPr>
          <p:cNvPr id="56324" name="Rectangle 3">
            <a:extLst>
              <a:ext uri="{FF2B5EF4-FFF2-40B4-BE49-F238E27FC236}">
                <a16:creationId xmlns:a16="http://schemas.microsoft.com/office/drawing/2014/main" id="{00CDE83B-B9F0-4F53-B843-32300010D212}"/>
              </a:ext>
            </a:extLst>
          </p:cNvPr>
          <p:cNvSpPr>
            <a:spLocks noChangeArrowheads="1"/>
          </p:cNvSpPr>
          <p:nvPr/>
        </p:nvSpPr>
        <p:spPr bwMode="auto">
          <a:xfrm>
            <a:off x="0" y="2312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56325" name="Rectangle 4">
            <a:extLst>
              <a:ext uri="{FF2B5EF4-FFF2-40B4-BE49-F238E27FC236}">
                <a16:creationId xmlns:a16="http://schemas.microsoft.com/office/drawing/2014/main" id="{D82A3C01-41F6-4F63-BC74-8230EAE71075}"/>
              </a:ext>
            </a:extLst>
          </p:cNvPr>
          <p:cNvSpPr>
            <a:spLocks noChangeArrowheads="1"/>
          </p:cNvSpPr>
          <p:nvPr/>
        </p:nvSpPr>
        <p:spPr bwMode="auto">
          <a:xfrm>
            <a:off x="0" y="27733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56326" name="Rectangle 5">
            <a:extLst>
              <a:ext uri="{FF2B5EF4-FFF2-40B4-BE49-F238E27FC236}">
                <a16:creationId xmlns:a16="http://schemas.microsoft.com/office/drawing/2014/main" id="{8E10CE24-99BB-4AEB-AF2A-FA7C4F918213}"/>
              </a:ext>
            </a:extLst>
          </p:cNvPr>
          <p:cNvSpPr>
            <a:spLocks noChangeArrowheads="1"/>
          </p:cNvSpPr>
          <p:nvPr/>
        </p:nvSpPr>
        <p:spPr bwMode="auto">
          <a:xfrm>
            <a:off x="0" y="26860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pic>
        <p:nvPicPr>
          <p:cNvPr id="56327" name="Picture 8">
            <a:extLst>
              <a:ext uri="{FF2B5EF4-FFF2-40B4-BE49-F238E27FC236}">
                <a16:creationId xmlns:a16="http://schemas.microsoft.com/office/drawing/2014/main" id="{2B04F94A-D501-43F9-A1BF-3CF06475BE3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1371600"/>
            <a:ext cx="7086600" cy="4591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Number Placeholder 4">
            <a:extLst>
              <a:ext uri="{FF2B5EF4-FFF2-40B4-BE49-F238E27FC236}">
                <a16:creationId xmlns:a16="http://schemas.microsoft.com/office/drawing/2014/main" id="{AF9CA31D-05BB-478C-ACD1-7328590BBEB3}"/>
              </a:ext>
            </a:extLst>
          </p:cNvPr>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E95C91F4-B9C8-4E4C-A51A-916C9B0FAFC6}" type="slidenum">
              <a:rPr lang="en-US" altLang="en-US" sz="1400" smtClean="0"/>
              <a:pPr>
                <a:spcBef>
                  <a:spcPct val="0"/>
                </a:spcBef>
                <a:buClrTx/>
                <a:buSzTx/>
                <a:buFontTx/>
                <a:buNone/>
              </a:pPr>
              <a:t>51</a:t>
            </a:fld>
            <a:endParaRPr lang="en-US" altLang="en-US" sz="1400"/>
          </a:p>
        </p:txBody>
      </p:sp>
      <p:sp>
        <p:nvSpPr>
          <p:cNvPr id="58371" name="Rectangle 2">
            <a:extLst>
              <a:ext uri="{FF2B5EF4-FFF2-40B4-BE49-F238E27FC236}">
                <a16:creationId xmlns:a16="http://schemas.microsoft.com/office/drawing/2014/main" id="{147B3B81-2F51-4AE4-A251-3F99892C49A9}"/>
              </a:ext>
            </a:extLst>
          </p:cNvPr>
          <p:cNvSpPr>
            <a:spLocks noChangeArrowheads="1"/>
          </p:cNvSpPr>
          <p:nvPr/>
        </p:nvSpPr>
        <p:spPr bwMode="auto">
          <a:xfrm>
            <a:off x="2057400" y="457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58372" name="Rectangle 3">
            <a:extLst>
              <a:ext uri="{FF2B5EF4-FFF2-40B4-BE49-F238E27FC236}">
                <a16:creationId xmlns:a16="http://schemas.microsoft.com/office/drawing/2014/main" id="{B22F2C25-A971-47F2-86F0-513D2610D946}"/>
              </a:ext>
            </a:extLst>
          </p:cNvPr>
          <p:cNvSpPr>
            <a:spLocks noGrp="1" noChangeArrowheads="1"/>
          </p:cNvSpPr>
          <p:nvPr>
            <p:ph type="body" idx="1"/>
          </p:nvPr>
        </p:nvSpPr>
        <p:spPr>
          <a:xfrm>
            <a:off x="304800" y="1450975"/>
            <a:ext cx="8529638" cy="863600"/>
          </a:xfrm>
          <a:noFill/>
        </p:spPr>
        <p:txBody>
          <a:bodyPr/>
          <a:lstStyle/>
          <a:p>
            <a:pPr marL="0" indent="0">
              <a:lnSpc>
                <a:spcPct val="90000"/>
              </a:lnSpc>
              <a:buFont typeface="Monotype Sorts"/>
              <a:buNone/>
            </a:pPr>
            <a:r>
              <a:rPr lang="en-US" altLang="en-US" sz="2800"/>
              <a:t>https://liveexample.pearsoncmg.com/dsanimation/ConvexHull.html</a:t>
            </a:r>
          </a:p>
        </p:txBody>
      </p:sp>
      <p:sp>
        <p:nvSpPr>
          <p:cNvPr id="58373" name="Rectangle 4">
            <a:extLst>
              <a:ext uri="{FF2B5EF4-FFF2-40B4-BE49-F238E27FC236}">
                <a16:creationId xmlns:a16="http://schemas.microsoft.com/office/drawing/2014/main" id="{3D3AD777-80C5-4739-8B07-35A9A1B6CBA9}"/>
              </a:ext>
            </a:extLst>
          </p:cNvPr>
          <p:cNvSpPr>
            <a:spLocks noGrp="1" noChangeArrowheads="1"/>
          </p:cNvSpPr>
          <p:nvPr>
            <p:ph type="title"/>
          </p:nvPr>
        </p:nvSpPr>
        <p:spPr>
          <a:xfrm>
            <a:off x="228600" y="228600"/>
            <a:ext cx="8299450" cy="396875"/>
          </a:xfrm>
          <a:noFill/>
        </p:spPr>
        <p:txBody>
          <a:bodyPr/>
          <a:lstStyle/>
          <a:p>
            <a:r>
              <a:rPr lang="en-US" altLang="en-US" sz="3200"/>
              <a:t>Convex Hull Animation</a:t>
            </a:r>
            <a:endParaRPr lang="en-US" altLang="en-US" sz="3200">
              <a:solidFill>
                <a:schemeClr val="tx1"/>
              </a:solidFill>
              <a:latin typeface="Book Antiqua" panose="02040602050305030304" pitchFamily="18" charset="0"/>
              <a:hlinkClick r:id="rId2" action="ppaction://program"/>
            </a:endParaRPr>
          </a:p>
        </p:txBody>
      </p:sp>
      <p:sp>
        <p:nvSpPr>
          <p:cNvPr id="58374" name="Rectangle 5">
            <a:extLst>
              <a:ext uri="{FF2B5EF4-FFF2-40B4-BE49-F238E27FC236}">
                <a16:creationId xmlns:a16="http://schemas.microsoft.com/office/drawing/2014/main" id="{1FCA915B-7BEB-4912-9606-CFF21B450840}"/>
              </a:ext>
            </a:extLst>
          </p:cNvPr>
          <p:cNvSpPr>
            <a:spLocks noChangeArrowheads="1"/>
          </p:cNvSpPr>
          <p:nvPr/>
        </p:nvSpPr>
        <p:spPr bwMode="auto">
          <a:xfrm>
            <a:off x="0" y="15017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58375" name="Rectangle 6">
            <a:extLst>
              <a:ext uri="{FF2B5EF4-FFF2-40B4-BE49-F238E27FC236}">
                <a16:creationId xmlns:a16="http://schemas.microsoft.com/office/drawing/2014/main" id="{7D63C7CC-1D9D-44B0-A426-575A2A38BC90}"/>
              </a:ext>
            </a:extLst>
          </p:cNvPr>
          <p:cNvSpPr>
            <a:spLocks noChangeArrowheads="1"/>
          </p:cNvSpPr>
          <p:nvPr/>
        </p:nvSpPr>
        <p:spPr bwMode="auto">
          <a:xfrm>
            <a:off x="0" y="14970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58376" name="Rectangle 8">
            <a:extLst>
              <a:ext uri="{FF2B5EF4-FFF2-40B4-BE49-F238E27FC236}">
                <a16:creationId xmlns:a16="http://schemas.microsoft.com/office/drawing/2014/main" id="{5786C51E-E5E4-40F5-91F3-6B7CF7DCB8CF}"/>
              </a:ext>
            </a:extLst>
          </p:cNvPr>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bg2"/>
                </a:solidFill>
                <a:latin typeface="Forte" panose="03060902040502070203" pitchFamily="66" charset="0"/>
              </a:rPr>
              <a:t>animation</a:t>
            </a:r>
          </a:p>
        </p:txBody>
      </p:sp>
      <p:pic>
        <p:nvPicPr>
          <p:cNvPr id="58377" name="Picture 9">
            <a:extLst>
              <a:ext uri="{FF2B5EF4-FFF2-40B4-BE49-F238E27FC236}">
                <a16:creationId xmlns:a16="http://schemas.microsoft.com/office/drawing/2014/main" id="{419C7EFE-970A-4C16-9E26-F3C99825EAA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2667000"/>
            <a:ext cx="7620000" cy="3368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8378" name="AutoShape 10">
            <a:hlinkClick r:id="rId4" highlightClick="1"/>
            <a:extLst>
              <a:ext uri="{FF2B5EF4-FFF2-40B4-BE49-F238E27FC236}">
                <a16:creationId xmlns:a16="http://schemas.microsoft.com/office/drawing/2014/main" id="{DE702450-5AEE-4E48-8913-2D98E7B892F6}"/>
              </a:ext>
            </a:extLst>
          </p:cNvPr>
          <p:cNvSpPr>
            <a:spLocks noChangeArrowheads="1"/>
          </p:cNvSpPr>
          <p:nvPr/>
        </p:nvSpPr>
        <p:spPr bwMode="auto">
          <a:xfrm>
            <a:off x="406400" y="990600"/>
            <a:ext cx="468313" cy="576263"/>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Number Placeholder 4">
            <a:extLst>
              <a:ext uri="{FF2B5EF4-FFF2-40B4-BE49-F238E27FC236}">
                <a16:creationId xmlns:a16="http://schemas.microsoft.com/office/drawing/2014/main" id="{68658F87-B9B8-4C99-9680-A206623A10AC}"/>
              </a:ext>
            </a:extLst>
          </p:cNvPr>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8C943B4F-15C7-4DA9-B77D-C167DFB03F61}" type="slidenum">
              <a:rPr lang="en-US" altLang="en-US" sz="1400" smtClean="0"/>
              <a:pPr>
                <a:spcBef>
                  <a:spcPct val="0"/>
                </a:spcBef>
                <a:buClrTx/>
                <a:buSzTx/>
                <a:buFontTx/>
                <a:buNone/>
              </a:pPr>
              <a:t>52</a:t>
            </a:fld>
            <a:endParaRPr lang="en-US" altLang="en-US" sz="1400"/>
          </a:p>
        </p:txBody>
      </p:sp>
      <p:sp>
        <p:nvSpPr>
          <p:cNvPr id="59395" name="Rectangle 2">
            <a:extLst>
              <a:ext uri="{FF2B5EF4-FFF2-40B4-BE49-F238E27FC236}">
                <a16:creationId xmlns:a16="http://schemas.microsoft.com/office/drawing/2014/main" id="{50CB1085-0E9D-4DEB-9196-1D5B7D22C234}"/>
              </a:ext>
            </a:extLst>
          </p:cNvPr>
          <p:cNvSpPr>
            <a:spLocks noGrp="1" noChangeArrowheads="1"/>
          </p:cNvSpPr>
          <p:nvPr>
            <p:ph type="title"/>
          </p:nvPr>
        </p:nvSpPr>
        <p:spPr>
          <a:xfrm>
            <a:off x="685800" y="228600"/>
            <a:ext cx="7772400" cy="685800"/>
          </a:xfrm>
          <a:noFill/>
        </p:spPr>
        <p:txBody>
          <a:bodyPr/>
          <a:lstStyle/>
          <a:p>
            <a:r>
              <a:rPr lang="en-US" altLang="en-US">
                <a:cs typeface="Courier New" panose="02070309020205020404" pitchFamily="49" charset="0"/>
              </a:rPr>
              <a:t>Convex Hull</a:t>
            </a:r>
            <a:endParaRPr lang="en-US" altLang="en-US"/>
          </a:p>
        </p:txBody>
      </p:sp>
      <p:sp>
        <p:nvSpPr>
          <p:cNvPr id="59396" name="Rectangle 3">
            <a:extLst>
              <a:ext uri="{FF2B5EF4-FFF2-40B4-BE49-F238E27FC236}">
                <a16:creationId xmlns:a16="http://schemas.microsoft.com/office/drawing/2014/main" id="{92C96B35-9B0E-4BA0-9211-5A56DBD1AD43}"/>
              </a:ext>
            </a:extLst>
          </p:cNvPr>
          <p:cNvSpPr>
            <a:spLocks noGrp="1" noChangeArrowheads="1"/>
          </p:cNvSpPr>
          <p:nvPr>
            <p:ph type="body" idx="1"/>
          </p:nvPr>
        </p:nvSpPr>
        <p:spPr>
          <a:xfrm>
            <a:off x="228600" y="1066800"/>
            <a:ext cx="8686800" cy="2971800"/>
          </a:xfrm>
          <a:noFill/>
        </p:spPr>
        <p:txBody>
          <a:bodyPr/>
          <a:lstStyle/>
          <a:p>
            <a:pPr marL="0" indent="0">
              <a:lnSpc>
                <a:spcPct val="90000"/>
              </a:lnSpc>
              <a:buFont typeface="Monotype Sorts"/>
              <a:buNone/>
            </a:pPr>
            <a:r>
              <a:rPr lang="en-US" altLang="en-US" sz="2800"/>
              <a:t>Given a set of points, a convex hull is a smallest convex polygon that encloses all these points, as shown in Figure a. A polygon is convex if every line connecting two vertices is inside the polygon. For example, the vertices v0, v1, v2, v3, v4, and v5 in Figure a form a convex polygon, but not in Figure b, because the line that connects v3 and v1 is not inside the polygon.</a:t>
            </a:r>
          </a:p>
        </p:txBody>
      </p:sp>
      <p:sp>
        <p:nvSpPr>
          <p:cNvPr id="59397" name="Rectangle 4">
            <a:extLst>
              <a:ext uri="{FF2B5EF4-FFF2-40B4-BE49-F238E27FC236}">
                <a16:creationId xmlns:a16="http://schemas.microsoft.com/office/drawing/2014/main" id="{C72C8C5A-5B01-45AD-A847-8115FF15C122}"/>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59398" name="Rectangle 5">
            <a:extLst>
              <a:ext uri="{FF2B5EF4-FFF2-40B4-BE49-F238E27FC236}">
                <a16:creationId xmlns:a16="http://schemas.microsoft.com/office/drawing/2014/main" id="{C49E8B05-C06B-48EA-81BE-43FE4744F0C6}"/>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59399" name="Rectangle 6">
            <a:extLst>
              <a:ext uri="{FF2B5EF4-FFF2-40B4-BE49-F238E27FC236}">
                <a16:creationId xmlns:a16="http://schemas.microsoft.com/office/drawing/2014/main" id="{63AA5021-FDFE-432F-AAFD-542EB4721724}"/>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59400" name="Rectangle 14">
            <a:extLst>
              <a:ext uri="{FF2B5EF4-FFF2-40B4-BE49-F238E27FC236}">
                <a16:creationId xmlns:a16="http://schemas.microsoft.com/office/drawing/2014/main" id="{3C32E851-1F61-4516-931D-1A321DA4BC67}"/>
              </a:ext>
            </a:extLst>
          </p:cNvPr>
          <p:cNvSpPr>
            <a:spLocks noChangeArrowheads="1"/>
          </p:cNvSpPr>
          <p:nvPr/>
        </p:nvSpPr>
        <p:spPr bwMode="auto">
          <a:xfrm>
            <a:off x="0" y="30622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59401" name="Object 13">
            <a:extLst>
              <a:ext uri="{FF2B5EF4-FFF2-40B4-BE49-F238E27FC236}">
                <a16:creationId xmlns:a16="http://schemas.microsoft.com/office/drawing/2014/main" id="{9AB524B0-5AB8-41FB-AC69-F947CDE2D507}"/>
              </a:ext>
            </a:extLst>
          </p:cNvPr>
          <p:cNvGraphicFramePr>
            <a:graphicFrameLocks noChangeAspect="1"/>
          </p:cNvGraphicFramePr>
          <p:nvPr/>
        </p:nvGraphicFramePr>
        <p:xfrm>
          <a:off x="990600" y="4114800"/>
          <a:ext cx="3124200" cy="1635125"/>
        </p:xfrm>
        <a:graphic>
          <a:graphicData uri="http://schemas.openxmlformats.org/presentationml/2006/ole">
            <mc:AlternateContent xmlns:mc="http://schemas.openxmlformats.org/markup-compatibility/2006">
              <mc:Choice xmlns:v="urn:schemas-microsoft-com:vml" Requires="v">
                <p:oleObj spid="_x0000_s59410" name="Picture" r:id="rId3" imgW="1803400" imgH="939800" progId="Word.Picture.8">
                  <p:embed/>
                </p:oleObj>
              </mc:Choice>
              <mc:Fallback>
                <p:oleObj name="Picture" r:id="rId3" imgW="1803400" imgH="939800" progId="Word.Picture.8">
                  <p:embed/>
                  <p:pic>
                    <p:nvPicPr>
                      <p:cNvPr id="0" name="Object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0600" y="4114800"/>
                        <a:ext cx="3124200" cy="163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9402" name="Rectangle 16">
            <a:extLst>
              <a:ext uri="{FF2B5EF4-FFF2-40B4-BE49-F238E27FC236}">
                <a16:creationId xmlns:a16="http://schemas.microsoft.com/office/drawing/2014/main" id="{B8E33DAF-E301-43C9-B2F0-41DAD4B5BBAD}"/>
              </a:ext>
            </a:extLst>
          </p:cNvPr>
          <p:cNvSpPr>
            <a:spLocks noChangeArrowheads="1"/>
          </p:cNvSpPr>
          <p:nvPr/>
        </p:nvSpPr>
        <p:spPr bwMode="auto">
          <a:xfrm>
            <a:off x="0" y="30622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59403" name="Object 15">
            <a:extLst>
              <a:ext uri="{FF2B5EF4-FFF2-40B4-BE49-F238E27FC236}">
                <a16:creationId xmlns:a16="http://schemas.microsoft.com/office/drawing/2014/main" id="{5E483B47-DE21-4056-842A-16302C9F15B6}"/>
              </a:ext>
            </a:extLst>
          </p:cNvPr>
          <p:cNvGraphicFramePr>
            <a:graphicFrameLocks noChangeAspect="1"/>
          </p:cNvGraphicFramePr>
          <p:nvPr/>
        </p:nvGraphicFramePr>
        <p:xfrm>
          <a:off x="4876800" y="4114800"/>
          <a:ext cx="3124200" cy="1635125"/>
        </p:xfrm>
        <a:graphic>
          <a:graphicData uri="http://schemas.openxmlformats.org/presentationml/2006/ole">
            <mc:AlternateContent xmlns:mc="http://schemas.openxmlformats.org/markup-compatibility/2006">
              <mc:Choice xmlns:v="urn:schemas-microsoft-com:vml" Requires="v">
                <p:oleObj spid="_x0000_s59411" name="Picture" r:id="rId5" imgW="1803400" imgH="939800" progId="Word.Picture.8">
                  <p:embed/>
                </p:oleObj>
              </mc:Choice>
              <mc:Fallback>
                <p:oleObj name="Picture" r:id="rId5" imgW="1803400" imgH="939800" progId="Word.Picture.8">
                  <p:embed/>
                  <p:pic>
                    <p:nvPicPr>
                      <p:cNvPr id="0" name="Object 1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76800" y="4114800"/>
                        <a:ext cx="3124200" cy="163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9404" name="Rectangle 17">
            <a:extLst>
              <a:ext uri="{FF2B5EF4-FFF2-40B4-BE49-F238E27FC236}">
                <a16:creationId xmlns:a16="http://schemas.microsoft.com/office/drawing/2014/main" id="{364BC9EE-C18A-4B65-9097-7E3C9B04ABAD}"/>
              </a:ext>
            </a:extLst>
          </p:cNvPr>
          <p:cNvSpPr>
            <a:spLocks noChangeArrowheads="1"/>
          </p:cNvSpPr>
          <p:nvPr/>
        </p:nvSpPr>
        <p:spPr bwMode="auto">
          <a:xfrm>
            <a:off x="1828800" y="5791200"/>
            <a:ext cx="1752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90000"/>
              </a:lnSpc>
              <a:buFont typeface="Monotype Sorts"/>
              <a:buNone/>
            </a:pPr>
            <a:r>
              <a:rPr lang="en-US" altLang="en-US" sz="2800"/>
              <a:t>Figure a</a:t>
            </a:r>
          </a:p>
        </p:txBody>
      </p:sp>
      <p:sp>
        <p:nvSpPr>
          <p:cNvPr id="59405" name="Rectangle 18">
            <a:extLst>
              <a:ext uri="{FF2B5EF4-FFF2-40B4-BE49-F238E27FC236}">
                <a16:creationId xmlns:a16="http://schemas.microsoft.com/office/drawing/2014/main" id="{FBA99799-C39C-4854-BD66-473730A4BC92}"/>
              </a:ext>
            </a:extLst>
          </p:cNvPr>
          <p:cNvSpPr>
            <a:spLocks noChangeArrowheads="1"/>
          </p:cNvSpPr>
          <p:nvPr/>
        </p:nvSpPr>
        <p:spPr bwMode="auto">
          <a:xfrm>
            <a:off x="5715000" y="5791200"/>
            <a:ext cx="16764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90000"/>
              </a:lnSpc>
              <a:buFont typeface="Monotype Sorts"/>
              <a:buNone/>
            </a:pPr>
            <a:r>
              <a:rPr lang="en-US" altLang="en-US" sz="2800"/>
              <a:t>Figure b</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Number Placeholder 4">
            <a:extLst>
              <a:ext uri="{FF2B5EF4-FFF2-40B4-BE49-F238E27FC236}">
                <a16:creationId xmlns:a16="http://schemas.microsoft.com/office/drawing/2014/main" id="{091039C8-A2A9-409E-84C4-A13A7760D43C}"/>
              </a:ext>
            </a:extLst>
          </p:cNvPr>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E2ACACEF-6975-488F-914E-8CBDAB56EE7D}" type="slidenum">
              <a:rPr lang="en-US" altLang="en-US" sz="1400" smtClean="0"/>
              <a:pPr>
                <a:spcBef>
                  <a:spcPct val="0"/>
                </a:spcBef>
                <a:buClrTx/>
                <a:buSzTx/>
                <a:buFontTx/>
                <a:buNone/>
              </a:pPr>
              <a:t>53</a:t>
            </a:fld>
            <a:endParaRPr lang="en-US" altLang="en-US" sz="1400"/>
          </a:p>
        </p:txBody>
      </p:sp>
      <p:sp>
        <p:nvSpPr>
          <p:cNvPr id="60419" name="Rectangle 2">
            <a:extLst>
              <a:ext uri="{FF2B5EF4-FFF2-40B4-BE49-F238E27FC236}">
                <a16:creationId xmlns:a16="http://schemas.microsoft.com/office/drawing/2014/main" id="{8505AA58-5791-40E1-982F-C8B44666C515}"/>
              </a:ext>
            </a:extLst>
          </p:cNvPr>
          <p:cNvSpPr>
            <a:spLocks noGrp="1" noChangeArrowheads="1"/>
          </p:cNvSpPr>
          <p:nvPr>
            <p:ph type="title"/>
          </p:nvPr>
        </p:nvSpPr>
        <p:spPr>
          <a:xfrm>
            <a:off x="685800" y="228600"/>
            <a:ext cx="7772400" cy="533400"/>
          </a:xfrm>
          <a:noFill/>
        </p:spPr>
        <p:txBody>
          <a:bodyPr/>
          <a:lstStyle/>
          <a:p>
            <a:r>
              <a:rPr lang="en-US" altLang="en-US">
                <a:cs typeface="Courier New" panose="02070309020205020404" pitchFamily="49" charset="0"/>
              </a:rPr>
              <a:t>Gift-Wrapping</a:t>
            </a:r>
            <a:endParaRPr lang="en-US" altLang="en-US"/>
          </a:p>
        </p:txBody>
      </p:sp>
      <p:sp>
        <p:nvSpPr>
          <p:cNvPr id="60420" name="Rectangle 3">
            <a:extLst>
              <a:ext uri="{FF2B5EF4-FFF2-40B4-BE49-F238E27FC236}">
                <a16:creationId xmlns:a16="http://schemas.microsoft.com/office/drawing/2014/main" id="{38553CD3-4DDC-4460-AD3B-7667EA73B2D6}"/>
              </a:ext>
            </a:extLst>
          </p:cNvPr>
          <p:cNvSpPr>
            <a:spLocks noGrp="1" noChangeArrowheads="1"/>
          </p:cNvSpPr>
          <p:nvPr>
            <p:ph type="body" idx="1"/>
          </p:nvPr>
        </p:nvSpPr>
        <p:spPr>
          <a:xfrm>
            <a:off x="2590800" y="1066800"/>
            <a:ext cx="6324600" cy="1143000"/>
          </a:xfrm>
          <a:noFill/>
        </p:spPr>
        <p:txBody>
          <a:bodyPr/>
          <a:lstStyle/>
          <a:p>
            <a:pPr marL="0" indent="0">
              <a:lnSpc>
                <a:spcPct val="90000"/>
              </a:lnSpc>
              <a:buFont typeface="Monotype Sorts"/>
              <a:buNone/>
            </a:pPr>
            <a:r>
              <a:rPr lang="en-US" altLang="en-US" sz="2400"/>
              <a:t>Step 1: Given a set of points S, let the points in S be labeled s0, s1, ..., sk. Select the rightmost lowest point h0 in the set S. Let t0 be h0. </a:t>
            </a:r>
          </a:p>
        </p:txBody>
      </p:sp>
      <p:sp>
        <p:nvSpPr>
          <p:cNvPr id="60421" name="Rectangle 4">
            <a:extLst>
              <a:ext uri="{FF2B5EF4-FFF2-40B4-BE49-F238E27FC236}">
                <a16:creationId xmlns:a16="http://schemas.microsoft.com/office/drawing/2014/main" id="{C990D4C1-2FFF-4E10-8F37-6286836B2074}"/>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60422" name="Rectangle 5">
            <a:extLst>
              <a:ext uri="{FF2B5EF4-FFF2-40B4-BE49-F238E27FC236}">
                <a16:creationId xmlns:a16="http://schemas.microsoft.com/office/drawing/2014/main" id="{77B163F2-2933-4536-9ECA-33BA845EB101}"/>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60423" name="Rectangle 6">
            <a:extLst>
              <a:ext uri="{FF2B5EF4-FFF2-40B4-BE49-F238E27FC236}">
                <a16:creationId xmlns:a16="http://schemas.microsoft.com/office/drawing/2014/main" id="{54463E00-FB46-4EEB-BA0A-C6869F4D5F98}"/>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60424" name="Rectangle 7">
            <a:extLst>
              <a:ext uri="{FF2B5EF4-FFF2-40B4-BE49-F238E27FC236}">
                <a16:creationId xmlns:a16="http://schemas.microsoft.com/office/drawing/2014/main" id="{AFE77E31-F47B-44E7-A076-AEAA753C50B0}"/>
              </a:ext>
            </a:extLst>
          </p:cNvPr>
          <p:cNvSpPr>
            <a:spLocks noChangeArrowheads="1"/>
          </p:cNvSpPr>
          <p:nvPr/>
        </p:nvSpPr>
        <p:spPr bwMode="auto">
          <a:xfrm>
            <a:off x="0" y="30622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60425" name="Rectangle 9">
            <a:extLst>
              <a:ext uri="{FF2B5EF4-FFF2-40B4-BE49-F238E27FC236}">
                <a16:creationId xmlns:a16="http://schemas.microsoft.com/office/drawing/2014/main" id="{786F4C8A-535C-45DB-87A9-CB7C7A0752CC}"/>
              </a:ext>
            </a:extLst>
          </p:cNvPr>
          <p:cNvSpPr>
            <a:spLocks noChangeArrowheads="1"/>
          </p:cNvSpPr>
          <p:nvPr/>
        </p:nvSpPr>
        <p:spPr bwMode="auto">
          <a:xfrm>
            <a:off x="0" y="30622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60426" name="Rectangle 14">
            <a:extLst>
              <a:ext uri="{FF2B5EF4-FFF2-40B4-BE49-F238E27FC236}">
                <a16:creationId xmlns:a16="http://schemas.microsoft.com/office/drawing/2014/main" id="{F0FA6CA9-0D9F-4898-818D-90A4E43AAA15}"/>
              </a:ext>
            </a:extLst>
          </p:cNvPr>
          <p:cNvSpPr>
            <a:spLocks noChangeArrowheads="1"/>
          </p:cNvSpPr>
          <p:nvPr/>
        </p:nvSpPr>
        <p:spPr bwMode="auto">
          <a:xfrm>
            <a:off x="0" y="30337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60427" name="Object 13">
            <a:extLst>
              <a:ext uri="{FF2B5EF4-FFF2-40B4-BE49-F238E27FC236}">
                <a16:creationId xmlns:a16="http://schemas.microsoft.com/office/drawing/2014/main" id="{8AC0A327-FE3A-448B-8079-CEC1C9659096}"/>
              </a:ext>
            </a:extLst>
          </p:cNvPr>
          <p:cNvGraphicFramePr>
            <a:graphicFrameLocks noChangeAspect="1"/>
          </p:cNvGraphicFramePr>
          <p:nvPr/>
        </p:nvGraphicFramePr>
        <p:xfrm>
          <a:off x="457200" y="1066800"/>
          <a:ext cx="1905000" cy="1082675"/>
        </p:xfrm>
        <a:graphic>
          <a:graphicData uri="http://schemas.openxmlformats.org/presentationml/2006/ole">
            <mc:AlternateContent xmlns:mc="http://schemas.openxmlformats.org/markup-compatibility/2006">
              <mc:Choice xmlns:v="urn:schemas-microsoft-com:vml" Requires="v">
                <p:oleObj spid="_x0000_s60442" name="Picture" r:id="rId3" imgW="1803400" imgH="1016000" progId="Word.Picture.8">
                  <p:embed/>
                </p:oleObj>
              </mc:Choice>
              <mc:Fallback>
                <p:oleObj name="Picture" r:id="rId3" imgW="1803400" imgH="1016000" progId="Word.Picture.8">
                  <p:embed/>
                  <p:pic>
                    <p:nvPicPr>
                      <p:cNvPr id="0" name="Object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1066800"/>
                        <a:ext cx="1905000" cy="1082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0428" name="Rectangle 16">
            <a:extLst>
              <a:ext uri="{FF2B5EF4-FFF2-40B4-BE49-F238E27FC236}">
                <a16:creationId xmlns:a16="http://schemas.microsoft.com/office/drawing/2014/main" id="{B33CA964-5B08-4E25-8500-3975C0229601}"/>
              </a:ext>
            </a:extLst>
          </p:cNvPr>
          <p:cNvSpPr>
            <a:spLocks noChangeArrowheads="1"/>
          </p:cNvSpPr>
          <p:nvPr/>
        </p:nvSpPr>
        <p:spPr bwMode="auto">
          <a:xfrm>
            <a:off x="0" y="30337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60429" name="Object 15">
            <a:extLst>
              <a:ext uri="{FF2B5EF4-FFF2-40B4-BE49-F238E27FC236}">
                <a16:creationId xmlns:a16="http://schemas.microsoft.com/office/drawing/2014/main" id="{23D4D07B-1524-4124-A8D9-329D57A28636}"/>
              </a:ext>
            </a:extLst>
          </p:cNvPr>
          <p:cNvGraphicFramePr>
            <a:graphicFrameLocks noChangeAspect="1"/>
          </p:cNvGraphicFramePr>
          <p:nvPr/>
        </p:nvGraphicFramePr>
        <p:xfrm>
          <a:off x="457200" y="2514600"/>
          <a:ext cx="1905000" cy="1076325"/>
        </p:xfrm>
        <a:graphic>
          <a:graphicData uri="http://schemas.openxmlformats.org/presentationml/2006/ole">
            <mc:AlternateContent xmlns:mc="http://schemas.openxmlformats.org/markup-compatibility/2006">
              <mc:Choice xmlns:v="urn:schemas-microsoft-com:vml" Requires="v">
                <p:oleObj spid="_x0000_s60443" name="Picture" r:id="rId5" imgW="1803400" imgH="1016000" progId="Word.Picture.8">
                  <p:embed/>
                </p:oleObj>
              </mc:Choice>
              <mc:Fallback>
                <p:oleObj name="Picture" r:id="rId5" imgW="1803400" imgH="1016000" progId="Word.Picture.8">
                  <p:embed/>
                  <p:pic>
                    <p:nvPicPr>
                      <p:cNvPr id="0" name="Object 1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7200" y="2514600"/>
                        <a:ext cx="1905000" cy="107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0430" name="Rectangle 17">
            <a:extLst>
              <a:ext uri="{FF2B5EF4-FFF2-40B4-BE49-F238E27FC236}">
                <a16:creationId xmlns:a16="http://schemas.microsoft.com/office/drawing/2014/main" id="{EBBEC604-4553-4C9D-9CD4-372F7B72FEEB}"/>
              </a:ext>
            </a:extLst>
          </p:cNvPr>
          <p:cNvSpPr>
            <a:spLocks noChangeArrowheads="1"/>
          </p:cNvSpPr>
          <p:nvPr/>
        </p:nvSpPr>
        <p:spPr bwMode="auto">
          <a:xfrm>
            <a:off x="2514600" y="2438400"/>
            <a:ext cx="64008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buFont typeface="Monotype Sorts"/>
              <a:buNone/>
            </a:pPr>
            <a:r>
              <a:rPr lang="en-US" altLang="en-US" sz="2400"/>
              <a:t>(Step 2: Find the rightmost point t1): Let t1 be s0.  For every point p in S, if p is on the right side of the direct line from t0 to t1, then let t1 be p. </a:t>
            </a:r>
          </a:p>
        </p:txBody>
      </p:sp>
      <p:graphicFrame>
        <p:nvGraphicFramePr>
          <p:cNvPr id="60431" name="Object 18">
            <a:extLst>
              <a:ext uri="{FF2B5EF4-FFF2-40B4-BE49-F238E27FC236}">
                <a16:creationId xmlns:a16="http://schemas.microsoft.com/office/drawing/2014/main" id="{3BCA1D80-487A-4D94-B8B7-97BCE6BF0A88}"/>
              </a:ext>
            </a:extLst>
          </p:cNvPr>
          <p:cNvGraphicFramePr>
            <a:graphicFrameLocks noChangeAspect="1"/>
          </p:cNvGraphicFramePr>
          <p:nvPr/>
        </p:nvGraphicFramePr>
        <p:xfrm>
          <a:off x="457200" y="3962400"/>
          <a:ext cx="1905000" cy="1076325"/>
        </p:xfrm>
        <a:graphic>
          <a:graphicData uri="http://schemas.openxmlformats.org/presentationml/2006/ole">
            <mc:AlternateContent xmlns:mc="http://schemas.openxmlformats.org/markup-compatibility/2006">
              <mc:Choice xmlns:v="urn:schemas-microsoft-com:vml" Requires="v">
                <p:oleObj spid="_x0000_s60444" name="Picture" r:id="rId7" imgW="1803400" imgH="1016000" progId="Word.Picture.8">
                  <p:embed/>
                </p:oleObj>
              </mc:Choice>
              <mc:Fallback>
                <p:oleObj name="Picture" r:id="rId7" imgW="1803400" imgH="1016000" progId="Word.Picture.8">
                  <p:embed/>
                  <p:pic>
                    <p:nvPicPr>
                      <p:cNvPr id="0" name="Object 1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57200" y="3962400"/>
                        <a:ext cx="1905000" cy="107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0432" name="Object 21">
            <a:extLst>
              <a:ext uri="{FF2B5EF4-FFF2-40B4-BE49-F238E27FC236}">
                <a16:creationId xmlns:a16="http://schemas.microsoft.com/office/drawing/2014/main" id="{6A51116C-C205-4F7A-84CB-2AA00A879E08}"/>
              </a:ext>
            </a:extLst>
          </p:cNvPr>
          <p:cNvGraphicFramePr>
            <a:graphicFrameLocks noChangeAspect="1"/>
          </p:cNvGraphicFramePr>
          <p:nvPr/>
        </p:nvGraphicFramePr>
        <p:xfrm>
          <a:off x="457200" y="5334000"/>
          <a:ext cx="1905000" cy="1076325"/>
        </p:xfrm>
        <a:graphic>
          <a:graphicData uri="http://schemas.openxmlformats.org/presentationml/2006/ole">
            <mc:AlternateContent xmlns:mc="http://schemas.openxmlformats.org/markup-compatibility/2006">
              <mc:Choice xmlns:v="urn:schemas-microsoft-com:vml" Requires="v">
                <p:oleObj spid="_x0000_s60445" name="Picture" r:id="rId9" imgW="1803400" imgH="1016000" progId="Word.Picture.8">
                  <p:embed/>
                </p:oleObj>
              </mc:Choice>
              <mc:Fallback>
                <p:oleObj name="Picture" r:id="rId9" imgW="1803400" imgH="1016000" progId="Word.Picture.8">
                  <p:embed/>
                  <p:pic>
                    <p:nvPicPr>
                      <p:cNvPr id="0" name="Object 2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57200" y="5334000"/>
                        <a:ext cx="1905000" cy="107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0433" name="Rectangle 23">
            <a:extLst>
              <a:ext uri="{FF2B5EF4-FFF2-40B4-BE49-F238E27FC236}">
                <a16:creationId xmlns:a16="http://schemas.microsoft.com/office/drawing/2014/main" id="{C9B40DEF-DC9A-4790-879F-B807534C11B1}"/>
              </a:ext>
            </a:extLst>
          </p:cNvPr>
          <p:cNvSpPr>
            <a:spLocks noChangeArrowheads="1"/>
          </p:cNvSpPr>
          <p:nvPr/>
        </p:nvSpPr>
        <p:spPr bwMode="auto">
          <a:xfrm>
            <a:off x="2590800" y="4038600"/>
            <a:ext cx="64008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buFont typeface="Monotype Sorts"/>
              <a:buNone/>
            </a:pPr>
            <a:r>
              <a:rPr lang="en-US" altLang="en-US" sz="2400"/>
              <a:t>Step 3: If t1 is h0, done. </a:t>
            </a:r>
          </a:p>
          <a:p>
            <a:pPr>
              <a:buFont typeface="Monotype Sorts"/>
              <a:buNone/>
            </a:pPr>
            <a:r>
              <a:rPr lang="en-US" altLang="en-US" sz="2400"/>
              <a:t>Step 4: Let t0 be t1, go to Step 2.</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Number Placeholder 4">
            <a:extLst>
              <a:ext uri="{FF2B5EF4-FFF2-40B4-BE49-F238E27FC236}">
                <a16:creationId xmlns:a16="http://schemas.microsoft.com/office/drawing/2014/main" id="{21059973-2237-43AB-B25A-288CC8946399}"/>
              </a:ext>
            </a:extLst>
          </p:cNvPr>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AD9744F5-49D5-461B-B7B2-F5A50F63E8C1}" type="slidenum">
              <a:rPr lang="en-US" altLang="en-US" sz="1400" smtClean="0"/>
              <a:pPr>
                <a:spcBef>
                  <a:spcPct val="0"/>
                </a:spcBef>
                <a:buClrTx/>
                <a:buSzTx/>
                <a:buFontTx/>
                <a:buNone/>
              </a:pPr>
              <a:t>54</a:t>
            </a:fld>
            <a:endParaRPr lang="en-US" altLang="en-US" sz="1400"/>
          </a:p>
        </p:txBody>
      </p:sp>
      <p:sp>
        <p:nvSpPr>
          <p:cNvPr id="61443" name="Rectangle 2">
            <a:extLst>
              <a:ext uri="{FF2B5EF4-FFF2-40B4-BE49-F238E27FC236}">
                <a16:creationId xmlns:a16="http://schemas.microsoft.com/office/drawing/2014/main" id="{6C1E84E3-256E-4803-B456-26089CC1EDB3}"/>
              </a:ext>
            </a:extLst>
          </p:cNvPr>
          <p:cNvSpPr>
            <a:spLocks noGrp="1" noChangeArrowheads="1"/>
          </p:cNvSpPr>
          <p:nvPr>
            <p:ph type="title"/>
          </p:nvPr>
        </p:nvSpPr>
        <p:spPr>
          <a:xfrm>
            <a:off x="685800" y="228600"/>
            <a:ext cx="7772400" cy="685800"/>
          </a:xfrm>
          <a:noFill/>
        </p:spPr>
        <p:txBody>
          <a:bodyPr/>
          <a:lstStyle/>
          <a:p>
            <a:r>
              <a:rPr lang="en-US" altLang="en-US">
                <a:cs typeface="Courier New" panose="02070309020205020404" pitchFamily="49" charset="0"/>
              </a:rPr>
              <a:t>Gift-Wrapping Algorithm Time</a:t>
            </a:r>
            <a:endParaRPr lang="en-US" altLang="en-US"/>
          </a:p>
        </p:txBody>
      </p:sp>
      <p:sp>
        <p:nvSpPr>
          <p:cNvPr id="61444" name="Rectangle 3">
            <a:extLst>
              <a:ext uri="{FF2B5EF4-FFF2-40B4-BE49-F238E27FC236}">
                <a16:creationId xmlns:a16="http://schemas.microsoft.com/office/drawing/2014/main" id="{7C3F8E4C-6004-4CF2-A880-0BD97C712385}"/>
              </a:ext>
            </a:extLst>
          </p:cNvPr>
          <p:cNvSpPr>
            <a:spLocks noGrp="1" noChangeArrowheads="1"/>
          </p:cNvSpPr>
          <p:nvPr>
            <p:ph type="body" idx="1"/>
          </p:nvPr>
        </p:nvSpPr>
        <p:spPr>
          <a:xfrm>
            <a:off x="228600" y="1295400"/>
            <a:ext cx="8763000" cy="4953000"/>
          </a:xfrm>
          <a:noFill/>
        </p:spPr>
        <p:txBody>
          <a:bodyPr/>
          <a:lstStyle/>
          <a:p>
            <a:pPr marL="0" indent="0">
              <a:lnSpc>
                <a:spcPct val="90000"/>
              </a:lnSpc>
              <a:buFont typeface="Monotype Sorts"/>
              <a:buNone/>
            </a:pPr>
            <a:r>
              <a:rPr lang="en-US" altLang="en-US" sz="3600"/>
              <a:t>Finding the rightmost lowest point in Step 1 can be done in O(n) time. Whether a point is on the left side of a line, right side, or on the line can decided in O(1) time (see Exercise 3.32). Thus, it takes O(n) time to find a new point t1 in Step 2. Step 2 is repeated h times, where h is the size of the convex hull. Therefore, the algorithm takes O(hn) time. In the worst case, h is n.</a:t>
            </a:r>
          </a:p>
        </p:txBody>
      </p:sp>
      <p:sp>
        <p:nvSpPr>
          <p:cNvPr id="61445" name="Rectangle 4">
            <a:extLst>
              <a:ext uri="{FF2B5EF4-FFF2-40B4-BE49-F238E27FC236}">
                <a16:creationId xmlns:a16="http://schemas.microsoft.com/office/drawing/2014/main" id="{9663E9EA-FCDF-4097-A7B2-C45FE05A1585}"/>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61446" name="Rectangle 5">
            <a:extLst>
              <a:ext uri="{FF2B5EF4-FFF2-40B4-BE49-F238E27FC236}">
                <a16:creationId xmlns:a16="http://schemas.microsoft.com/office/drawing/2014/main" id="{39ED491E-8077-4706-A9CC-FBF941CA937B}"/>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61447" name="Rectangle 6">
            <a:extLst>
              <a:ext uri="{FF2B5EF4-FFF2-40B4-BE49-F238E27FC236}">
                <a16:creationId xmlns:a16="http://schemas.microsoft.com/office/drawing/2014/main" id="{1D152DDA-8EAC-46E1-BEEC-73D566CA28B8}"/>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61448" name="Rectangle 7">
            <a:extLst>
              <a:ext uri="{FF2B5EF4-FFF2-40B4-BE49-F238E27FC236}">
                <a16:creationId xmlns:a16="http://schemas.microsoft.com/office/drawing/2014/main" id="{9D6F4773-277D-4805-BA9F-430219A1A9EB}"/>
              </a:ext>
            </a:extLst>
          </p:cNvPr>
          <p:cNvSpPr>
            <a:spLocks noChangeArrowheads="1"/>
          </p:cNvSpPr>
          <p:nvPr/>
        </p:nvSpPr>
        <p:spPr bwMode="auto">
          <a:xfrm>
            <a:off x="0" y="30622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61449" name="Rectangle 9">
            <a:extLst>
              <a:ext uri="{FF2B5EF4-FFF2-40B4-BE49-F238E27FC236}">
                <a16:creationId xmlns:a16="http://schemas.microsoft.com/office/drawing/2014/main" id="{FEFA9CD9-829C-4B47-A885-68FD79F610EE}"/>
              </a:ext>
            </a:extLst>
          </p:cNvPr>
          <p:cNvSpPr>
            <a:spLocks noChangeArrowheads="1"/>
          </p:cNvSpPr>
          <p:nvPr/>
        </p:nvSpPr>
        <p:spPr bwMode="auto">
          <a:xfrm>
            <a:off x="0" y="30622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Number Placeholder 4">
            <a:extLst>
              <a:ext uri="{FF2B5EF4-FFF2-40B4-BE49-F238E27FC236}">
                <a16:creationId xmlns:a16="http://schemas.microsoft.com/office/drawing/2014/main" id="{34888094-068D-442D-92D5-DA36EDB10ACC}"/>
              </a:ext>
            </a:extLst>
          </p:cNvPr>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3CCB9E2B-D7B4-4C8D-BCD4-70833DFECC60}" type="slidenum">
              <a:rPr lang="en-US" altLang="en-US" sz="1400" smtClean="0"/>
              <a:pPr>
                <a:spcBef>
                  <a:spcPct val="0"/>
                </a:spcBef>
                <a:buClrTx/>
                <a:buSzTx/>
                <a:buFontTx/>
                <a:buNone/>
              </a:pPr>
              <a:t>55</a:t>
            </a:fld>
            <a:endParaRPr lang="en-US" altLang="en-US" sz="1400"/>
          </a:p>
        </p:txBody>
      </p:sp>
      <p:sp>
        <p:nvSpPr>
          <p:cNvPr id="62467" name="Rectangle 2">
            <a:extLst>
              <a:ext uri="{FF2B5EF4-FFF2-40B4-BE49-F238E27FC236}">
                <a16:creationId xmlns:a16="http://schemas.microsoft.com/office/drawing/2014/main" id="{F28CE9C6-F3F6-411C-9671-5958B67671D9}"/>
              </a:ext>
            </a:extLst>
          </p:cNvPr>
          <p:cNvSpPr>
            <a:spLocks noGrp="1" noChangeArrowheads="1"/>
          </p:cNvSpPr>
          <p:nvPr>
            <p:ph type="title"/>
          </p:nvPr>
        </p:nvSpPr>
        <p:spPr>
          <a:xfrm>
            <a:off x="685800" y="228600"/>
            <a:ext cx="7772400" cy="533400"/>
          </a:xfrm>
          <a:noFill/>
        </p:spPr>
        <p:txBody>
          <a:bodyPr/>
          <a:lstStyle/>
          <a:p>
            <a:r>
              <a:rPr lang="en-US" altLang="en-US">
                <a:cs typeface="Courier New" panose="02070309020205020404" pitchFamily="49" charset="0"/>
              </a:rPr>
              <a:t>Graham’s Algorithm</a:t>
            </a:r>
            <a:endParaRPr lang="en-US" altLang="en-US"/>
          </a:p>
        </p:txBody>
      </p:sp>
      <p:sp>
        <p:nvSpPr>
          <p:cNvPr id="62468" name="Rectangle 3">
            <a:extLst>
              <a:ext uri="{FF2B5EF4-FFF2-40B4-BE49-F238E27FC236}">
                <a16:creationId xmlns:a16="http://schemas.microsoft.com/office/drawing/2014/main" id="{737102A0-46F1-40C4-9496-F09EC8FF1DDD}"/>
              </a:ext>
            </a:extLst>
          </p:cNvPr>
          <p:cNvSpPr>
            <a:spLocks noGrp="1" noChangeArrowheads="1"/>
          </p:cNvSpPr>
          <p:nvPr>
            <p:ph type="body" idx="1"/>
          </p:nvPr>
        </p:nvSpPr>
        <p:spPr>
          <a:xfrm>
            <a:off x="2514600" y="990600"/>
            <a:ext cx="6477000" cy="1143000"/>
          </a:xfrm>
          <a:noFill/>
        </p:spPr>
        <p:txBody>
          <a:bodyPr/>
          <a:lstStyle/>
          <a:p>
            <a:pPr marL="0" indent="0">
              <a:lnSpc>
                <a:spcPct val="90000"/>
              </a:lnSpc>
              <a:buFont typeface="Monotype Sorts"/>
              <a:buNone/>
            </a:pPr>
            <a:r>
              <a:rPr lang="en-US" altLang="en-US" sz="2400"/>
              <a:t>Given a set of points S, select the rightmost lowest point and name it p0 in the set S. As shown in Figure 22.10a, p0 is such a point. </a:t>
            </a:r>
          </a:p>
        </p:txBody>
      </p:sp>
      <p:sp>
        <p:nvSpPr>
          <p:cNvPr id="62469" name="Rectangle 4">
            <a:extLst>
              <a:ext uri="{FF2B5EF4-FFF2-40B4-BE49-F238E27FC236}">
                <a16:creationId xmlns:a16="http://schemas.microsoft.com/office/drawing/2014/main" id="{2FA9A92E-A5EC-42B9-B587-9ADD0344891E}"/>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62470" name="Rectangle 5">
            <a:extLst>
              <a:ext uri="{FF2B5EF4-FFF2-40B4-BE49-F238E27FC236}">
                <a16:creationId xmlns:a16="http://schemas.microsoft.com/office/drawing/2014/main" id="{908E629F-9B4B-43A7-B1E8-E533CFD1B20C}"/>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62471" name="Rectangle 6">
            <a:extLst>
              <a:ext uri="{FF2B5EF4-FFF2-40B4-BE49-F238E27FC236}">
                <a16:creationId xmlns:a16="http://schemas.microsoft.com/office/drawing/2014/main" id="{3FD28D44-5BB2-440A-98DC-2F98F5073ED1}"/>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62472" name="Rectangle 7">
            <a:extLst>
              <a:ext uri="{FF2B5EF4-FFF2-40B4-BE49-F238E27FC236}">
                <a16:creationId xmlns:a16="http://schemas.microsoft.com/office/drawing/2014/main" id="{F7EBE4B3-6755-4E1A-BE0A-4D99E10E28FA}"/>
              </a:ext>
            </a:extLst>
          </p:cNvPr>
          <p:cNvSpPr>
            <a:spLocks noChangeArrowheads="1"/>
          </p:cNvSpPr>
          <p:nvPr/>
        </p:nvSpPr>
        <p:spPr bwMode="auto">
          <a:xfrm>
            <a:off x="0" y="30622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62473" name="Rectangle 8">
            <a:extLst>
              <a:ext uri="{FF2B5EF4-FFF2-40B4-BE49-F238E27FC236}">
                <a16:creationId xmlns:a16="http://schemas.microsoft.com/office/drawing/2014/main" id="{53173FEF-0461-4263-BD0B-2656388A4149}"/>
              </a:ext>
            </a:extLst>
          </p:cNvPr>
          <p:cNvSpPr>
            <a:spLocks noChangeArrowheads="1"/>
          </p:cNvSpPr>
          <p:nvPr/>
        </p:nvSpPr>
        <p:spPr bwMode="auto">
          <a:xfrm>
            <a:off x="0" y="30622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62474" name="Rectangle 9">
            <a:extLst>
              <a:ext uri="{FF2B5EF4-FFF2-40B4-BE49-F238E27FC236}">
                <a16:creationId xmlns:a16="http://schemas.microsoft.com/office/drawing/2014/main" id="{9CB63CE8-5C96-453D-8C22-9860D3E9C7ED}"/>
              </a:ext>
            </a:extLst>
          </p:cNvPr>
          <p:cNvSpPr>
            <a:spLocks noChangeArrowheads="1"/>
          </p:cNvSpPr>
          <p:nvPr/>
        </p:nvSpPr>
        <p:spPr bwMode="auto">
          <a:xfrm>
            <a:off x="0" y="30337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62475" name="Rectangle 11">
            <a:extLst>
              <a:ext uri="{FF2B5EF4-FFF2-40B4-BE49-F238E27FC236}">
                <a16:creationId xmlns:a16="http://schemas.microsoft.com/office/drawing/2014/main" id="{D0FD1858-AFFD-4ED0-9276-B3BC21396FB1}"/>
              </a:ext>
            </a:extLst>
          </p:cNvPr>
          <p:cNvSpPr>
            <a:spLocks noChangeArrowheads="1"/>
          </p:cNvSpPr>
          <p:nvPr/>
        </p:nvSpPr>
        <p:spPr bwMode="auto">
          <a:xfrm>
            <a:off x="0" y="30337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62476" name="Rectangle 13">
            <a:extLst>
              <a:ext uri="{FF2B5EF4-FFF2-40B4-BE49-F238E27FC236}">
                <a16:creationId xmlns:a16="http://schemas.microsoft.com/office/drawing/2014/main" id="{BBB4D148-3824-469C-A643-E64E47DBBCDC}"/>
              </a:ext>
            </a:extLst>
          </p:cNvPr>
          <p:cNvSpPr>
            <a:spLocks noChangeArrowheads="1"/>
          </p:cNvSpPr>
          <p:nvPr/>
        </p:nvSpPr>
        <p:spPr bwMode="auto">
          <a:xfrm>
            <a:off x="2438400" y="2209800"/>
            <a:ext cx="64008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buFont typeface="Monotype Sorts"/>
              <a:buNone/>
            </a:pPr>
            <a:r>
              <a:rPr lang="en-US" altLang="en-US" sz="2000"/>
              <a:t>Sort the points in S angularly along the x-axis with p0 as the center. If there is a tie and two points have the same angle, discard the one that is closest to p0. The points in S are now sorted as p0, p1, p2, ..., pn-1.</a:t>
            </a:r>
          </a:p>
        </p:txBody>
      </p:sp>
      <p:sp>
        <p:nvSpPr>
          <p:cNvPr id="62477" name="Rectangle 17">
            <a:extLst>
              <a:ext uri="{FF2B5EF4-FFF2-40B4-BE49-F238E27FC236}">
                <a16:creationId xmlns:a16="http://schemas.microsoft.com/office/drawing/2014/main" id="{7B0A73CB-182E-450B-8D1C-9B00C5E8F039}"/>
              </a:ext>
            </a:extLst>
          </p:cNvPr>
          <p:cNvSpPr>
            <a:spLocks noChangeArrowheads="1"/>
          </p:cNvSpPr>
          <p:nvPr/>
        </p:nvSpPr>
        <p:spPr bwMode="auto">
          <a:xfrm>
            <a:off x="0" y="30337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62478" name="Object 16">
            <a:extLst>
              <a:ext uri="{FF2B5EF4-FFF2-40B4-BE49-F238E27FC236}">
                <a16:creationId xmlns:a16="http://schemas.microsoft.com/office/drawing/2014/main" id="{FA4C7206-075A-457E-9620-01EC52AD3FC2}"/>
              </a:ext>
            </a:extLst>
          </p:cNvPr>
          <p:cNvGraphicFramePr>
            <a:graphicFrameLocks noChangeAspect="1"/>
          </p:cNvGraphicFramePr>
          <p:nvPr/>
        </p:nvGraphicFramePr>
        <p:xfrm>
          <a:off x="152400" y="990600"/>
          <a:ext cx="1981200" cy="1119188"/>
        </p:xfrm>
        <a:graphic>
          <a:graphicData uri="http://schemas.openxmlformats.org/presentationml/2006/ole">
            <mc:AlternateContent xmlns:mc="http://schemas.openxmlformats.org/markup-compatibility/2006">
              <mc:Choice xmlns:v="urn:schemas-microsoft-com:vml" Requires="v">
                <p:oleObj spid="_x0000_s62494" name="Picture" r:id="rId3" imgW="1803400" imgH="1016000" progId="Word.Picture.8">
                  <p:embed/>
                </p:oleObj>
              </mc:Choice>
              <mc:Fallback>
                <p:oleObj name="Picture" r:id="rId3" imgW="1803400" imgH="1016000" progId="Word.Picture.8">
                  <p:embed/>
                  <p:pic>
                    <p:nvPicPr>
                      <p:cNvPr id="0" name="Object 1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990600"/>
                        <a:ext cx="1981200" cy="1119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2479" name="Rectangle 19">
            <a:extLst>
              <a:ext uri="{FF2B5EF4-FFF2-40B4-BE49-F238E27FC236}">
                <a16:creationId xmlns:a16="http://schemas.microsoft.com/office/drawing/2014/main" id="{10EA774F-473D-49F6-8427-75724BC3F59B}"/>
              </a:ext>
            </a:extLst>
          </p:cNvPr>
          <p:cNvSpPr>
            <a:spLocks noChangeArrowheads="1"/>
          </p:cNvSpPr>
          <p:nvPr/>
        </p:nvSpPr>
        <p:spPr bwMode="auto">
          <a:xfrm>
            <a:off x="0" y="30337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62480" name="Object 18">
            <a:extLst>
              <a:ext uri="{FF2B5EF4-FFF2-40B4-BE49-F238E27FC236}">
                <a16:creationId xmlns:a16="http://schemas.microsoft.com/office/drawing/2014/main" id="{EA100944-6329-4BAE-9ECD-05F68C4C4D90}"/>
              </a:ext>
            </a:extLst>
          </p:cNvPr>
          <p:cNvGraphicFramePr>
            <a:graphicFrameLocks noChangeAspect="1"/>
          </p:cNvGraphicFramePr>
          <p:nvPr/>
        </p:nvGraphicFramePr>
        <p:xfrm>
          <a:off x="152400" y="2362200"/>
          <a:ext cx="1981200" cy="1119188"/>
        </p:xfrm>
        <a:graphic>
          <a:graphicData uri="http://schemas.openxmlformats.org/presentationml/2006/ole">
            <mc:AlternateContent xmlns:mc="http://schemas.openxmlformats.org/markup-compatibility/2006">
              <mc:Choice xmlns:v="urn:schemas-microsoft-com:vml" Requires="v">
                <p:oleObj spid="_x0000_s62495" name="Picture" r:id="rId5" imgW="1803400" imgH="1016000" progId="Word.Picture.8">
                  <p:embed/>
                </p:oleObj>
              </mc:Choice>
              <mc:Fallback>
                <p:oleObj name="Picture" r:id="rId5" imgW="1803400" imgH="1016000" progId="Word.Picture.8">
                  <p:embed/>
                  <p:pic>
                    <p:nvPicPr>
                      <p:cNvPr id="0" name="Object 1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2400" y="2362200"/>
                        <a:ext cx="1981200" cy="1119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2481" name="Rectangle 20">
            <a:extLst>
              <a:ext uri="{FF2B5EF4-FFF2-40B4-BE49-F238E27FC236}">
                <a16:creationId xmlns:a16="http://schemas.microsoft.com/office/drawing/2014/main" id="{78E16388-03F6-449A-BC25-7A6B8248BC15}"/>
              </a:ext>
            </a:extLst>
          </p:cNvPr>
          <p:cNvSpPr>
            <a:spLocks noChangeArrowheads="1"/>
          </p:cNvSpPr>
          <p:nvPr/>
        </p:nvSpPr>
        <p:spPr bwMode="auto">
          <a:xfrm>
            <a:off x="2514600" y="3657600"/>
            <a:ext cx="6629400" cy="2819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buFont typeface="Monotype Sorts"/>
              <a:buNone/>
            </a:pPr>
            <a:r>
              <a:rPr lang="en-US" altLang="en-US" sz="2000"/>
              <a:t>The convex hull is discovered incrementally. Initially, p0, p1, and p2 form a convex hull. Consider p3. p3 is outside of the current convex hull since points are sorted in increasing order of their angles. If p3 is strictly on the left side of the line from p1 to p2, push p3 into H. Now p0, p1, p2, and p3 form a convex hull. If p3 is on the right side of the line from p1 to p2 (see Figure 22.10d), pop p2 out of H and push p3 into H. Now p0, p1, and p3 form a convex hull and p2 is inside of this convex hull. </a:t>
            </a:r>
          </a:p>
        </p:txBody>
      </p:sp>
      <p:sp>
        <p:nvSpPr>
          <p:cNvPr id="62482" name="Rectangle 22">
            <a:extLst>
              <a:ext uri="{FF2B5EF4-FFF2-40B4-BE49-F238E27FC236}">
                <a16:creationId xmlns:a16="http://schemas.microsoft.com/office/drawing/2014/main" id="{84E50D90-A2EC-4705-970C-2188E1EE8E78}"/>
              </a:ext>
            </a:extLst>
          </p:cNvPr>
          <p:cNvSpPr>
            <a:spLocks noChangeArrowheads="1"/>
          </p:cNvSpPr>
          <p:nvPr/>
        </p:nvSpPr>
        <p:spPr bwMode="auto">
          <a:xfrm>
            <a:off x="0" y="30337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62483" name="Object 21">
            <a:extLst>
              <a:ext uri="{FF2B5EF4-FFF2-40B4-BE49-F238E27FC236}">
                <a16:creationId xmlns:a16="http://schemas.microsoft.com/office/drawing/2014/main" id="{0624D65E-44C6-4004-92D1-47B8BB1BB6A3}"/>
              </a:ext>
            </a:extLst>
          </p:cNvPr>
          <p:cNvGraphicFramePr>
            <a:graphicFrameLocks noChangeAspect="1"/>
          </p:cNvGraphicFramePr>
          <p:nvPr/>
        </p:nvGraphicFramePr>
        <p:xfrm>
          <a:off x="152400" y="3810000"/>
          <a:ext cx="1524000" cy="1119188"/>
        </p:xfrm>
        <a:graphic>
          <a:graphicData uri="http://schemas.openxmlformats.org/presentationml/2006/ole">
            <mc:AlternateContent xmlns:mc="http://schemas.openxmlformats.org/markup-compatibility/2006">
              <mc:Choice xmlns:v="urn:schemas-microsoft-com:vml" Requires="v">
                <p:oleObj spid="_x0000_s62496" name="Picture" r:id="rId7" imgW="1384300" imgH="1016000" progId="Word.Picture.8">
                  <p:embed/>
                </p:oleObj>
              </mc:Choice>
              <mc:Fallback>
                <p:oleObj name="Picture" r:id="rId7" imgW="1384300" imgH="1016000" progId="Word.Picture.8">
                  <p:embed/>
                  <p:pic>
                    <p:nvPicPr>
                      <p:cNvPr id="0" name="Object 2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2400" y="3810000"/>
                        <a:ext cx="1524000" cy="1119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2484" name="Rectangle 24">
            <a:extLst>
              <a:ext uri="{FF2B5EF4-FFF2-40B4-BE49-F238E27FC236}">
                <a16:creationId xmlns:a16="http://schemas.microsoft.com/office/drawing/2014/main" id="{CC9177BB-4C82-420D-B003-6878DE90C759}"/>
              </a:ext>
            </a:extLst>
          </p:cNvPr>
          <p:cNvSpPr>
            <a:spLocks noChangeArrowheads="1"/>
          </p:cNvSpPr>
          <p:nvPr/>
        </p:nvSpPr>
        <p:spPr bwMode="auto">
          <a:xfrm>
            <a:off x="0" y="30337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62485" name="Object 23">
            <a:extLst>
              <a:ext uri="{FF2B5EF4-FFF2-40B4-BE49-F238E27FC236}">
                <a16:creationId xmlns:a16="http://schemas.microsoft.com/office/drawing/2014/main" id="{9E5E36F9-4821-4A20-84FF-DF9E79DEE2D0}"/>
              </a:ext>
            </a:extLst>
          </p:cNvPr>
          <p:cNvGraphicFramePr>
            <a:graphicFrameLocks noChangeAspect="1"/>
          </p:cNvGraphicFramePr>
          <p:nvPr/>
        </p:nvGraphicFramePr>
        <p:xfrm>
          <a:off x="152400" y="5257800"/>
          <a:ext cx="1524000" cy="1119188"/>
        </p:xfrm>
        <a:graphic>
          <a:graphicData uri="http://schemas.openxmlformats.org/presentationml/2006/ole">
            <mc:AlternateContent xmlns:mc="http://schemas.openxmlformats.org/markup-compatibility/2006">
              <mc:Choice xmlns:v="urn:schemas-microsoft-com:vml" Requires="v">
                <p:oleObj spid="_x0000_s62497" name="Picture" r:id="rId9" imgW="1384300" imgH="1016000" progId="Word.Picture.8">
                  <p:embed/>
                </p:oleObj>
              </mc:Choice>
              <mc:Fallback>
                <p:oleObj name="Picture" r:id="rId9" imgW="1384300" imgH="1016000" progId="Word.Picture.8">
                  <p:embed/>
                  <p:pic>
                    <p:nvPicPr>
                      <p:cNvPr id="0" name="Object 2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52400" y="5257800"/>
                        <a:ext cx="1524000" cy="1119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Number Placeholder 4">
            <a:extLst>
              <a:ext uri="{FF2B5EF4-FFF2-40B4-BE49-F238E27FC236}">
                <a16:creationId xmlns:a16="http://schemas.microsoft.com/office/drawing/2014/main" id="{4D0A090B-B9B4-459E-A39A-8E9868451EFE}"/>
              </a:ext>
            </a:extLst>
          </p:cNvPr>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B4B24ED7-70DF-4AEC-A7B9-899FC639E88B}" type="slidenum">
              <a:rPr lang="en-US" altLang="en-US" sz="1400" smtClean="0"/>
              <a:pPr>
                <a:spcBef>
                  <a:spcPct val="0"/>
                </a:spcBef>
                <a:buClrTx/>
                <a:buSzTx/>
                <a:buFontTx/>
                <a:buNone/>
              </a:pPr>
              <a:t>56</a:t>
            </a:fld>
            <a:endParaRPr lang="en-US" altLang="en-US" sz="1400"/>
          </a:p>
        </p:txBody>
      </p:sp>
      <p:sp>
        <p:nvSpPr>
          <p:cNvPr id="63491" name="Rectangle 2">
            <a:extLst>
              <a:ext uri="{FF2B5EF4-FFF2-40B4-BE49-F238E27FC236}">
                <a16:creationId xmlns:a16="http://schemas.microsoft.com/office/drawing/2014/main" id="{875EBF2C-D993-473B-90ED-549D04C14667}"/>
              </a:ext>
            </a:extLst>
          </p:cNvPr>
          <p:cNvSpPr>
            <a:spLocks noGrp="1" noChangeArrowheads="1"/>
          </p:cNvSpPr>
          <p:nvPr>
            <p:ph type="title"/>
          </p:nvPr>
        </p:nvSpPr>
        <p:spPr>
          <a:xfrm>
            <a:off x="685800" y="228600"/>
            <a:ext cx="7772400" cy="685800"/>
          </a:xfrm>
          <a:noFill/>
        </p:spPr>
        <p:txBody>
          <a:bodyPr/>
          <a:lstStyle/>
          <a:p>
            <a:r>
              <a:rPr lang="en-US" altLang="en-US">
                <a:cs typeface="Courier New" panose="02070309020205020404" pitchFamily="49" charset="0"/>
              </a:rPr>
              <a:t>Graham’s Algorithm Time</a:t>
            </a:r>
            <a:endParaRPr lang="en-US" altLang="en-US"/>
          </a:p>
        </p:txBody>
      </p:sp>
      <p:sp>
        <p:nvSpPr>
          <p:cNvPr id="63492" name="Rectangle 3">
            <a:extLst>
              <a:ext uri="{FF2B5EF4-FFF2-40B4-BE49-F238E27FC236}">
                <a16:creationId xmlns:a16="http://schemas.microsoft.com/office/drawing/2014/main" id="{FBF6E2B7-3FFC-43F8-BEAD-7CB2C00863CB}"/>
              </a:ext>
            </a:extLst>
          </p:cNvPr>
          <p:cNvSpPr>
            <a:spLocks noGrp="1" noChangeArrowheads="1"/>
          </p:cNvSpPr>
          <p:nvPr>
            <p:ph type="body" idx="1"/>
          </p:nvPr>
        </p:nvSpPr>
        <p:spPr>
          <a:xfrm>
            <a:off x="228600" y="1295400"/>
            <a:ext cx="8763000" cy="4953000"/>
          </a:xfrm>
          <a:noFill/>
        </p:spPr>
        <p:txBody>
          <a:bodyPr/>
          <a:lstStyle/>
          <a:p>
            <a:pPr marL="0" indent="0">
              <a:buFont typeface="Monotype Sorts"/>
              <a:buNone/>
            </a:pPr>
            <a:r>
              <a:rPr lang="en-US" altLang="en-US" sz="3600"/>
              <a:t>O(nlogn)</a:t>
            </a:r>
          </a:p>
        </p:txBody>
      </p:sp>
      <p:sp>
        <p:nvSpPr>
          <p:cNvPr id="63493" name="Rectangle 4">
            <a:extLst>
              <a:ext uri="{FF2B5EF4-FFF2-40B4-BE49-F238E27FC236}">
                <a16:creationId xmlns:a16="http://schemas.microsoft.com/office/drawing/2014/main" id="{FFACCCAA-36BA-421A-982A-AD4834005050}"/>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63494" name="Rectangle 5">
            <a:extLst>
              <a:ext uri="{FF2B5EF4-FFF2-40B4-BE49-F238E27FC236}">
                <a16:creationId xmlns:a16="http://schemas.microsoft.com/office/drawing/2014/main" id="{6BE69C47-BB6C-4818-8208-FAE74D83C9C9}"/>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63495" name="Rectangle 6">
            <a:extLst>
              <a:ext uri="{FF2B5EF4-FFF2-40B4-BE49-F238E27FC236}">
                <a16:creationId xmlns:a16="http://schemas.microsoft.com/office/drawing/2014/main" id="{5356ED28-C5F8-4E03-8306-C61EF7AF9D78}"/>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63496" name="Rectangle 7">
            <a:extLst>
              <a:ext uri="{FF2B5EF4-FFF2-40B4-BE49-F238E27FC236}">
                <a16:creationId xmlns:a16="http://schemas.microsoft.com/office/drawing/2014/main" id="{7355B57C-58B9-42F6-B8ED-0313129EEC1D}"/>
              </a:ext>
            </a:extLst>
          </p:cNvPr>
          <p:cNvSpPr>
            <a:spLocks noChangeArrowheads="1"/>
          </p:cNvSpPr>
          <p:nvPr/>
        </p:nvSpPr>
        <p:spPr bwMode="auto">
          <a:xfrm>
            <a:off x="0" y="30622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63497" name="Rectangle 8">
            <a:extLst>
              <a:ext uri="{FF2B5EF4-FFF2-40B4-BE49-F238E27FC236}">
                <a16:creationId xmlns:a16="http://schemas.microsoft.com/office/drawing/2014/main" id="{8834045F-421B-48AB-AA11-76730603C7AD}"/>
              </a:ext>
            </a:extLst>
          </p:cNvPr>
          <p:cNvSpPr>
            <a:spLocks noChangeArrowheads="1"/>
          </p:cNvSpPr>
          <p:nvPr/>
        </p:nvSpPr>
        <p:spPr bwMode="auto">
          <a:xfrm>
            <a:off x="0" y="30622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Number Placeholder 4">
            <a:extLst>
              <a:ext uri="{FF2B5EF4-FFF2-40B4-BE49-F238E27FC236}">
                <a16:creationId xmlns:a16="http://schemas.microsoft.com/office/drawing/2014/main" id="{F0D59CFB-8599-4B3F-BF1A-E010B782CBE0}"/>
              </a:ext>
            </a:extLst>
          </p:cNvPr>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E9030B14-82D4-48DB-926C-1088E87D9A3C}" type="slidenum">
              <a:rPr lang="en-US" altLang="en-US" sz="1400" smtClean="0"/>
              <a:pPr>
                <a:spcBef>
                  <a:spcPct val="0"/>
                </a:spcBef>
                <a:buClrTx/>
                <a:buSzTx/>
                <a:buFontTx/>
                <a:buNone/>
              </a:pPr>
              <a:t>57</a:t>
            </a:fld>
            <a:endParaRPr lang="en-US" altLang="en-US" sz="1400"/>
          </a:p>
        </p:txBody>
      </p:sp>
      <p:sp>
        <p:nvSpPr>
          <p:cNvPr id="64515" name="Rectangle 2">
            <a:extLst>
              <a:ext uri="{FF2B5EF4-FFF2-40B4-BE49-F238E27FC236}">
                <a16:creationId xmlns:a16="http://schemas.microsoft.com/office/drawing/2014/main" id="{A909BFB6-A8CF-41D1-85A9-F28B16EC90B3}"/>
              </a:ext>
            </a:extLst>
          </p:cNvPr>
          <p:cNvSpPr>
            <a:spLocks noGrp="1" noChangeArrowheads="1"/>
          </p:cNvSpPr>
          <p:nvPr>
            <p:ph type="title"/>
          </p:nvPr>
        </p:nvSpPr>
        <p:spPr>
          <a:xfrm>
            <a:off x="685800" y="228600"/>
            <a:ext cx="7772400" cy="685800"/>
          </a:xfrm>
          <a:noFill/>
        </p:spPr>
        <p:txBody>
          <a:bodyPr/>
          <a:lstStyle/>
          <a:p>
            <a:r>
              <a:rPr lang="en-US" altLang="en-US"/>
              <a:t>Practical Considerations</a:t>
            </a:r>
          </a:p>
        </p:txBody>
      </p:sp>
      <p:sp>
        <p:nvSpPr>
          <p:cNvPr id="64516" name="Rectangle 3">
            <a:extLst>
              <a:ext uri="{FF2B5EF4-FFF2-40B4-BE49-F238E27FC236}">
                <a16:creationId xmlns:a16="http://schemas.microsoft.com/office/drawing/2014/main" id="{A9358251-A6D5-4BEF-B586-784142FB6136}"/>
              </a:ext>
            </a:extLst>
          </p:cNvPr>
          <p:cNvSpPr>
            <a:spLocks noGrp="1" noChangeArrowheads="1"/>
          </p:cNvSpPr>
          <p:nvPr>
            <p:ph type="body" idx="1"/>
          </p:nvPr>
        </p:nvSpPr>
        <p:spPr>
          <a:xfrm>
            <a:off x="228600" y="1066800"/>
            <a:ext cx="8763000" cy="5105400"/>
          </a:xfrm>
          <a:noFill/>
        </p:spPr>
        <p:txBody>
          <a:bodyPr/>
          <a:lstStyle/>
          <a:p>
            <a:pPr marL="0" indent="0">
              <a:lnSpc>
                <a:spcPct val="135000"/>
              </a:lnSpc>
              <a:spcBef>
                <a:spcPct val="0"/>
              </a:spcBef>
              <a:buFont typeface="Monotype Sorts"/>
              <a:buNone/>
            </a:pPr>
            <a:r>
              <a:rPr lang="en-US" altLang="en-US"/>
              <a:t>The big O notation provides a good theoretical estimate of algorithm efficiency. However, two algorithms of the same time complexity are not necessarily equally efficient. As shown in the preceding example, both algorithms in Listings 5.6 and 22.2 have the same complexity, but the one in Listing 22.2 is obviously better practically. </a:t>
            </a:r>
          </a:p>
        </p:txBody>
      </p:sp>
      <p:sp>
        <p:nvSpPr>
          <p:cNvPr id="64517" name="Rectangle 4">
            <a:extLst>
              <a:ext uri="{FF2B5EF4-FFF2-40B4-BE49-F238E27FC236}">
                <a16:creationId xmlns:a16="http://schemas.microsoft.com/office/drawing/2014/main" id="{0BB5C359-7597-47D6-8E1D-026D7CD35C8C}"/>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64518" name="Rectangle 5">
            <a:extLst>
              <a:ext uri="{FF2B5EF4-FFF2-40B4-BE49-F238E27FC236}">
                <a16:creationId xmlns:a16="http://schemas.microsoft.com/office/drawing/2014/main" id="{852C0D6B-3DF8-4BEE-BE0C-FE0DF66EB45C}"/>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64519" name="Rectangle 6">
            <a:extLst>
              <a:ext uri="{FF2B5EF4-FFF2-40B4-BE49-F238E27FC236}">
                <a16:creationId xmlns:a16="http://schemas.microsoft.com/office/drawing/2014/main" id="{51F23934-56D8-4308-AB8F-CF629A8AFD15}"/>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Number Placeholder 4">
            <a:extLst>
              <a:ext uri="{FF2B5EF4-FFF2-40B4-BE49-F238E27FC236}">
                <a16:creationId xmlns:a16="http://schemas.microsoft.com/office/drawing/2014/main" id="{05D93ADE-ED89-4665-BA6F-835DBDA828C0}"/>
              </a:ext>
            </a:extLst>
          </p:cNvPr>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C518FC88-1AAB-4D41-BDBD-EBF17E3D1023}" type="slidenum">
              <a:rPr lang="en-US" altLang="en-US" sz="1400" smtClean="0"/>
              <a:pPr>
                <a:spcBef>
                  <a:spcPct val="0"/>
                </a:spcBef>
                <a:buClrTx/>
                <a:buSzTx/>
                <a:buFontTx/>
                <a:buNone/>
              </a:pPr>
              <a:t>58</a:t>
            </a:fld>
            <a:endParaRPr lang="en-US" altLang="en-US" sz="1400"/>
          </a:p>
        </p:txBody>
      </p:sp>
      <p:sp>
        <p:nvSpPr>
          <p:cNvPr id="65539" name="Rectangle 2">
            <a:extLst>
              <a:ext uri="{FF2B5EF4-FFF2-40B4-BE49-F238E27FC236}">
                <a16:creationId xmlns:a16="http://schemas.microsoft.com/office/drawing/2014/main" id="{5A3FC334-A360-4F9E-8B02-E53274D84254}"/>
              </a:ext>
            </a:extLst>
          </p:cNvPr>
          <p:cNvSpPr>
            <a:spLocks noGrp="1" noChangeArrowheads="1"/>
          </p:cNvSpPr>
          <p:nvPr>
            <p:ph type="title"/>
          </p:nvPr>
        </p:nvSpPr>
        <p:spPr>
          <a:xfrm>
            <a:off x="228600" y="228600"/>
            <a:ext cx="8610600" cy="685800"/>
          </a:xfrm>
          <a:noFill/>
        </p:spPr>
        <p:txBody>
          <a:bodyPr/>
          <a:lstStyle/>
          <a:p>
            <a:r>
              <a:rPr lang="en-US" altLang="en-US"/>
              <a:t>Brute-Force String Match Algorithm</a:t>
            </a:r>
          </a:p>
        </p:txBody>
      </p:sp>
      <p:sp>
        <p:nvSpPr>
          <p:cNvPr id="65540" name="Rectangle 3">
            <a:extLst>
              <a:ext uri="{FF2B5EF4-FFF2-40B4-BE49-F238E27FC236}">
                <a16:creationId xmlns:a16="http://schemas.microsoft.com/office/drawing/2014/main" id="{D98A0785-0BC7-4441-8A88-8B10B5FE16C3}"/>
              </a:ext>
            </a:extLst>
          </p:cNvPr>
          <p:cNvSpPr>
            <a:spLocks noGrp="1" noChangeArrowheads="1"/>
          </p:cNvSpPr>
          <p:nvPr>
            <p:ph type="body" idx="1"/>
          </p:nvPr>
        </p:nvSpPr>
        <p:spPr>
          <a:xfrm>
            <a:off x="231775" y="1524000"/>
            <a:ext cx="8763000" cy="2209800"/>
          </a:xfrm>
          <a:noFill/>
        </p:spPr>
        <p:txBody>
          <a:bodyPr/>
          <a:lstStyle/>
          <a:p>
            <a:pPr marL="0" indent="0">
              <a:lnSpc>
                <a:spcPct val="135000"/>
              </a:lnSpc>
              <a:spcBef>
                <a:spcPct val="0"/>
              </a:spcBef>
              <a:buFont typeface="Monotype Sorts"/>
              <a:buNone/>
            </a:pPr>
            <a:r>
              <a:rPr lang="en-US" altLang="en-US"/>
              <a:t>for i from 0 to n – m {</a:t>
            </a:r>
          </a:p>
          <a:p>
            <a:pPr marL="0" indent="0">
              <a:lnSpc>
                <a:spcPct val="135000"/>
              </a:lnSpc>
              <a:spcBef>
                <a:spcPct val="0"/>
              </a:spcBef>
              <a:buFont typeface="Monotype Sorts"/>
              <a:buNone/>
            </a:pPr>
            <a:r>
              <a:rPr lang="en-US" altLang="en-US"/>
              <a:t>  test if pattern matches text[i .. i + m]</a:t>
            </a:r>
          </a:p>
          <a:p>
            <a:pPr marL="0" indent="0">
              <a:lnSpc>
                <a:spcPct val="135000"/>
              </a:lnSpc>
              <a:spcBef>
                <a:spcPct val="0"/>
              </a:spcBef>
              <a:buFont typeface="Monotype Sorts"/>
              <a:buNone/>
            </a:pPr>
            <a:r>
              <a:rPr lang="en-US" altLang="en-US"/>
              <a:t>}</a:t>
            </a:r>
          </a:p>
        </p:txBody>
      </p:sp>
      <p:sp>
        <p:nvSpPr>
          <p:cNvPr id="65541" name="Rectangle 4">
            <a:extLst>
              <a:ext uri="{FF2B5EF4-FFF2-40B4-BE49-F238E27FC236}">
                <a16:creationId xmlns:a16="http://schemas.microsoft.com/office/drawing/2014/main" id="{F87C37D0-D0A8-49A0-85CD-6EED37A0A187}"/>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65542" name="Rectangle 5">
            <a:extLst>
              <a:ext uri="{FF2B5EF4-FFF2-40B4-BE49-F238E27FC236}">
                <a16:creationId xmlns:a16="http://schemas.microsoft.com/office/drawing/2014/main" id="{A17D9ED7-FC5E-4808-B749-3852EB10C325}"/>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65543" name="Rectangle 6">
            <a:extLst>
              <a:ext uri="{FF2B5EF4-FFF2-40B4-BE49-F238E27FC236}">
                <a16:creationId xmlns:a16="http://schemas.microsoft.com/office/drawing/2014/main" id="{AF79174A-DC6D-401E-B413-71B9D1F1FFD9}"/>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65544" name="Rectangle 8">
            <a:hlinkClick r:id="rId2"/>
            <a:extLst>
              <a:ext uri="{FF2B5EF4-FFF2-40B4-BE49-F238E27FC236}">
                <a16:creationId xmlns:a16="http://schemas.microsoft.com/office/drawing/2014/main" id="{8A1CA83A-1797-4AFD-A419-AF7E45EFAF4C}"/>
              </a:ext>
            </a:extLst>
          </p:cNvPr>
          <p:cNvSpPr>
            <a:spLocks noChangeArrowheads="1"/>
          </p:cNvSpPr>
          <p:nvPr/>
        </p:nvSpPr>
        <p:spPr bwMode="auto">
          <a:xfrm>
            <a:off x="4292600" y="5729288"/>
            <a:ext cx="2667000"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a:t>StringMatch</a:t>
            </a:r>
          </a:p>
        </p:txBody>
      </p:sp>
      <p:pic>
        <p:nvPicPr>
          <p:cNvPr id="65545" name="Picture 3">
            <a:extLst>
              <a:ext uri="{FF2B5EF4-FFF2-40B4-BE49-F238E27FC236}">
                <a16:creationId xmlns:a16="http://schemas.microsoft.com/office/drawing/2014/main" id="{35651CB2-FB55-403D-8E21-4492481B45A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3600" y="3810000"/>
            <a:ext cx="5543550" cy="158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Number Placeholder 4">
            <a:extLst>
              <a:ext uri="{FF2B5EF4-FFF2-40B4-BE49-F238E27FC236}">
                <a16:creationId xmlns:a16="http://schemas.microsoft.com/office/drawing/2014/main" id="{57796F4B-9154-4EF3-BF24-66EDC3A2B66E}"/>
              </a:ext>
            </a:extLst>
          </p:cNvPr>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6DBF456D-A991-4F47-9049-765860E644F6}" type="slidenum">
              <a:rPr lang="en-US" altLang="en-US" sz="1400" smtClean="0"/>
              <a:pPr>
                <a:spcBef>
                  <a:spcPct val="0"/>
                </a:spcBef>
                <a:buClrTx/>
                <a:buSzTx/>
                <a:buFontTx/>
                <a:buNone/>
              </a:pPr>
              <a:t>59</a:t>
            </a:fld>
            <a:endParaRPr lang="en-US" altLang="en-US" sz="1400"/>
          </a:p>
        </p:txBody>
      </p:sp>
      <p:sp>
        <p:nvSpPr>
          <p:cNvPr id="66563" name="Rectangle 2">
            <a:extLst>
              <a:ext uri="{FF2B5EF4-FFF2-40B4-BE49-F238E27FC236}">
                <a16:creationId xmlns:a16="http://schemas.microsoft.com/office/drawing/2014/main" id="{8621B90E-2E38-47F6-8ABE-8E8684E37206}"/>
              </a:ext>
            </a:extLst>
          </p:cNvPr>
          <p:cNvSpPr>
            <a:spLocks noChangeArrowheads="1"/>
          </p:cNvSpPr>
          <p:nvPr/>
        </p:nvSpPr>
        <p:spPr bwMode="auto">
          <a:xfrm>
            <a:off x="2057400" y="457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66564" name="Rectangle 3">
            <a:extLst>
              <a:ext uri="{FF2B5EF4-FFF2-40B4-BE49-F238E27FC236}">
                <a16:creationId xmlns:a16="http://schemas.microsoft.com/office/drawing/2014/main" id="{A08DDE49-94C8-44A6-9982-C1586F854967}"/>
              </a:ext>
            </a:extLst>
          </p:cNvPr>
          <p:cNvSpPr>
            <a:spLocks noGrp="1" noChangeArrowheads="1"/>
          </p:cNvSpPr>
          <p:nvPr>
            <p:ph type="body" idx="1"/>
          </p:nvPr>
        </p:nvSpPr>
        <p:spPr>
          <a:xfrm>
            <a:off x="304800" y="1450975"/>
            <a:ext cx="8529638" cy="863600"/>
          </a:xfrm>
          <a:noFill/>
        </p:spPr>
        <p:txBody>
          <a:bodyPr/>
          <a:lstStyle/>
          <a:p>
            <a:pPr marL="0" indent="0">
              <a:lnSpc>
                <a:spcPct val="90000"/>
              </a:lnSpc>
              <a:buFont typeface="Monotype Sorts"/>
              <a:buNone/>
            </a:pPr>
            <a:r>
              <a:rPr lang="en-US" altLang="en-US" sz="2800"/>
              <a:t>https://liveexample.pearsoncmg.com/dsanimation/StringMatch.html</a:t>
            </a:r>
          </a:p>
        </p:txBody>
      </p:sp>
      <p:sp>
        <p:nvSpPr>
          <p:cNvPr id="66565" name="Rectangle 4">
            <a:extLst>
              <a:ext uri="{FF2B5EF4-FFF2-40B4-BE49-F238E27FC236}">
                <a16:creationId xmlns:a16="http://schemas.microsoft.com/office/drawing/2014/main" id="{EB603DAC-DE8E-423A-AFCD-EB80140281F8}"/>
              </a:ext>
            </a:extLst>
          </p:cNvPr>
          <p:cNvSpPr>
            <a:spLocks noGrp="1" noChangeArrowheads="1"/>
          </p:cNvSpPr>
          <p:nvPr>
            <p:ph type="title"/>
          </p:nvPr>
        </p:nvSpPr>
        <p:spPr>
          <a:xfrm>
            <a:off x="304800" y="466725"/>
            <a:ext cx="8299450" cy="396875"/>
          </a:xfrm>
          <a:noFill/>
        </p:spPr>
        <p:txBody>
          <a:bodyPr/>
          <a:lstStyle/>
          <a:p>
            <a:r>
              <a:rPr lang="en-US" altLang="en-US" sz="3200"/>
              <a:t>Brute-Force String Matching Algorithm</a:t>
            </a:r>
            <a:endParaRPr lang="en-US" altLang="en-US" sz="3200">
              <a:solidFill>
                <a:schemeClr val="tx1"/>
              </a:solidFill>
              <a:latin typeface="Book Antiqua" panose="02040602050305030304" pitchFamily="18" charset="0"/>
              <a:hlinkClick r:id="rId2" action="ppaction://program"/>
            </a:endParaRPr>
          </a:p>
        </p:txBody>
      </p:sp>
      <p:sp>
        <p:nvSpPr>
          <p:cNvPr id="66566" name="Rectangle 5">
            <a:extLst>
              <a:ext uri="{FF2B5EF4-FFF2-40B4-BE49-F238E27FC236}">
                <a16:creationId xmlns:a16="http://schemas.microsoft.com/office/drawing/2014/main" id="{C589A76A-320D-458D-B516-D528C90F0435}"/>
              </a:ext>
            </a:extLst>
          </p:cNvPr>
          <p:cNvSpPr>
            <a:spLocks noChangeArrowheads="1"/>
          </p:cNvSpPr>
          <p:nvPr/>
        </p:nvSpPr>
        <p:spPr bwMode="auto">
          <a:xfrm>
            <a:off x="0" y="15017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66567" name="Rectangle 6">
            <a:extLst>
              <a:ext uri="{FF2B5EF4-FFF2-40B4-BE49-F238E27FC236}">
                <a16:creationId xmlns:a16="http://schemas.microsoft.com/office/drawing/2014/main" id="{6FEF709D-CC71-4241-9654-9CBD0EFA2750}"/>
              </a:ext>
            </a:extLst>
          </p:cNvPr>
          <p:cNvSpPr>
            <a:spLocks noChangeArrowheads="1"/>
          </p:cNvSpPr>
          <p:nvPr/>
        </p:nvSpPr>
        <p:spPr bwMode="auto">
          <a:xfrm>
            <a:off x="0" y="14970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66568" name="Rectangle 8">
            <a:extLst>
              <a:ext uri="{FF2B5EF4-FFF2-40B4-BE49-F238E27FC236}">
                <a16:creationId xmlns:a16="http://schemas.microsoft.com/office/drawing/2014/main" id="{596DCF9B-7D34-466D-BE8D-8F97ADF257DF}"/>
              </a:ext>
            </a:extLst>
          </p:cNvPr>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bg2"/>
                </a:solidFill>
                <a:latin typeface="Forte" panose="03060902040502070203" pitchFamily="66" charset="0"/>
              </a:rPr>
              <a:t>animation</a:t>
            </a:r>
          </a:p>
        </p:txBody>
      </p:sp>
      <p:sp>
        <p:nvSpPr>
          <p:cNvPr id="66569" name="AutoShape 10">
            <a:hlinkClick r:id="rId3" highlightClick="1"/>
            <a:extLst>
              <a:ext uri="{FF2B5EF4-FFF2-40B4-BE49-F238E27FC236}">
                <a16:creationId xmlns:a16="http://schemas.microsoft.com/office/drawing/2014/main" id="{CD008025-3B04-436F-A735-BD45E04D3C3A}"/>
              </a:ext>
            </a:extLst>
          </p:cNvPr>
          <p:cNvSpPr>
            <a:spLocks noChangeArrowheads="1"/>
          </p:cNvSpPr>
          <p:nvPr/>
        </p:nvSpPr>
        <p:spPr bwMode="auto">
          <a:xfrm>
            <a:off x="406400" y="990600"/>
            <a:ext cx="468313" cy="576263"/>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4">
            <a:extLst>
              <a:ext uri="{FF2B5EF4-FFF2-40B4-BE49-F238E27FC236}">
                <a16:creationId xmlns:a16="http://schemas.microsoft.com/office/drawing/2014/main" id="{615806C6-59CB-4F08-A8B8-BB4D2BB0CF4E}"/>
              </a:ext>
            </a:extLst>
          </p:cNvPr>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4FC5AA9E-804B-4A62-AEAB-C010CBC5AE6B}" type="slidenum">
              <a:rPr lang="en-US" altLang="en-US" sz="1400" smtClean="0"/>
              <a:pPr>
                <a:spcBef>
                  <a:spcPct val="0"/>
                </a:spcBef>
                <a:buClrTx/>
                <a:buSzTx/>
                <a:buFontTx/>
                <a:buNone/>
              </a:pPr>
              <a:t>6</a:t>
            </a:fld>
            <a:endParaRPr lang="en-US" altLang="en-US" sz="1400"/>
          </a:p>
        </p:txBody>
      </p:sp>
      <p:sp>
        <p:nvSpPr>
          <p:cNvPr id="9219" name="Rectangle 2">
            <a:extLst>
              <a:ext uri="{FF2B5EF4-FFF2-40B4-BE49-F238E27FC236}">
                <a16:creationId xmlns:a16="http://schemas.microsoft.com/office/drawing/2014/main" id="{7A8ED2CC-0091-4C8C-97ED-848452DC1DD8}"/>
              </a:ext>
            </a:extLst>
          </p:cNvPr>
          <p:cNvSpPr>
            <a:spLocks noGrp="1" noChangeArrowheads="1"/>
          </p:cNvSpPr>
          <p:nvPr>
            <p:ph type="title"/>
          </p:nvPr>
        </p:nvSpPr>
        <p:spPr>
          <a:xfrm>
            <a:off x="685800" y="228600"/>
            <a:ext cx="7772400" cy="685800"/>
          </a:xfrm>
          <a:noFill/>
        </p:spPr>
        <p:txBody>
          <a:bodyPr/>
          <a:lstStyle/>
          <a:p>
            <a:r>
              <a:rPr lang="en-US" altLang="en-US"/>
              <a:t>Best, Worst, and Average Cases </a:t>
            </a:r>
          </a:p>
        </p:txBody>
      </p:sp>
      <p:sp>
        <p:nvSpPr>
          <p:cNvPr id="9220" name="Rectangle 3">
            <a:extLst>
              <a:ext uri="{FF2B5EF4-FFF2-40B4-BE49-F238E27FC236}">
                <a16:creationId xmlns:a16="http://schemas.microsoft.com/office/drawing/2014/main" id="{9E0CDF4D-88B8-4743-93F3-4DFA9448A627}"/>
              </a:ext>
            </a:extLst>
          </p:cNvPr>
          <p:cNvSpPr>
            <a:spLocks noGrp="1" noChangeArrowheads="1"/>
          </p:cNvSpPr>
          <p:nvPr>
            <p:ph type="body" idx="1"/>
          </p:nvPr>
        </p:nvSpPr>
        <p:spPr>
          <a:xfrm>
            <a:off x="228600" y="1066800"/>
            <a:ext cx="8763000" cy="5105400"/>
          </a:xfrm>
          <a:noFill/>
        </p:spPr>
        <p:txBody>
          <a:bodyPr/>
          <a:lstStyle/>
          <a:p>
            <a:pPr marL="0" indent="0">
              <a:spcBef>
                <a:spcPct val="0"/>
              </a:spcBef>
              <a:buFont typeface="Monotype Sorts"/>
              <a:buNone/>
            </a:pPr>
            <a:r>
              <a:rPr lang="en-US" altLang="en-US" sz="2400"/>
              <a:t>For the same input size, an algorithm’s execution time may vary, depending on the input. An input that results in the shortest execution time is called the </a:t>
            </a:r>
            <a:r>
              <a:rPr lang="en-US" altLang="en-US" sz="2400" i="1"/>
              <a:t>best-case</a:t>
            </a:r>
            <a:r>
              <a:rPr lang="en-US" altLang="en-US" sz="2400"/>
              <a:t> input and an input that results in the longest execution time is called the </a:t>
            </a:r>
            <a:r>
              <a:rPr lang="en-US" altLang="en-US" sz="2400" i="1"/>
              <a:t>worst-case</a:t>
            </a:r>
            <a:r>
              <a:rPr lang="en-US" altLang="en-US" sz="2400"/>
              <a:t> input. Best-case and worst-case are not representative, but worst-case analysis is very useful. You can show that the algorithm will never be slower than the worst-case. An average-case analysis attempts to determine the average amount of time among all possible input of the same size. Average-case analysis is ideal, but difficult to perform, because it is hard to determine the relative probabilities and distributions of various input instances for many problems. Worst-case analysis is easier to obtain and is thus common. So, the analysis is generally conducted for the worst-case.</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Number Placeholder 4">
            <a:extLst>
              <a:ext uri="{FF2B5EF4-FFF2-40B4-BE49-F238E27FC236}">
                <a16:creationId xmlns:a16="http://schemas.microsoft.com/office/drawing/2014/main" id="{4CE3A3C2-E523-473C-9AA0-9B419FD3AC44}"/>
              </a:ext>
            </a:extLst>
          </p:cNvPr>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8C3908E0-A653-4AF8-828F-D96348AEF215}" type="slidenum">
              <a:rPr lang="en-US" altLang="en-US" sz="1400" smtClean="0"/>
              <a:pPr>
                <a:spcBef>
                  <a:spcPct val="0"/>
                </a:spcBef>
                <a:buClrTx/>
                <a:buSzTx/>
                <a:buFontTx/>
                <a:buNone/>
              </a:pPr>
              <a:t>60</a:t>
            </a:fld>
            <a:endParaRPr lang="en-US" altLang="en-US" sz="1400"/>
          </a:p>
        </p:txBody>
      </p:sp>
      <p:sp>
        <p:nvSpPr>
          <p:cNvPr id="67587" name="Rectangle 2">
            <a:extLst>
              <a:ext uri="{FF2B5EF4-FFF2-40B4-BE49-F238E27FC236}">
                <a16:creationId xmlns:a16="http://schemas.microsoft.com/office/drawing/2014/main" id="{2B19B0C7-3591-46C3-9F1A-05D8F8DE0E78}"/>
              </a:ext>
            </a:extLst>
          </p:cNvPr>
          <p:cNvSpPr>
            <a:spLocks noChangeArrowheads="1"/>
          </p:cNvSpPr>
          <p:nvPr/>
        </p:nvSpPr>
        <p:spPr bwMode="auto">
          <a:xfrm>
            <a:off x="2057400" y="457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58372" name="Rectangle 3">
            <a:extLst>
              <a:ext uri="{FF2B5EF4-FFF2-40B4-BE49-F238E27FC236}">
                <a16:creationId xmlns:a16="http://schemas.microsoft.com/office/drawing/2014/main" id="{14171CD4-479B-40E3-B92E-78E997E5F398}"/>
              </a:ext>
            </a:extLst>
          </p:cNvPr>
          <p:cNvSpPr>
            <a:spLocks noGrp="1" noChangeArrowheads="1"/>
          </p:cNvSpPr>
          <p:nvPr>
            <p:ph type="body" idx="1"/>
          </p:nvPr>
        </p:nvSpPr>
        <p:spPr>
          <a:xfrm>
            <a:off x="304800" y="1450975"/>
            <a:ext cx="8529638" cy="863600"/>
          </a:xfrm>
        </p:spPr>
        <p:txBody>
          <a:bodyPr/>
          <a:lstStyle/>
          <a:p>
            <a:pPr marL="0" indent="0">
              <a:lnSpc>
                <a:spcPct val="90000"/>
              </a:lnSpc>
              <a:buFont typeface="Monotype Sorts"/>
              <a:buNone/>
              <a:defRPr/>
            </a:pPr>
            <a:r>
              <a:rPr lang="en-US" altLang="en-US" sz="2800" dirty="0">
                <a:solidFill>
                  <a:srgbClr val="FF0000"/>
                </a:solidFill>
              </a:rPr>
              <a:t>Define failure function: </a:t>
            </a:r>
          </a:p>
          <a:p>
            <a:pPr marL="0" indent="0">
              <a:lnSpc>
                <a:spcPct val="90000"/>
              </a:lnSpc>
              <a:buFont typeface="Monotype Sorts"/>
              <a:buNone/>
              <a:defRPr/>
            </a:pPr>
            <a:r>
              <a:rPr lang="en-US" altLang="en-US" sz="2800" dirty="0">
                <a:solidFill>
                  <a:srgbClr val="FF0000"/>
                </a:solidFill>
              </a:rPr>
              <a:t>fail(k) as the length of the longest prefix of pattern that is a suffix of pattern[0 .. k].</a:t>
            </a:r>
          </a:p>
        </p:txBody>
      </p:sp>
      <p:sp>
        <p:nvSpPr>
          <p:cNvPr id="67589" name="Rectangle 4">
            <a:extLst>
              <a:ext uri="{FF2B5EF4-FFF2-40B4-BE49-F238E27FC236}">
                <a16:creationId xmlns:a16="http://schemas.microsoft.com/office/drawing/2014/main" id="{05D17A41-F8C8-46C5-B0CF-CE9347BFC0DB}"/>
              </a:ext>
            </a:extLst>
          </p:cNvPr>
          <p:cNvSpPr>
            <a:spLocks noGrp="1" noChangeArrowheads="1"/>
          </p:cNvSpPr>
          <p:nvPr>
            <p:ph type="title"/>
          </p:nvPr>
        </p:nvSpPr>
        <p:spPr>
          <a:xfrm>
            <a:off x="304800" y="466725"/>
            <a:ext cx="8299450" cy="396875"/>
          </a:xfrm>
          <a:noFill/>
        </p:spPr>
        <p:txBody>
          <a:bodyPr/>
          <a:lstStyle/>
          <a:p>
            <a:r>
              <a:rPr lang="en-US" altLang="en-US" sz="3200" dirty="0"/>
              <a:t>KMP Matching Algorithm</a:t>
            </a:r>
            <a:endParaRPr lang="en-US" altLang="en-US" sz="3200" dirty="0">
              <a:solidFill>
                <a:schemeClr val="tx1"/>
              </a:solidFill>
              <a:latin typeface="Book Antiqua" panose="02040602050305030304" pitchFamily="18" charset="0"/>
              <a:hlinkClick r:id="rId2" action="ppaction://program"/>
            </a:endParaRPr>
          </a:p>
        </p:txBody>
      </p:sp>
      <p:sp>
        <p:nvSpPr>
          <p:cNvPr id="67590" name="Rectangle 5">
            <a:extLst>
              <a:ext uri="{FF2B5EF4-FFF2-40B4-BE49-F238E27FC236}">
                <a16:creationId xmlns:a16="http://schemas.microsoft.com/office/drawing/2014/main" id="{A343D125-D42D-4EA5-915F-D5202F651289}"/>
              </a:ext>
            </a:extLst>
          </p:cNvPr>
          <p:cNvSpPr>
            <a:spLocks noChangeArrowheads="1"/>
          </p:cNvSpPr>
          <p:nvPr/>
        </p:nvSpPr>
        <p:spPr bwMode="auto">
          <a:xfrm>
            <a:off x="0" y="15017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67591" name="Rectangle 6">
            <a:extLst>
              <a:ext uri="{FF2B5EF4-FFF2-40B4-BE49-F238E27FC236}">
                <a16:creationId xmlns:a16="http://schemas.microsoft.com/office/drawing/2014/main" id="{BF7CB06D-BFA7-4304-94E9-57B784CC23E6}"/>
              </a:ext>
            </a:extLst>
          </p:cNvPr>
          <p:cNvSpPr>
            <a:spLocks noChangeArrowheads="1"/>
          </p:cNvSpPr>
          <p:nvPr/>
        </p:nvSpPr>
        <p:spPr bwMode="auto">
          <a:xfrm>
            <a:off x="0" y="14970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67594" name="Rectangle 8">
            <a:hlinkClick r:id="rId3"/>
            <a:extLst>
              <a:ext uri="{FF2B5EF4-FFF2-40B4-BE49-F238E27FC236}">
                <a16:creationId xmlns:a16="http://schemas.microsoft.com/office/drawing/2014/main" id="{A95987B4-ECD2-43A7-89DD-5F221AAB18B0}"/>
              </a:ext>
            </a:extLst>
          </p:cNvPr>
          <p:cNvSpPr>
            <a:spLocks noChangeArrowheads="1"/>
          </p:cNvSpPr>
          <p:nvPr/>
        </p:nvSpPr>
        <p:spPr bwMode="auto">
          <a:xfrm>
            <a:off x="4292600" y="5729288"/>
            <a:ext cx="2946400"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a:t>StringMatchBoyerMoore</a:t>
            </a:r>
          </a:p>
        </p:txBody>
      </p:sp>
      <p:pic>
        <p:nvPicPr>
          <p:cNvPr id="2" name="Picture 1">
            <a:extLst>
              <a:ext uri="{FF2B5EF4-FFF2-40B4-BE49-F238E27FC236}">
                <a16:creationId xmlns:a16="http://schemas.microsoft.com/office/drawing/2014/main" id="{2B71B1DE-9254-43D1-8450-FEA51C0C2DD5}"/>
              </a:ext>
            </a:extLst>
          </p:cNvPr>
          <p:cNvPicPr>
            <a:picLocks noChangeAspect="1"/>
          </p:cNvPicPr>
          <p:nvPr/>
        </p:nvPicPr>
        <p:blipFill>
          <a:blip r:embed="rId4"/>
          <a:stretch>
            <a:fillRect/>
          </a:stretch>
        </p:blipFill>
        <p:spPr>
          <a:xfrm>
            <a:off x="2133599" y="3282943"/>
            <a:ext cx="4114821" cy="1628784"/>
          </a:xfrm>
          <a:prstGeom prst="rect">
            <a:avLst/>
          </a:prstGeom>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Number Placeholder 4">
            <a:extLst>
              <a:ext uri="{FF2B5EF4-FFF2-40B4-BE49-F238E27FC236}">
                <a16:creationId xmlns:a16="http://schemas.microsoft.com/office/drawing/2014/main" id="{CC3D51F9-056C-490B-A0F3-6C201DEC8EDB}"/>
              </a:ext>
            </a:extLst>
          </p:cNvPr>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1FD66D87-2B03-4E9D-ADA3-743ADEDCB4DF}" type="slidenum">
              <a:rPr lang="en-US" altLang="en-US" sz="1400" smtClean="0"/>
              <a:pPr>
                <a:spcBef>
                  <a:spcPct val="0"/>
                </a:spcBef>
                <a:buClrTx/>
                <a:buSzTx/>
                <a:buFontTx/>
                <a:buNone/>
              </a:pPr>
              <a:t>61</a:t>
            </a:fld>
            <a:endParaRPr lang="en-US" altLang="en-US" sz="1400"/>
          </a:p>
        </p:txBody>
      </p:sp>
      <p:sp>
        <p:nvSpPr>
          <p:cNvPr id="68611" name="Rectangle 2">
            <a:extLst>
              <a:ext uri="{FF2B5EF4-FFF2-40B4-BE49-F238E27FC236}">
                <a16:creationId xmlns:a16="http://schemas.microsoft.com/office/drawing/2014/main" id="{FD473929-F9C2-4806-B429-81D14186F8DC}"/>
              </a:ext>
            </a:extLst>
          </p:cNvPr>
          <p:cNvSpPr>
            <a:spLocks noChangeArrowheads="1"/>
          </p:cNvSpPr>
          <p:nvPr/>
        </p:nvSpPr>
        <p:spPr bwMode="auto">
          <a:xfrm>
            <a:off x="2057400" y="457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58372" name="Rectangle 3">
            <a:extLst>
              <a:ext uri="{FF2B5EF4-FFF2-40B4-BE49-F238E27FC236}">
                <a16:creationId xmlns:a16="http://schemas.microsoft.com/office/drawing/2014/main" id="{14171CD4-479B-40E3-B92E-78E997E5F398}"/>
              </a:ext>
            </a:extLst>
          </p:cNvPr>
          <p:cNvSpPr>
            <a:spLocks noGrp="1" noChangeArrowheads="1"/>
          </p:cNvSpPr>
          <p:nvPr>
            <p:ph type="body" idx="1"/>
          </p:nvPr>
        </p:nvSpPr>
        <p:spPr>
          <a:xfrm>
            <a:off x="304800" y="1450975"/>
            <a:ext cx="8529638" cy="863600"/>
          </a:xfrm>
        </p:spPr>
        <p:txBody>
          <a:bodyPr/>
          <a:lstStyle/>
          <a:p>
            <a:pPr marL="0" indent="0">
              <a:lnSpc>
                <a:spcPct val="90000"/>
              </a:lnSpc>
              <a:buFont typeface="Monotype Sorts"/>
              <a:buNone/>
              <a:defRPr/>
            </a:pPr>
            <a:r>
              <a:rPr lang="en-US" sz="2800" dirty="0">
                <a:solidFill>
                  <a:srgbClr val="FF0000"/>
                </a:solidFill>
                <a:hlinkClick r:id="rId2">
                  <a:extLst>
                    <a:ext uri="{A12FA001-AC4F-418D-AE19-62706E023703}">
                      <ahyp:hlinkClr xmlns:ahyp="http://schemas.microsoft.com/office/drawing/2018/hyperlinkcolor" val="tx"/>
                    </a:ext>
                  </a:extLst>
                </a:hlinkClick>
              </a:rPr>
              <a:t>https://liveexample.pearsoncmg.com/dsanimation/StringMatchKMP.html</a:t>
            </a:r>
            <a:endParaRPr lang="en-US" altLang="en-US" sz="2800" dirty="0">
              <a:solidFill>
                <a:srgbClr val="FF0000"/>
              </a:solidFill>
            </a:endParaRPr>
          </a:p>
        </p:txBody>
      </p:sp>
      <p:sp>
        <p:nvSpPr>
          <p:cNvPr id="68613" name="Rectangle 4">
            <a:extLst>
              <a:ext uri="{FF2B5EF4-FFF2-40B4-BE49-F238E27FC236}">
                <a16:creationId xmlns:a16="http://schemas.microsoft.com/office/drawing/2014/main" id="{ED09D540-51BE-4F23-9D53-6FAF59F97AB9}"/>
              </a:ext>
            </a:extLst>
          </p:cNvPr>
          <p:cNvSpPr>
            <a:spLocks noGrp="1" noChangeArrowheads="1"/>
          </p:cNvSpPr>
          <p:nvPr>
            <p:ph type="title"/>
          </p:nvPr>
        </p:nvSpPr>
        <p:spPr>
          <a:xfrm>
            <a:off x="304800" y="466725"/>
            <a:ext cx="8299450" cy="396875"/>
          </a:xfrm>
          <a:noFill/>
        </p:spPr>
        <p:txBody>
          <a:bodyPr/>
          <a:lstStyle/>
          <a:p>
            <a:r>
              <a:rPr lang="en-US" altLang="en-US" sz="3200"/>
              <a:t>KMP String Matching Algorithm</a:t>
            </a:r>
            <a:endParaRPr lang="en-US" altLang="en-US" sz="3200">
              <a:solidFill>
                <a:schemeClr val="tx1"/>
              </a:solidFill>
              <a:latin typeface="Book Antiqua" panose="02040602050305030304" pitchFamily="18" charset="0"/>
              <a:hlinkClick r:id="rId3" action="ppaction://program"/>
            </a:endParaRPr>
          </a:p>
        </p:txBody>
      </p:sp>
      <p:sp>
        <p:nvSpPr>
          <p:cNvPr id="68614" name="Rectangle 5">
            <a:extLst>
              <a:ext uri="{FF2B5EF4-FFF2-40B4-BE49-F238E27FC236}">
                <a16:creationId xmlns:a16="http://schemas.microsoft.com/office/drawing/2014/main" id="{54E19555-3508-41A9-8ED3-A4EC0C987C38}"/>
              </a:ext>
            </a:extLst>
          </p:cNvPr>
          <p:cNvSpPr>
            <a:spLocks noChangeArrowheads="1"/>
          </p:cNvSpPr>
          <p:nvPr/>
        </p:nvSpPr>
        <p:spPr bwMode="auto">
          <a:xfrm>
            <a:off x="0" y="15017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68615" name="Rectangle 6">
            <a:extLst>
              <a:ext uri="{FF2B5EF4-FFF2-40B4-BE49-F238E27FC236}">
                <a16:creationId xmlns:a16="http://schemas.microsoft.com/office/drawing/2014/main" id="{35FB5760-DFCE-4159-95B5-98F217811DD9}"/>
              </a:ext>
            </a:extLst>
          </p:cNvPr>
          <p:cNvSpPr>
            <a:spLocks noChangeArrowheads="1"/>
          </p:cNvSpPr>
          <p:nvPr/>
        </p:nvSpPr>
        <p:spPr bwMode="auto">
          <a:xfrm>
            <a:off x="0" y="14970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68616" name="Rectangle 8">
            <a:extLst>
              <a:ext uri="{FF2B5EF4-FFF2-40B4-BE49-F238E27FC236}">
                <a16:creationId xmlns:a16="http://schemas.microsoft.com/office/drawing/2014/main" id="{89100EFA-4C45-41A1-826A-73B2DD735C19}"/>
              </a:ext>
            </a:extLst>
          </p:cNvPr>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bg2"/>
                </a:solidFill>
                <a:latin typeface="Forte" panose="03060902040502070203" pitchFamily="66" charset="0"/>
              </a:rPr>
              <a:t>animation</a:t>
            </a:r>
          </a:p>
        </p:txBody>
      </p:sp>
      <p:sp>
        <p:nvSpPr>
          <p:cNvPr id="68617" name="AutoShape 10">
            <a:hlinkClick r:id="rId2" highlightClick="1"/>
            <a:extLst>
              <a:ext uri="{FF2B5EF4-FFF2-40B4-BE49-F238E27FC236}">
                <a16:creationId xmlns:a16="http://schemas.microsoft.com/office/drawing/2014/main" id="{7EE55827-82B1-409B-ACC2-996FD7DCE656}"/>
              </a:ext>
            </a:extLst>
          </p:cNvPr>
          <p:cNvSpPr>
            <a:spLocks noChangeArrowheads="1"/>
          </p:cNvSpPr>
          <p:nvPr/>
        </p:nvSpPr>
        <p:spPr bwMode="auto">
          <a:xfrm>
            <a:off x="406400" y="990600"/>
            <a:ext cx="468313" cy="576263"/>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68618" name="Rectangle 8">
            <a:hlinkClick r:id="rId4"/>
            <a:extLst>
              <a:ext uri="{FF2B5EF4-FFF2-40B4-BE49-F238E27FC236}">
                <a16:creationId xmlns:a16="http://schemas.microsoft.com/office/drawing/2014/main" id="{561FEA94-2FB2-48C3-96EA-B46DC3A48932}"/>
              </a:ext>
            </a:extLst>
          </p:cNvPr>
          <p:cNvSpPr>
            <a:spLocks noChangeArrowheads="1"/>
          </p:cNvSpPr>
          <p:nvPr/>
        </p:nvSpPr>
        <p:spPr bwMode="auto">
          <a:xfrm>
            <a:off x="4343400" y="5391150"/>
            <a:ext cx="2946400"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a:t>StringMatchBoyerMoore</a:t>
            </a:r>
          </a:p>
        </p:txBody>
      </p:sp>
    </p:spTree>
    <p:extLst>
      <p:ext uri="{BB962C8B-B14F-4D97-AF65-F5344CB8AC3E}">
        <p14:creationId xmlns:p14="http://schemas.microsoft.com/office/powerpoint/2010/main" val="211507033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Number Placeholder 4">
            <a:extLst>
              <a:ext uri="{FF2B5EF4-FFF2-40B4-BE49-F238E27FC236}">
                <a16:creationId xmlns:a16="http://schemas.microsoft.com/office/drawing/2014/main" id="{CC3D51F9-056C-490B-A0F3-6C201DEC8EDB}"/>
              </a:ext>
            </a:extLst>
          </p:cNvPr>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1FD66D87-2B03-4E9D-ADA3-743ADEDCB4DF}" type="slidenum">
              <a:rPr lang="en-US" altLang="en-US" sz="1400" smtClean="0"/>
              <a:pPr>
                <a:spcBef>
                  <a:spcPct val="0"/>
                </a:spcBef>
                <a:buClrTx/>
                <a:buSzTx/>
                <a:buFontTx/>
                <a:buNone/>
              </a:pPr>
              <a:t>62</a:t>
            </a:fld>
            <a:endParaRPr lang="en-US" altLang="en-US" sz="1400"/>
          </a:p>
        </p:txBody>
      </p:sp>
      <p:sp>
        <p:nvSpPr>
          <p:cNvPr id="68611" name="Rectangle 2">
            <a:extLst>
              <a:ext uri="{FF2B5EF4-FFF2-40B4-BE49-F238E27FC236}">
                <a16:creationId xmlns:a16="http://schemas.microsoft.com/office/drawing/2014/main" id="{FD473929-F9C2-4806-B429-81D14186F8DC}"/>
              </a:ext>
            </a:extLst>
          </p:cNvPr>
          <p:cNvSpPr>
            <a:spLocks noChangeArrowheads="1"/>
          </p:cNvSpPr>
          <p:nvPr/>
        </p:nvSpPr>
        <p:spPr bwMode="auto">
          <a:xfrm>
            <a:off x="2057400" y="457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58372" name="Rectangle 3">
            <a:extLst>
              <a:ext uri="{FF2B5EF4-FFF2-40B4-BE49-F238E27FC236}">
                <a16:creationId xmlns:a16="http://schemas.microsoft.com/office/drawing/2014/main" id="{14171CD4-479B-40E3-B92E-78E997E5F398}"/>
              </a:ext>
            </a:extLst>
          </p:cNvPr>
          <p:cNvSpPr>
            <a:spLocks noGrp="1" noChangeArrowheads="1"/>
          </p:cNvSpPr>
          <p:nvPr>
            <p:ph type="body" idx="1"/>
          </p:nvPr>
        </p:nvSpPr>
        <p:spPr>
          <a:xfrm>
            <a:off x="304800" y="1450975"/>
            <a:ext cx="8529638" cy="863600"/>
          </a:xfrm>
        </p:spPr>
        <p:txBody>
          <a:bodyPr/>
          <a:lstStyle/>
          <a:p>
            <a:pPr marL="0" indent="0">
              <a:lnSpc>
                <a:spcPct val="90000"/>
              </a:lnSpc>
              <a:buFont typeface="Monotype Sorts"/>
              <a:buNone/>
              <a:defRPr/>
            </a:pPr>
            <a:r>
              <a:rPr lang="en-US" sz="2800" dirty="0">
                <a:solidFill>
                  <a:srgbClr val="FF0000"/>
                </a:solidFill>
                <a:hlinkClick r:id="rId2">
                  <a:extLst>
                    <a:ext uri="{A12FA001-AC4F-418D-AE19-62706E023703}">
                      <ahyp:hlinkClr xmlns:ahyp="http://schemas.microsoft.com/office/drawing/2018/hyperlinkcolor" val="tx"/>
                    </a:ext>
                  </a:extLst>
                </a:hlinkClick>
              </a:rPr>
              <a:t>https://liveexample.pearsoncmg.com/dsanimation/StringMatchKMP.html</a:t>
            </a:r>
            <a:endParaRPr lang="en-US" altLang="en-US" sz="2800" dirty="0">
              <a:solidFill>
                <a:srgbClr val="FF0000"/>
              </a:solidFill>
            </a:endParaRPr>
          </a:p>
        </p:txBody>
      </p:sp>
      <p:sp>
        <p:nvSpPr>
          <p:cNvPr id="68613" name="Rectangle 4">
            <a:extLst>
              <a:ext uri="{FF2B5EF4-FFF2-40B4-BE49-F238E27FC236}">
                <a16:creationId xmlns:a16="http://schemas.microsoft.com/office/drawing/2014/main" id="{ED09D540-51BE-4F23-9D53-6FAF59F97AB9}"/>
              </a:ext>
            </a:extLst>
          </p:cNvPr>
          <p:cNvSpPr>
            <a:spLocks noGrp="1" noChangeArrowheads="1"/>
          </p:cNvSpPr>
          <p:nvPr>
            <p:ph type="title"/>
          </p:nvPr>
        </p:nvSpPr>
        <p:spPr>
          <a:xfrm>
            <a:off x="304800" y="466725"/>
            <a:ext cx="8299450" cy="396875"/>
          </a:xfrm>
          <a:noFill/>
        </p:spPr>
        <p:txBody>
          <a:bodyPr/>
          <a:lstStyle/>
          <a:p>
            <a:r>
              <a:rPr lang="en-US" altLang="en-US" sz="3200"/>
              <a:t>KMP String Matching Algorithm</a:t>
            </a:r>
            <a:endParaRPr lang="en-US" altLang="en-US" sz="3200">
              <a:solidFill>
                <a:schemeClr val="tx1"/>
              </a:solidFill>
              <a:latin typeface="Book Antiqua" panose="02040602050305030304" pitchFamily="18" charset="0"/>
              <a:hlinkClick r:id="rId3" action="ppaction://program"/>
            </a:endParaRPr>
          </a:p>
        </p:txBody>
      </p:sp>
      <p:sp>
        <p:nvSpPr>
          <p:cNvPr id="68614" name="Rectangle 5">
            <a:extLst>
              <a:ext uri="{FF2B5EF4-FFF2-40B4-BE49-F238E27FC236}">
                <a16:creationId xmlns:a16="http://schemas.microsoft.com/office/drawing/2014/main" id="{54E19555-3508-41A9-8ED3-A4EC0C987C38}"/>
              </a:ext>
            </a:extLst>
          </p:cNvPr>
          <p:cNvSpPr>
            <a:spLocks noChangeArrowheads="1"/>
          </p:cNvSpPr>
          <p:nvPr/>
        </p:nvSpPr>
        <p:spPr bwMode="auto">
          <a:xfrm>
            <a:off x="0" y="15017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68615" name="Rectangle 6">
            <a:extLst>
              <a:ext uri="{FF2B5EF4-FFF2-40B4-BE49-F238E27FC236}">
                <a16:creationId xmlns:a16="http://schemas.microsoft.com/office/drawing/2014/main" id="{35FB5760-DFCE-4159-95B5-98F217811DD9}"/>
              </a:ext>
            </a:extLst>
          </p:cNvPr>
          <p:cNvSpPr>
            <a:spLocks noChangeArrowheads="1"/>
          </p:cNvSpPr>
          <p:nvPr/>
        </p:nvSpPr>
        <p:spPr bwMode="auto">
          <a:xfrm>
            <a:off x="0" y="14970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68616" name="Rectangle 8">
            <a:extLst>
              <a:ext uri="{FF2B5EF4-FFF2-40B4-BE49-F238E27FC236}">
                <a16:creationId xmlns:a16="http://schemas.microsoft.com/office/drawing/2014/main" id="{89100EFA-4C45-41A1-826A-73B2DD735C19}"/>
              </a:ext>
            </a:extLst>
          </p:cNvPr>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bg2"/>
                </a:solidFill>
                <a:latin typeface="Forte" panose="03060902040502070203" pitchFamily="66" charset="0"/>
              </a:rPr>
              <a:t>animation</a:t>
            </a:r>
          </a:p>
        </p:txBody>
      </p:sp>
      <p:sp>
        <p:nvSpPr>
          <p:cNvPr id="68617" name="AutoShape 10">
            <a:hlinkClick r:id="rId2" highlightClick="1"/>
            <a:extLst>
              <a:ext uri="{FF2B5EF4-FFF2-40B4-BE49-F238E27FC236}">
                <a16:creationId xmlns:a16="http://schemas.microsoft.com/office/drawing/2014/main" id="{7EE55827-82B1-409B-ACC2-996FD7DCE656}"/>
              </a:ext>
            </a:extLst>
          </p:cNvPr>
          <p:cNvSpPr>
            <a:spLocks noChangeArrowheads="1"/>
          </p:cNvSpPr>
          <p:nvPr/>
        </p:nvSpPr>
        <p:spPr bwMode="auto">
          <a:xfrm>
            <a:off x="406400" y="990600"/>
            <a:ext cx="468313" cy="576263"/>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68618" name="Rectangle 8">
            <a:hlinkClick r:id="rId4"/>
            <a:extLst>
              <a:ext uri="{FF2B5EF4-FFF2-40B4-BE49-F238E27FC236}">
                <a16:creationId xmlns:a16="http://schemas.microsoft.com/office/drawing/2014/main" id="{561FEA94-2FB2-48C3-96EA-B46DC3A48932}"/>
              </a:ext>
            </a:extLst>
          </p:cNvPr>
          <p:cNvSpPr>
            <a:spLocks noChangeArrowheads="1"/>
          </p:cNvSpPr>
          <p:nvPr/>
        </p:nvSpPr>
        <p:spPr bwMode="auto">
          <a:xfrm>
            <a:off x="4343400" y="5391150"/>
            <a:ext cx="2946400"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a:t>StringMatchBoyerMoore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4">
            <a:extLst>
              <a:ext uri="{FF2B5EF4-FFF2-40B4-BE49-F238E27FC236}">
                <a16:creationId xmlns:a16="http://schemas.microsoft.com/office/drawing/2014/main" id="{5DEBCEEC-1B21-4F70-A5FA-6C619BC3F483}"/>
              </a:ext>
            </a:extLst>
          </p:cNvPr>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57D567FC-1C72-4D44-AB46-818AFE5CBDBB}" type="slidenum">
              <a:rPr lang="en-US" altLang="en-US" sz="1400" smtClean="0"/>
              <a:pPr>
                <a:spcBef>
                  <a:spcPct val="0"/>
                </a:spcBef>
                <a:buClrTx/>
                <a:buSzTx/>
                <a:buFontTx/>
                <a:buNone/>
              </a:pPr>
              <a:t>7</a:t>
            </a:fld>
            <a:endParaRPr lang="en-US" altLang="en-US" sz="1400"/>
          </a:p>
        </p:txBody>
      </p:sp>
      <p:sp>
        <p:nvSpPr>
          <p:cNvPr id="10243" name="Rectangle 2">
            <a:extLst>
              <a:ext uri="{FF2B5EF4-FFF2-40B4-BE49-F238E27FC236}">
                <a16:creationId xmlns:a16="http://schemas.microsoft.com/office/drawing/2014/main" id="{13B7B824-65C9-4F8C-8EA1-3730CE9EFF2D}"/>
              </a:ext>
            </a:extLst>
          </p:cNvPr>
          <p:cNvSpPr>
            <a:spLocks noGrp="1" noChangeArrowheads="1"/>
          </p:cNvSpPr>
          <p:nvPr>
            <p:ph type="title"/>
          </p:nvPr>
        </p:nvSpPr>
        <p:spPr>
          <a:xfrm>
            <a:off x="685800" y="228600"/>
            <a:ext cx="7772400" cy="685800"/>
          </a:xfrm>
          <a:noFill/>
        </p:spPr>
        <p:txBody>
          <a:bodyPr/>
          <a:lstStyle/>
          <a:p>
            <a:r>
              <a:rPr lang="en-US" altLang="en-US"/>
              <a:t>Ignoring Multiplicative Constants </a:t>
            </a:r>
          </a:p>
        </p:txBody>
      </p:sp>
      <p:sp>
        <p:nvSpPr>
          <p:cNvPr id="10244" name="Rectangle 3">
            <a:extLst>
              <a:ext uri="{FF2B5EF4-FFF2-40B4-BE49-F238E27FC236}">
                <a16:creationId xmlns:a16="http://schemas.microsoft.com/office/drawing/2014/main" id="{7FE1D4C3-3F79-49A9-A112-C55DFBF5449A}"/>
              </a:ext>
            </a:extLst>
          </p:cNvPr>
          <p:cNvSpPr>
            <a:spLocks noGrp="1" noChangeArrowheads="1"/>
          </p:cNvSpPr>
          <p:nvPr>
            <p:ph type="body" idx="1"/>
          </p:nvPr>
        </p:nvSpPr>
        <p:spPr>
          <a:xfrm>
            <a:off x="228600" y="1066800"/>
            <a:ext cx="8763000" cy="2286000"/>
          </a:xfrm>
          <a:noFill/>
        </p:spPr>
        <p:txBody>
          <a:bodyPr/>
          <a:lstStyle/>
          <a:p>
            <a:pPr marL="0" indent="0">
              <a:spcBef>
                <a:spcPct val="0"/>
              </a:spcBef>
              <a:buFont typeface="Monotype Sorts"/>
              <a:buNone/>
            </a:pPr>
            <a:r>
              <a:rPr lang="en-US" altLang="en-US" sz="2400"/>
              <a:t>The linear search algorithm requires </a:t>
            </a:r>
            <a:r>
              <a:rPr lang="en-US" altLang="en-US" sz="2400" i="1"/>
              <a:t>n</a:t>
            </a:r>
            <a:r>
              <a:rPr lang="en-US" altLang="en-US" sz="2400"/>
              <a:t> comparisons in the worst-case and  </a:t>
            </a:r>
            <a:r>
              <a:rPr lang="en-US" altLang="en-US" sz="2400" i="1"/>
              <a:t>n/2</a:t>
            </a:r>
            <a:r>
              <a:rPr lang="en-US" altLang="en-US" sz="2400"/>
              <a:t> comparisons in the average-case. Using the Big  </a:t>
            </a:r>
            <a:r>
              <a:rPr lang="en-US" altLang="en-US" sz="2400" i="1"/>
              <a:t>O</a:t>
            </a:r>
            <a:r>
              <a:rPr lang="en-US" altLang="en-US" sz="2400"/>
              <a:t> notation, both cases require  </a:t>
            </a:r>
            <a:r>
              <a:rPr lang="en-US" altLang="en-US" sz="2400" i="1"/>
              <a:t>O(n)</a:t>
            </a:r>
            <a:r>
              <a:rPr lang="en-US" altLang="en-US" sz="2400"/>
              <a:t> time. The multiplicative constant (1/2) can be omitted. Algorithm analysis is focused on growth rate. The multiplicative constants have no impact on growth rates. The growth rate for  n/2 or 100n is the same as n, i.e., O(n) = O(n/2) = O(100n).</a:t>
            </a:r>
          </a:p>
        </p:txBody>
      </p:sp>
      <p:sp>
        <p:nvSpPr>
          <p:cNvPr id="10245" name="Rectangle 5">
            <a:extLst>
              <a:ext uri="{FF2B5EF4-FFF2-40B4-BE49-F238E27FC236}">
                <a16:creationId xmlns:a16="http://schemas.microsoft.com/office/drawing/2014/main" id="{D1808F12-43D8-4160-9A24-C1C3DC7A99F0}"/>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0246" name="Rectangle 7">
            <a:extLst>
              <a:ext uri="{FF2B5EF4-FFF2-40B4-BE49-F238E27FC236}">
                <a16:creationId xmlns:a16="http://schemas.microsoft.com/office/drawing/2014/main" id="{B30B0134-999E-46DB-A55F-3D10A7FA655F}"/>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0247" name="Rectangle 9">
            <a:extLst>
              <a:ext uri="{FF2B5EF4-FFF2-40B4-BE49-F238E27FC236}">
                <a16:creationId xmlns:a16="http://schemas.microsoft.com/office/drawing/2014/main" id="{54993648-67BA-49F0-83FA-3BA4BF52CDAD}"/>
              </a:ext>
            </a:extLst>
          </p:cNvPr>
          <p:cNvSpPr>
            <a:spLocks noChangeArrowheads="1"/>
          </p:cNvSpPr>
          <p:nvPr/>
        </p:nvSpPr>
        <p:spPr bwMode="auto">
          <a:xfrm>
            <a:off x="0" y="27400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10248" name="Object 8">
            <a:extLst>
              <a:ext uri="{FF2B5EF4-FFF2-40B4-BE49-F238E27FC236}">
                <a16:creationId xmlns:a16="http://schemas.microsoft.com/office/drawing/2014/main" id="{A6E1941C-CD03-4078-9BC1-1CAFBF50C421}"/>
              </a:ext>
            </a:extLst>
          </p:cNvPr>
          <p:cNvGraphicFramePr>
            <a:graphicFrameLocks noChangeAspect="1"/>
          </p:cNvGraphicFramePr>
          <p:nvPr/>
        </p:nvGraphicFramePr>
        <p:xfrm>
          <a:off x="304800" y="3429000"/>
          <a:ext cx="7620000" cy="2867025"/>
        </p:xfrm>
        <a:graphic>
          <a:graphicData uri="http://schemas.openxmlformats.org/presentationml/2006/ole">
            <mc:AlternateContent xmlns:mc="http://schemas.openxmlformats.org/markup-compatibility/2006">
              <mc:Choice xmlns:v="urn:schemas-microsoft-com:vml" Requires="v">
                <p:oleObj spid="_x0000_s10251" name="Picture" r:id="rId3" imgW="5262620" imgH="1980233" progId="Word.Picture.8">
                  <p:embed/>
                </p:oleObj>
              </mc:Choice>
              <mc:Fallback>
                <p:oleObj name="Picture" r:id="rId3" imgW="5262620" imgH="1980233" progId="Word.Picture.8">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 y="3429000"/>
                        <a:ext cx="7620000" cy="286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4">
            <a:extLst>
              <a:ext uri="{FF2B5EF4-FFF2-40B4-BE49-F238E27FC236}">
                <a16:creationId xmlns:a16="http://schemas.microsoft.com/office/drawing/2014/main" id="{F8813577-559F-4523-997D-4B0A95BC51D4}"/>
              </a:ext>
            </a:extLst>
          </p:cNvPr>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A07852BE-3963-482A-B393-39AF8F8CA7BC}" type="slidenum">
              <a:rPr lang="en-US" altLang="en-US" sz="1400" smtClean="0"/>
              <a:pPr>
                <a:spcBef>
                  <a:spcPct val="0"/>
                </a:spcBef>
                <a:buClrTx/>
                <a:buSzTx/>
                <a:buFontTx/>
                <a:buNone/>
              </a:pPr>
              <a:t>8</a:t>
            </a:fld>
            <a:endParaRPr lang="en-US" altLang="en-US" sz="1400"/>
          </a:p>
        </p:txBody>
      </p:sp>
      <p:sp>
        <p:nvSpPr>
          <p:cNvPr id="11267" name="Rectangle 2">
            <a:extLst>
              <a:ext uri="{FF2B5EF4-FFF2-40B4-BE49-F238E27FC236}">
                <a16:creationId xmlns:a16="http://schemas.microsoft.com/office/drawing/2014/main" id="{1821FF70-3072-4A03-B044-9DEEE3543ECF}"/>
              </a:ext>
            </a:extLst>
          </p:cNvPr>
          <p:cNvSpPr>
            <a:spLocks noGrp="1" noChangeArrowheads="1"/>
          </p:cNvSpPr>
          <p:nvPr>
            <p:ph type="title"/>
          </p:nvPr>
        </p:nvSpPr>
        <p:spPr>
          <a:xfrm>
            <a:off x="685800" y="228600"/>
            <a:ext cx="7772400" cy="685800"/>
          </a:xfrm>
          <a:noFill/>
        </p:spPr>
        <p:txBody>
          <a:bodyPr/>
          <a:lstStyle/>
          <a:p>
            <a:r>
              <a:rPr lang="en-US" altLang="en-US"/>
              <a:t>Ignoring Non-Dominating Terms</a:t>
            </a:r>
          </a:p>
        </p:txBody>
      </p:sp>
      <p:sp>
        <p:nvSpPr>
          <p:cNvPr id="11268" name="Rectangle 3">
            <a:extLst>
              <a:ext uri="{FF2B5EF4-FFF2-40B4-BE49-F238E27FC236}">
                <a16:creationId xmlns:a16="http://schemas.microsoft.com/office/drawing/2014/main" id="{6BFBD077-5968-4BEA-9EE2-365FDE8295BF}"/>
              </a:ext>
            </a:extLst>
          </p:cNvPr>
          <p:cNvSpPr>
            <a:spLocks noGrp="1" noChangeArrowheads="1"/>
          </p:cNvSpPr>
          <p:nvPr>
            <p:ph type="body" idx="1"/>
          </p:nvPr>
        </p:nvSpPr>
        <p:spPr>
          <a:xfrm>
            <a:off x="228600" y="1066800"/>
            <a:ext cx="8763000" cy="5105400"/>
          </a:xfrm>
          <a:noFill/>
        </p:spPr>
        <p:txBody>
          <a:bodyPr/>
          <a:lstStyle/>
          <a:p>
            <a:pPr marL="0" indent="0">
              <a:lnSpc>
                <a:spcPct val="90000"/>
              </a:lnSpc>
              <a:spcBef>
                <a:spcPct val="0"/>
              </a:spcBef>
              <a:buFont typeface="Monotype Sorts"/>
              <a:buNone/>
            </a:pPr>
            <a:r>
              <a:rPr lang="en-US" altLang="en-US" sz="2800"/>
              <a:t>Consider the algorithm for finding the maximum number in an array of </a:t>
            </a:r>
            <a:r>
              <a:rPr lang="en-US" altLang="en-US" sz="2800" i="1"/>
              <a:t>n</a:t>
            </a:r>
            <a:r>
              <a:rPr lang="en-US" altLang="en-US" sz="2800"/>
              <a:t> elements. If  </a:t>
            </a:r>
            <a:r>
              <a:rPr lang="en-US" altLang="en-US" sz="2800" i="1"/>
              <a:t>n</a:t>
            </a:r>
            <a:r>
              <a:rPr lang="en-US" altLang="en-US" sz="2800"/>
              <a:t> is 2, it takes one comparison to find the maximum number. If </a:t>
            </a:r>
            <a:r>
              <a:rPr lang="en-US" altLang="en-US" sz="2800" i="1"/>
              <a:t>n</a:t>
            </a:r>
            <a:r>
              <a:rPr lang="en-US" altLang="en-US" sz="2800"/>
              <a:t> is 3, it takes two comparisons to find the maximum number. In general, it takes </a:t>
            </a:r>
            <a:r>
              <a:rPr lang="en-US" altLang="en-US" sz="2800" i="1"/>
              <a:t>n-1</a:t>
            </a:r>
            <a:r>
              <a:rPr lang="en-US" altLang="en-US" sz="2800"/>
              <a:t> times of comparisons to find maximum number in a list of  </a:t>
            </a:r>
            <a:r>
              <a:rPr lang="en-US" altLang="en-US" sz="2800" i="1"/>
              <a:t>n</a:t>
            </a:r>
            <a:r>
              <a:rPr lang="en-US" altLang="en-US" sz="2800"/>
              <a:t> elements. Algorithm analysis is for large input size. If the input size is small, there is no significance to estimate an algorithm’s efficiency. As </a:t>
            </a:r>
            <a:r>
              <a:rPr lang="en-US" altLang="en-US" sz="2800" i="1"/>
              <a:t>n</a:t>
            </a:r>
            <a:r>
              <a:rPr lang="en-US" altLang="en-US" sz="2800"/>
              <a:t> grows larger, the </a:t>
            </a:r>
            <a:r>
              <a:rPr lang="en-US" altLang="en-US" sz="2800" i="1"/>
              <a:t>n</a:t>
            </a:r>
            <a:r>
              <a:rPr lang="en-US" altLang="en-US" sz="2800"/>
              <a:t> part in the expression </a:t>
            </a:r>
            <a:r>
              <a:rPr lang="en-US" altLang="en-US" sz="2800" i="1"/>
              <a:t>n-1 </a:t>
            </a:r>
            <a:r>
              <a:rPr lang="en-US" altLang="en-US" sz="2800"/>
              <a:t>dominates the complexity. The Big  </a:t>
            </a:r>
            <a:r>
              <a:rPr lang="en-US" altLang="en-US" sz="2800" i="1"/>
              <a:t>O</a:t>
            </a:r>
            <a:r>
              <a:rPr lang="en-US" altLang="en-US" sz="2800"/>
              <a:t> notation allows you to ignore the non-dominating part (e.g., -1 in the expression </a:t>
            </a:r>
            <a:r>
              <a:rPr lang="en-US" altLang="en-US" sz="2800" i="1"/>
              <a:t>n-1</a:t>
            </a:r>
            <a:r>
              <a:rPr lang="en-US" altLang="en-US" sz="2800"/>
              <a:t>) and highlight the important part (e.g., </a:t>
            </a:r>
            <a:r>
              <a:rPr lang="en-US" altLang="en-US" sz="2800" i="1"/>
              <a:t>n</a:t>
            </a:r>
            <a:r>
              <a:rPr lang="en-US" altLang="en-US" sz="2800"/>
              <a:t> in the expression </a:t>
            </a:r>
            <a:r>
              <a:rPr lang="en-US" altLang="en-US" sz="2800" i="1"/>
              <a:t>n-1</a:t>
            </a:r>
            <a:r>
              <a:rPr lang="en-US" altLang="en-US" sz="2800"/>
              <a:t>). So, the complexity of this algorithm is </a:t>
            </a:r>
            <a:r>
              <a:rPr lang="en-US" altLang="en-US" sz="2800" i="1"/>
              <a:t>O(n)</a:t>
            </a:r>
            <a:r>
              <a:rPr lang="en-US" altLang="en-US" sz="2800"/>
              <a:t>.</a:t>
            </a:r>
          </a:p>
        </p:txBody>
      </p:sp>
      <p:sp>
        <p:nvSpPr>
          <p:cNvPr id="11269" name="Rectangle 4">
            <a:extLst>
              <a:ext uri="{FF2B5EF4-FFF2-40B4-BE49-F238E27FC236}">
                <a16:creationId xmlns:a16="http://schemas.microsoft.com/office/drawing/2014/main" id="{3CD154B9-4D65-447E-AFFF-16392BCEB45B}"/>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1270" name="Rectangle 6">
            <a:extLst>
              <a:ext uri="{FF2B5EF4-FFF2-40B4-BE49-F238E27FC236}">
                <a16:creationId xmlns:a16="http://schemas.microsoft.com/office/drawing/2014/main" id="{CF79118B-9DAF-4D09-982D-B65D3D1C8AB5}"/>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4">
            <a:extLst>
              <a:ext uri="{FF2B5EF4-FFF2-40B4-BE49-F238E27FC236}">
                <a16:creationId xmlns:a16="http://schemas.microsoft.com/office/drawing/2014/main" id="{E2C5A043-B979-45F8-940E-D24A7ED70A0E}"/>
              </a:ext>
            </a:extLst>
          </p:cNvPr>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5BAEC4EE-BB4D-4A67-B1F6-4D33368AF956}" type="slidenum">
              <a:rPr lang="en-US" altLang="en-US" sz="1400" smtClean="0"/>
              <a:pPr>
                <a:spcBef>
                  <a:spcPct val="0"/>
                </a:spcBef>
                <a:buClrTx/>
                <a:buSzTx/>
                <a:buFontTx/>
                <a:buNone/>
              </a:pPr>
              <a:t>9</a:t>
            </a:fld>
            <a:endParaRPr lang="en-US" altLang="en-US" sz="1400"/>
          </a:p>
        </p:txBody>
      </p:sp>
      <p:sp>
        <p:nvSpPr>
          <p:cNvPr id="12291" name="Rectangle 2">
            <a:extLst>
              <a:ext uri="{FF2B5EF4-FFF2-40B4-BE49-F238E27FC236}">
                <a16:creationId xmlns:a16="http://schemas.microsoft.com/office/drawing/2014/main" id="{FBD026B5-E8E8-4042-90AE-38572BD0AB63}"/>
              </a:ext>
            </a:extLst>
          </p:cNvPr>
          <p:cNvSpPr>
            <a:spLocks noGrp="1" noChangeArrowheads="1"/>
          </p:cNvSpPr>
          <p:nvPr>
            <p:ph type="title"/>
          </p:nvPr>
        </p:nvSpPr>
        <p:spPr>
          <a:xfrm>
            <a:off x="685800" y="228600"/>
            <a:ext cx="7772400" cy="685800"/>
          </a:xfrm>
          <a:noFill/>
        </p:spPr>
        <p:txBody>
          <a:bodyPr/>
          <a:lstStyle/>
          <a:p>
            <a:r>
              <a:rPr lang="en-US" altLang="en-US"/>
              <a:t>Useful Mathematic Summations</a:t>
            </a:r>
          </a:p>
        </p:txBody>
      </p:sp>
      <p:sp>
        <p:nvSpPr>
          <p:cNvPr id="12292" name="Rectangle 4">
            <a:extLst>
              <a:ext uri="{FF2B5EF4-FFF2-40B4-BE49-F238E27FC236}">
                <a16:creationId xmlns:a16="http://schemas.microsoft.com/office/drawing/2014/main" id="{A855AFC7-426C-47AB-97F6-2AF8B12C348F}"/>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2293" name="Rectangle 5">
            <a:extLst>
              <a:ext uri="{FF2B5EF4-FFF2-40B4-BE49-F238E27FC236}">
                <a16:creationId xmlns:a16="http://schemas.microsoft.com/office/drawing/2014/main" id="{F1B32EF2-F68F-4814-860A-EDC541D37DCA}"/>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2294" name="Rectangle 7">
            <a:extLst>
              <a:ext uri="{FF2B5EF4-FFF2-40B4-BE49-F238E27FC236}">
                <a16:creationId xmlns:a16="http://schemas.microsoft.com/office/drawing/2014/main" id="{A50A7E51-B257-45E9-B97F-0AFCA7D917CA}"/>
              </a:ext>
            </a:extLst>
          </p:cNvPr>
          <p:cNvSpPr>
            <a:spLocks noChangeArrowheads="1"/>
          </p:cNvSpPr>
          <p:nvPr/>
        </p:nvSpPr>
        <p:spPr bwMode="auto">
          <a:xfrm>
            <a:off x="0" y="30210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12295" name="Object 6">
            <a:extLst>
              <a:ext uri="{FF2B5EF4-FFF2-40B4-BE49-F238E27FC236}">
                <a16:creationId xmlns:a16="http://schemas.microsoft.com/office/drawing/2014/main" id="{ADF6E0A6-1330-47A2-8F5B-94CAF909349B}"/>
              </a:ext>
            </a:extLst>
          </p:cNvPr>
          <p:cNvGraphicFramePr>
            <a:graphicFrameLocks noChangeAspect="1"/>
          </p:cNvGraphicFramePr>
          <p:nvPr/>
        </p:nvGraphicFramePr>
        <p:xfrm>
          <a:off x="777875" y="1871663"/>
          <a:ext cx="7739063" cy="3713162"/>
        </p:xfrm>
        <a:graphic>
          <a:graphicData uri="http://schemas.openxmlformats.org/presentationml/2006/ole">
            <mc:AlternateContent xmlns:mc="http://schemas.openxmlformats.org/markup-compatibility/2006">
              <mc:Choice xmlns:v="urn:schemas-microsoft-com:vml" Requires="v">
                <p:oleObj spid="_x0000_s12298" name="Equation" r:id="rId3" imgW="2654300" imgH="1244600" progId="Equation.3">
                  <p:embed/>
                </p:oleObj>
              </mc:Choice>
              <mc:Fallback>
                <p:oleObj name="Equation" r:id="rId3" imgW="2654300" imgH="1244600"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7875" y="1871663"/>
                        <a:ext cx="7739063" cy="3713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theme/theme1.xml><?xml version="1.0" encoding="utf-8"?>
<a:theme xmlns:a="http://schemas.openxmlformats.org/drawingml/2006/main" name="International">
  <a:themeElements>
    <a:clrScheme name="International 3">
      <a:dk1>
        <a:srgbClr val="000000"/>
      </a:dk1>
      <a:lt1>
        <a:srgbClr val="FFFFFF"/>
      </a:lt1>
      <a:dk2>
        <a:srgbClr val="000000"/>
      </a:dk2>
      <a:lt2>
        <a:srgbClr val="5F5F5F"/>
      </a:lt2>
      <a:accent1>
        <a:srgbClr val="CBCBCB"/>
      </a:accent1>
      <a:accent2>
        <a:srgbClr val="969696"/>
      </a:accent2>
      <a:accent3>
        <a:srgbClr val="FFFFFF"/>
      </a:accent3>
      <a:accent4>
        <a:srgbClr val="000000"/>
      </a:accent4>
      <a:accent5>
        <a:srgbClr val="E2E2E2"/>
      </a:accent5>
      <a:accent6>
        <a:srgbClr val="878787"/>
      </a:accent6>
      <a:hlink>
        <a:srgbClr val="DDDDDD"/>
      </a:hlink>
      <a:folHlink>
        <a:srgbClr val="EAEAEA"/>
      </a:folHlink>
    </a:clrScheme>
    <a:fontScheme name="International">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anose="02020603050405020304"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anose="02020603050405020304" pitchFamily="18" charset="0"/>
          </a:defRPr>
        </a:defPPr>
      </a:lstStyle>
    </a:lnDef>
  </a:objectDefaults>
  <a:extraClrSchemeLst>
    <a:extraClrScheme>
      <a:clrScheme name="International 1">
        <a:dk1>
          <a:srgbClr val="000000"/>
        </a:dk1>
        <a:lt1>
          <a:srgbClr val="FFFFFF"/>
        </a:lt1>
        <a:dk2>
          <a:srgbClr val="0000FF"/>
        </a:dk2>
        <a:lt2>
          <a:srgbClr val="FFFF99"/>
        </a:lt2>
        <a:accent1>
          <a:srgbClr val="009966"/>
        </a:accent1>
        <a:accent2>
          <a:srgbClr val="00CCCC"/>
        </a:accent2>
        <a:accent3>
          <a:srgbClr val="AAAAFF"/>
        </a:accent3>
        <a:accent4>
          <a:srgbClr val="DADADA"/>
        </a:accent4>
        <a:accent5>
          <a:srgbClr val="AACAB8"/>
        </a:accent5>
        <a:accent6>
          <a:srgbClr val="00B9B9"/>
        </a:accent6>
        <a:hlink>
          <a:srgbClr val="000080"/>
        </a:hlink>
        <a:folHlink>
          <a:srgbClr val="9999FF"/>
        </a:folHlink>
      </a:clrScheme>
      <a:clrMap bg1="dk2" tx1="lt1" bg2="dk1" tx2="lt2" accent1="accent1" accent2="accent2" accent3="accent3" accent4="accent4" accent5="accent5" accent6="accent6" hlink="hlink" folHlink="folHlink"/>
    </a:extraClrScheme>
    <a:extraClrScheme>
      <a:clrScheme name="International 2">
        <a:dk1>
          <a:srgbClr val="000000"/>
        </a:dk1>
        <a:lt1>
          <a:srgbClr val="FFFFFF"/>
        </a:lt1>
        <a:dk2>
          <a:srgbClr val="000080"/>
        </a:dk2>
        <a:lt2>
          <a:srgbClr val="003399"/>
        </a:lt2>
        <a:accent1>
          <a:srgbClr val="9999FF"/>
        </a:accent1>
        <a:accent2>
          <a:srgbClr val="FF99FF"/>
        </a:accent2>
        <a:accent3>
          <a:srgbClr val="FFFFFF"/>
        </a:accent3>
        <a:accent4>
          <a:srgbClr val="000000"/>
        </a:accent4>
        <a:accent5>
          <a:srgbClr val="CACAFF"/>
        </a:accent5>
        <a:accent6>
          <a:srgbClr val="E78AE7"/>
        </a:accent6>
        <a:hlink>
          <a:srgbClr val="85ADFF"/>
        </a:hlink>
        <a:folHlink>
          <a:srgbClr val="00CCCC"/>
        </a:folHlink>
      </a:clrScheme>
      <a:clrMap bg1="lt1" tx1="dk1" bg2="lt2" tx2="dk2" accent1="accent1" accent2="accent2" accent3="accent3" accent4="accent4" accent5="accent5" accent6="accent6" hlink="hlink" folHlink="folHlink"/>
    </a:extraClrScheme>
    <a:extraClrScheme>
      <a:clrScheme name="International 3">
        <a:dk1>
          <a:srgbClr val="000000"/>
        </a:dk1>
        <a:lt1>
          <a:srgbClr val="FFFFFF"/>
        </a:lt1>
        <a:dk2>
          <a:srgbClr val="000000"/>
        </a:dk2>
        <a:lt2>
          <a:srgbClr val="5F5F5F"/>
        </a:lt2>
        <a:accent1>
          <a:srgbClr val="CBCBCB"/>
        </a:accent1>
        <a:accent2>
          <a:srgbClr val="969696"/>
        </a:accent2>
        <a:accent3>
          <a:srgbClr val="FFFFFF"/>
        </a:accent3>
        <a:accent4>
          <a:srgbClr val="000000"/>
        </a:accent4>
        <a:accent5>
          <a:srgbClr val="E2E2E2"/>
        </a:accent5>
        <a:accent6>
          <a:srgbClr val="878787"/>
        </a:accent6>
        <a:hlink>
          <a:srgbClr val="DDDDDD"/>
        </a:hlink>
        <a:folHlink>
          <a:srgbClr val="EAEAEA"/>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C:\MSOffice\Templates\Presentation Designs\International.pot</Template>
  <TotalTime>31138</TotalTime>
  <Words>4050</Words>
  <Application>Microsoft Office PowerPoint</Application>
  <PresentationFormat>On-screen Show (4:3)</PresentationFormat>
  <Paragraphs>417</Paragraphs>
  <Slides>62</Slides>
  <Notes>3</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3</vt:i4>
      </vt:variant>
      <vt:variant>
        <vt:lpstr>Slide Titles</vt:lpstr>
      </vt:variant>
      <vt:variant>
        <vt:i4>62</vt:i4>
      </vt:variant>
    </vt:vector>
  </HeadingPairs>
  <TitlesOfParts>
    <vt:vector size="73" baseType="lpstr">
      <vt:lpstr>Monotype Sorts</vt:lpstr>
      <vt:lpstr>Arial</vt:lpstr>
      <vt:lpstr>Book Antiqua</vt:lpstr>
      <vt:lpstr>Courier New</vt:lpstr>
      <vt:lpstr>Forte</vt:lpstr>
      <vt:lpstr>Times New Roman</vt:lpstr>
      <vt:lpstr>Wingdings</vt:lpstr>
      <vt:lpstr>International</vt:lpstr>
      <vt:lpstr>Picture</vt:lpstr>
      <vt:lpstr>Equation</vt:lpstr>
      <vt:lpstr>Microsoft Word Picture</vt:lpstr>
      <vt:lpstr>Chapter 22 Developing Efficient Algorithms</vt:lpstr>
      <vt:lpstr>Objectives</vt:lpstr>
      <vt:lpstr>Executing Time </vt:lpstr>
      <vt:lpstr>Growth Rate </vt:lpstr>
      <vt:lpstr>Big O Notation </vt:lpstr>
      <vt:lpstr>Best, Worst, and Average Cases </vt:lpstr>
      <vt:lpstr>Ignoring Multiplicative Constants </vt:lpstr>
      <vt:lpstr>Ignoring Non-Dominating Terms</vt:lpstr>
      <vt:lpstr>Useful Mathematic Summations</vt:lpstr>
      <vt:lpstr>Examples: Determining Big-O</vt:lpstr>
      <vt:lpstr>Repetition: Simple Loops</vt:lpstr>
      <vt:lpstr>Repetition: Nested Loops</vt:lpstr>
      <vt:lpstr>Repetition: Nested Loops</vt:lpstr>
      <vt:lpstr>Repetition: Nested Loops</vt:lpstr>
      <vt:lpstr>Sequence</vt:lpstr>
      <vt:lpstr>Selection</vt:lpstr>
      <vt:lpstr>Logarithm</vt:lpstr>
      <vt:lpstr>Constant Time</vt:lpstr>
      <vt:lpstr>Logarithmic Time</vt:lpstr>
      <vt:lpstr>Linear Time</vt:lpstr>
      <vt:lpstr>Quadratic Time</vt:lpstr>
      <vt:lpstr>Linear Search Animation</vt:lpstr>
      <vt:lpstr>Binary Search Animation</vt:lpstr>
      <vt:lpstr>Logarithm: Analyzing Binary Search</vt:lpstr>
      <vt:lpstr>Logarithmic Time</vt:lpstr>
      <vt:lpstr>Quadratic Time</vt:lpstr>
      <vt:lpstr>Selection Sort Animation</vt:lpstr>
      <vt:lpstr>Analyzing Selection Sort</vt:lpstr>
      <vt:lpstr>Analyzing Tower of Hanoi</vt:lpstr>
      <vt:lpstr>Common Recurrence Relations</vt:lpstr>
      <vt:lpstr>Comparing Common Growth Functions</vt:lpstr>
      <vt:lpstr>Comparing Common Growth Functions</vt:lpstr>
      <vt:lpstr>Case Study: Fibonacci Numbers</vt:lpstr>
      <vt:lpstr>Case Study: Fibonacci Numbers</vt:lpstr>
      <vt:lpstr>Complexity for Recursive Fibonacci Numbers</vt:lpstr>
      <vt:lpstr>Case Study: Non-recursive version of Fibonacci Numbers</vt:lpstr>
      <vt:lpstr>PowerPoint Presentation</vt:lpstr>
      <vt:lpstr>Dynamic Programming</vt:lpstr>
      <vt:lpstr>Case Study: GCD Algorithms Version 1</vt:lpstr>
      <vt:lpstr>Case Study: GCD Algorithms Version 2</vt:lpstr>
      <vt:lpstr>Case Study: GCD Algorithms Version 3</vt:lpstr>
      <vt:lpstr>Euclid’s algorithm</vt:lpstr>
      <vt:lpstr>Euclid’s Algorithm Implementation</vt:lpstr>
      <vt:lpstr>Finding Prime Numbers</vt:lpstr>
      <vt:lpstr>Divide-and-Conquer</vt:lpstr>
      <vt:lpstr>Case Study: Closest Pair of Points</vt:lpstr>
      <vt:lpstr>Case Study: Closest Pair of Points</vt:lpstr>
      <vt:lpstr>Eight Queens</vt:lpstr>
      <vt:lpstr>Backtracking</vt:lpstr>
      <vt:lpstr>Eight Queens</vt:lpstr>
      <vt:lpstr>Convex Hull Animation</vt:lpstr>
      <vt:lpstr>Convex Hull</vt:lpstr>
      <vt:lpstr>Gift-Wrapping</vt:lpstr>
      <vt:lpstr>Gift-Wrapping Algorithm Time</vt:lpstr>
      <vt:lpstr>Graham’s Algorithm</vt:lpstr>
      <vt:lpstr>Graham’s Algorithm Time</vt:lpstr>
      <vt:lpstr>Practical Considerations</vt:lpstr>
      <vt:lpstr>Brute-Force String Match Algorithm</vt:lpstr>
      <vt:lpstr>Brute-Force String Matching Algorithm</vt:lpstr>
      <vt:lpstr>KMP Matching Algorithm</vt:lpstr>
      <vt:lpstr>KMP String Matching Algorithm</vt:lpstr>
      <vt:lpstr>KMP String Matching Algorithm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15 Multithreading</dc:title>
  <dc:creator>Y. Daniel Liang</dc:creator>
  <cp:lastModifiedBy>Y. Daniel Liang</cp:lastModifiedBy>
  <cp:revision>236</cp:revision>
  <dcterms:created xsi:type="dcterms:W3CDTF">1995-06-10T17:31:50Z</dcterms:created>
  <dcterms:modified xsi:type="dcterms:W3CDTF">2020-07-03T19:11:10Z</dcterms:modified>
</cp:coreProperties>
</file>