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6A54D-8F9F-4054-ABAA-37E08E564C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3B4F4C-8D07-4C60-9F93-F093F1D93AAE}">
      <dgm:prSet/>
      <dgm:spPr/>
      <dgm:t>
        <a:bodyPr/>
        <a:lstStyle/>
        <a:p>
          <a:r>
            <a:rPr lang="fr-FR" b="1" baseline="0" dirty="0"/>
            <a:t>48 841 </a:t>
          </a:r>
          <a:r>
            <a:rPr lang="fr-FR" baseline="0" dirty="0"/>
            <a:t>Individus </a:t>
          </a:r>
          <a:endParaRPr lang="en-US" dirty="0"/>
        </a:p>
      </dgm:t>
    </dgm:pt>
    <dgm:pt modelId="{D94CDB39-71E7-49F2-834F-D51280723522}" type="parTrans" cxnId="{10EF0C59-CAE3-4EB6-98F4-6F5826FEDC19}">
      <dgm:prSet/>
      <dgm:spPr/>
      <dgm:t>
        <a:bodyPr/>
        <a:lstStyle/>
        <a:p>
          <a:endParaRPr lang="en-US"/>
        </a:p>
      </dgm:t>
    </dgm:pt>
    <dgm:pt modelId="{C8F4BF83-2E4C-45C6-B851-A32D74145B7D}" type="sibTrans" cxnId="{10EF0C59-CAE3-4EB6-98F4-6F5826FEDC19}">
      <dgm:prSet/>
      <dgm:spPr/>
      <dgm:t>
        <a:bodyPr/>
        <a:lstStyle/>
        <a:p>
          <a:endParaRPr lang="en-US"/>
        </a:p>
      </dgm:t>
    </dgm:pt>
    <dgm:pt modelId="{3784E047-790B-492F-885A-D4791FB41D65}">
      <dgm:prSet/>
      <dgm:spPr/>
      <dgm:t>
        <a:bodyPr/>
        <a:lstStyle/>
        <a:p>
          <a:r>
            <a:rPr lang="fr-FR" b="1" baseline="0" dirty="0"/>
            <a:t>15</a:t>
          </a:r>
          <a:r>
            <a:rPr lang="fr-FR" baseline="0" dirty="0"/>
            <a:t> variables telles que l'âge, le niveau d’éducation, le statut relationnel, le sexe, le pays de naissance …</a:t>
          </a:r>
          <a:endParaRPr lang="en-US" dirty="0"/>
        </a:p>
      </dgm:t>
    </dgm:pt>
    <dgm:pt modelId="{6050520E-1285-43F6-8E0C-947A964D9499}" type="parTrans" cxnId="{5869357F-EF95-4010-8CA9-A40F0922AC27}">
      <dgm:prSet/>
      <dgm:spPr/>
      <dgm:t>
        <a:bodyPr/>
        <a:lstStyle/>
        <a:p>
          <a:endParaRPr lang="en-US"/>
        </a:p>
      </dgm:t>
    </dgm:pt>
    <dgm:pt modelId="{0CA97E2E-45C3-45A7-8A79-7AF11EBC7445}" type="sibTrans" cxnId="{5869357F-EF95-4010-8CA9-A40F0922AC27}">
      <dgm:prSet/>
      <dgm:spPr/>
      <dgm:t>
        <a:bodyPr/>
        <a:lstStyle/>
        <a:p>
          <a:endParaRPr lang="en-US"/>
        </a:p>
      </dgm:t>
    </dgm:pt>
    <dgm:pt modelId="{ED3C8354-513F-43F4-B8D5-AACB9C3BD87A}">
      <dgm:prSet/>
      <dgm:spPr/>
      <dgm:t>
        <a:bodyPr/>
        <a:lstStyle/>
        <a:p>
          <a:r>
            <a:rPr lang="fr-FR" b="1" baseline="0" dirty="0"/>
            <a:t>6</a:t>
          </a:r>
          <a:r>
            <a:rPr lang="fr-FR" baseline="0" dirty="0"/>
            <a:t> variables numériques </a:t>
          </a:r>
          <a:endParaRPr lang="en-US" dirty="0"/>
        </a:p>
      </dgm:t>
    </dgm:pt>
    <dgm:pt modelId="{E4B32092-7739-49FB-8216-8C3236D53801}" type="parTrans" cxnId="{36702D80-DD82-4BE7-83BA-C8B9C3AE3407}">
      <dgm:prSet/>
      <dgm:spPr/>
      <dgm:t>
        <a:bodyPr/>
        <a:lstStyle/>
        <a:p>
          <a:endParaRPr lang="en-US"/>
        </a:p>
      </dgm:t>
    </dgm:pt>
    <dgm:pt modelId="{42E23237-FA2A-49E2-B3F4-98FFB6DF3620}" type="sibTrans" cxnId="{36702D80-DD82-4BE7-83BA-C8B9C3AE3407}">
      <dgm:prSet/>
      <dgm:spPr/>
      <dgm:t>
        <a:bodyPr/>
        <a:lstStyle/>
        <a:p>
          <a:endParaRPr lang="en-US"/>
        </a:p>
      </dgm:t>
    </dgm:pt>
    <dgm:pt modelId="{5F2D2D0E-16BB-4F74-AA9F-0630C1A6C717}">
      <dgm:prSet/>
      <dgm:spPr/>
      <dgm:t>
        <a:bodyPr/>
        <a:lstStyle/>
        <a:p>
          <a:r>
            <a:rPr lang="fr-FR" baseline="0" dirty="0"/>
            <a:t>Transformation de la variable </a:t>
          </a:r>
          <a:r>
            <a:rPr lang="fr-FR" b="1" baseline="0" dirty="0" err="1"/>
            <a:t>income</a:t>
          </a:r>
          <a:r>
            <a:rPr lang="fr-FR" baseline="0" dirty="0"/>
            <a:t> en binaire pour réaliser le travail nécessaire</a:t>
          </a:r>
          <a:endParaRPr lang="en-US" dirty="0"/>
        </a:p>
      </dgm:t>
    </dgm:pt>
    <dgm:pt modelId="{9C4D4D19-FDAB-43EC-B270-F39EE200D9C9}" type="parTrans" cxnId="{89FA1A30-CB19-44C8-8CB0-6FC06747671B}">
      <dgm:prSet/>
      <dgm:spPr/>
      <dgm:t>
        <a:bodyPr/>
        <a:lstStyle/>
        <a:p>
          <a:endParaRPr lang="en-US"/>
        </a:p>
      </dgm:t>
    </dgm:pt>
    <dgm:pt modelId="{67E4A16A-0FC9-42A7-B2DD-C843ABDD26B8}" type="sibTrans" cxnId="{89FA1A30-CB19-44C8-8CB0-6FC06747671B}">
      <dgm:prSet/>
      <dgm:spPr/>
      <dgm:t>
        <a:bodyPr/>
        <a:lstStyle/>
        <a:p>
          <a:endParaRPr lang="en-US"/>
        </a:p>
      </dgm:t>
    </dgm:pt>
    <dgm:pt modelId="{B9F97F1B-B8D9-43F6-BAEC-A1D8D557A7BD}" type="pres">
      <dgm:prSet presAssocID="{1B86A54D-8F9F-4054-ABAA-37E08E564C6F}" presName="linear" presStyleCnt="0">
        <dgm:presLayoutVars>
          <dgm:animLvl val="lvl"/>
          <dgm:resizeHandles val="exact"/>
        </dgm:presLayoutVars>
      </dgm:prSet>
      <dgm:spPr/>
    </dgm:pt>
    <dgm:pt modelId="{260C437D-A48F-430D-B631-3B05245D6F1B}" type="pres">
      <dgm:prSet presAssocID="{813B4F4C-8D07-4C60-9F93-F093F1D93A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6B1B44-C63A-4632-A800-C74E0BAF4457}" type="pres">
      <dgm:prSet presAssocID="{C8F4BF83-2E4C-45C6-B851-A32D74145B7D}" presName="spacer" presStyleCnt="0"/>
      <dgm:spPr/>
    </dgm:pt>
    <dgm:pt modelId="{658AAB14-C86A-4391-857F-6165A31DB53D}" type="pres">
      <dgm:prSet presAssocID="{3784E047-790B-492F-885A-D4791FB41D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9237FB-2680-4170-B38F-F667FD07310F}" type="pres">
      <dgm:prSet presAssocID="{0CA97E2E-45C3-45A7-8A79-7AF11EBC7445}" presName="spacer" presStyleCnt="0"/>
      <dgm:spPr/>
    </dgm:pt>
    <dgm:pt modelId="{9C295D0C-91A5-4F3A-81C2-B1DA80489B83}" type="pres">
      <dgm:prSet presAssocID="{ED3C8354-513F-43F4-B8D5-AACB9C3BD8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87593D-70EC-4D7A-A5E1-ABD8D30DD106}" type="pres">
      <dgm:prSet presAssocID="{42E23237-FA2A-49E2-B3F4-98FFB6DF3620}" presName="spacer" presStyleCnt="0"/>
      <dgm:spPr/>
    </dgm:pt>
    <dgm:pt modelId="{1E086827-2120-45CD-B015-D0583F785D9A}" type="pres">
      <dgm:prSet presAssocID="{5F2D2D0E-16BB-4F74-AA9F-0630C1A6C71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FA1A30-CB19-44C8-8CB0-6FC06747671B}" srcId="{1B86A54D-8F9F-4054-ABAA-37E08E564C6F}" destId="{5F2D2D0E-16BB-4F74-AA9F-0630C1A6C717}" srcOrd="3" destOrd="0" parTransId="{9C4D4D19-FDAB-43EC-B270-F39EE200D9C9}" sibTransId="{67E4A16A-0FC9-42A7-B2DD-C843ABDD26B8}"/>
    <dgm:cxn modelId="{D236FC46-A089-415D-B3AD-F505A7A2F740}" type="presOf" srcId="{813B4F4C-8D07-4C60-9F93-F093F1D93AAE}" destId="{260C437D-A48F-430D-B631-3B05245D6F1B}" srcOrd="0" destOrd="0" presId="urn:microsoft.com/office/officeart/2005/8/layout/vList2"/>
    <dgm:cxn modelId="{10EF0C59-CAE3-4EB6-98F4-6F5826FEDC19}" srcId="{1B86A54D-8F9F-4054-ABAA-37E08E564C6F}" destId="{813B4F4C-8D07-4C60-9F93-F093F1D93AAE}" srcOrd="0" destOrd="0" parTransId="{D94CDB39-71E7-49F2-834F-D51280723522}" sibTransId="{C8F4BF83-2E4C-45C6-B851-A32D74145B7D}"/>
    <dgm:cxn modelId="{5869357F-EF95-4010-8CA9-A40F0922AC27}" srcId="{1B86A54D-8F9F-4054-ABAA-37E08E564C6F}" destId="{3784E047-790B-492F-885A-D4791FB41D65}" srcOrd="1" destOrd="0" parTransId="{6050520E-1285-43F6-8E0C-947A964D9499}" sibTransId="{0CA97E2E-45C3-45A7-8A79-7AF11EBC7445}"/>
    <dgm:cxn modelId="{36702D80-DD82-4BE7-83BA-C8B9C3AE3407}" srcId="{1B86A54D-8F9F-4054-ABAA-37E08E564C6F}" destId="{ED3C8354-513F-43F4-B8D5-AACB9C3BD87A}" srcOrd="2" destOrd="0" parTransId="{E4B32092-7739-49FB-8216-8C3236D53801}" sibTransId="{42E23237-FA2A-49E2-B3F4-98FFB6DF3620}"/>
    <dgm:cxn modelId="{952A0291-BF70-403E-A4E2-D0956B75C20A}" type="presOf" srcId="{1B86A54D-8F9F-4054-ABAA-37E08E564C6F}" destId="{B9F97F1B-B8D9-43F6-BAEC-A1D8D557A7BD}" srcOrd="0" destOrd="0" presId="urn:microsoft.com/office/officeart/2005/8/layout/vList2"/>
    <dgm:cxn modelId="{A682E2BF-7359-4121-BE4D-AA00D26687CE}" type="presOf" srcId="{5F2D2D0E-16BB-4F74-AA9F-0630C1A6C717}" destId="{1E086827-2120-45CD-B015-D0583F785D9A}" srcOrd="0" destOrd="0" presId="urn:microsoft.com/office/officeart/2005/8/layout/vList2"/>
    <dgm:cxn modelId="{CD53D4CD-FE9C-4731-B12E-3519C3AA7D35}" type="presOf" srcId="{3784E047-790B-492F-885A-D4791FB41D65}" destId="{658AAB14-C86A-4391-857F-6165A31DB53D}" srcOrd="0" destOrd="0" presId="urn:microsoft.com/office/officeart/2005/8/layout/vList2"/>
    <dgm:cxn modelId="{93B6E3D5-8391-4427-9DAF-BCEC0C634116}" type="presOf" srcId="{ED3C8354-513F-43F4-B8D5-AACB9C3BD87A}" destId="{9C295D0C-91A5-4F3A-81C2-B1DA80489B83}" srcOrd="0" destOrd="0" presId="urn:microsoft.com/office/officeart/2005/8/layout/vList2"/>
    <dgm:cxn modelId="{D7628187-2FE1-4998-9245-9E0FD448D242}" type="presParOf" srcId="{B9F97F1B-B8D9-43F6-BAEC-A1D8D557A7BD}" destId="{260C437D-A48F-430D-B631-3B05245D6F1B}" srcOrd="0" destOrd="0" presId="urn:microsoft.com/office/officeart/2005/8/layout/vList2"/>
    <dgm:cxn modelId="{A574B44C-C532-4FE4-B251-71255F20FB25}" type="presParOf" srcId="{B9F97F1B-B8D9-43F6-BAEC-A1D8D557A7BD}" destId="{4C6B1B44-C63A-4632-A800-C74E0BAF4457}" srcOrd="1" destOrd="0" presId="urn:microsoft.com/office/officeart/2005/8/layout/vList2"/>
    <dgm:cxn modelId="{45FF90AE-936E-49FF-94D6-E2C697FF31E7}" type="presParOf" srcId="{B9F97F1B-B8D9-43F6-BAEC-A1D8D557A7BD}" destId="{658AAB14-C86A-4391-857F-6165A31DB53D}" srcOrd="2" destOrd="0" presId="urn:microsoft.com/office/officeart/2005/8/layout/vList2"/>
    <dgm:cxn modelId="{A58CCB47-EE18-44EA-80FA-F96482D00314}" type="presParOf" srcId="{B9F97F1B-B8D9-43F6-BAEC-A1D8D557A7BD}" destId="{689237FB-2680-4170-B38F-F667FD07310F}" srcOrd="3" destOrd="0" presId="urn:microsoft.com/office/officeart/2005/8/layout/vList2"/>
    <dgm:cxn modelId="{FC3471A8-482B-4E47-9ABF-748B8CACBC35}" type="presParOf" srcId="{B9F97F1B-B8D9-43F6-BAEC-A1D8D557A7BD}" destId="{9C295D0C-91A5-4F3A-81C2-B1DA80489B83}" srcOrd="4" destOrd="0" presId="urn:microsoft.com/office/officeart/2005/8/layout/vList2"/>
    <dgm:cxn modelId="{95929830-DAC2-4301-905D-E91B94096FFE}" type="presParOf" srcId="{B9F97F1B-B8D9-43F6-BAEC-A1D8D557A7BD}" destId="{0387593D-70EC-4D7A-A5E1-ABD8D30DD106}" srcOrd="5" destOrd="0" presId="urn:microsoft.com/office/officeart/2005/8/layout/vList2"/>
    <dgm:cxn modelId="{DCB76AFD-9202-4F2B-BDDC-596940C1527C}" type="presParOf" srcId="{B9F97F1B-B8D9-43F6-BAEC-A1D8D557A7BD}" destId="{1E086827-2120-45CD-B015-D0583F785D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7EA75-176B-4D68-BF57-B857ABBDABF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FCE614-2E9C-4DB7-868A-7A4A3F4D94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baseline="0"/>
            <a:t>Arbres entrainés sur des information démographiques, professionnelle et socio-économique des individus </a:t>
          </a:r>
          <a:endParaRPr lang="en-US" sz="2000"/>
        </a:p>
      </dgm:t>
    </dgm:pt>
    <dgm:pt modelId="{7DCB98BB-4947-459A-A01C-28521892CDE3}" type="parTrans" cxnId="{8FA24C0D-C360-4485-B91C-7B3E6420F6F1}">
      <dgm:prSet/>
      <dgm:spPr/>
      <dgm:t>
        <a:bodyPr/>
        <a:lstStyle/>
        <a:p>
          <a:endParaRPr lang="en-US" sz="3200"/>
        </a:p>
      </dgm:t>
    </dgm:pt>
    <dgm:pt modelId="{7EED9306-7DAD-43CD-BAE3-E3F30B0AC707}" type="sibTrans" cxnId="{8FA24C0D-C360-4485-B91C-7B3E6420F6F1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7C838052-B007-4770-9C96-805433F8AD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baseline="0"/>
            <a:t>Facteurs commun d’influence : heure de travail par semaine, la relation </a:t>
          </a:r>
          <a:endParaRPr lang="en-US" sz="2000"/>
        </a:p>
      </dgm:t>
    </dgm:pt>
    <dgm:pt modelId="{08FB7B65-FD0A-48C9-9B0D-3373703263DF}" type="parTrans" cxnId="{69AEB093-570B-46ED-95A4-0874F0D13F61}">
      <dgm:prSet/>
      <dgm:spPr/>
      <dgm:t>
        <a:bodyPr/>
        <a:lstStyle/>
        <a:p>
          <a:endParaRPr lang="en-US" sz="3200"/>
        </a:p>
      </dgm:t>
    </dgm:pt>
    <dgm:pt modelId="{740670E8-E84C-4462-86D3-C31D382383BE}" type="sibTrans" cxnId="{69AEB093-570B-46ED-95A4-0874F0D13F61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F1444A29-F57C-4994-918D-5334740876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baseline="0" dirty="0"/>
            <a:t>Facteur spécifique à chaque arbre : statut marital, gain en capital, l'âge des individus ou encore le niveau d’éducation</a:t>
          </a:r>
          <a:endParaRPr lang="en-US" sz="2000" dirty="0"/>
        </a:p>
      </dgm:t>
    </dgm:pt>
    <dgm:pt modelId="{D5080F89-2765-4C4D-8327-F7817461ABA1}" type="parTrans" cxnId="{54A5C6CC-CA89-4E4E-B0A7-F9AA4AA1765F}">
      <dgm:prSet/>
      <dgm:spPr/>
      <dgm:t>
        <a:bodyPr/>
        <a:lstStyle/>
        <a:p>
          <a:endParaRPr lang="en-US" sz="3200"/>
        </a:p>
      </dgm:t>
    </dgm:pt>
    <dgm:pt modelId="{5B58B4F8-813B-4D95-A630-BA5BC45BDBB8}" type="sibTrans" cxnId="{54A5C6CC-CA89-4E4E-B0A7-F9AA4AA1765F}">
      <dgm:prSet/>
      <dgm:spPr/>
      <dgm:t>
        <a:bodyPr/>
        <a:lstStyle/>
        <a:p>
          <a:endParaRPr lang="en-US" sz="3200"/>
        </a:p>
      </dgm:t>
    </dgm:pt>
    <dgm:pt modelId="{321EA848-1B34-44F9-8F8C-C5B8D383C3C7}" type="pres">
      <dgm:prSet presAssocID="{0097EA75-176B-4D68-BF57-B857ABBDABF1}" presName="root" presStyleCnt="0">
        <dgm:presLayoutVars>
          <dgm:dir/>
          <dgm:resizeHandles val="exact"/>
        </dgm:presLayoutVars>
      </dgm:prSet>
      <dgm:spPr/>
    </dgm:pt>
    <dgm:pt modelId="{F1BBB3A7-FACE-4185-A5F3-56FCEBC64669}" type="pres">
      <dgm:prSet presAssocID="{0097EA75-176B-4D68-BF57-B857ABBDABF1}" presName="container" presStyleCnt="0">
        <dgm:presLayoutVars>
          <dgm:dir/>
          <dgm:resizeHandles val="exact"/>
        </dgm:presLayoutVars>
      </dgm:prSet>
      <dgm:spPr/>
    </dgm:pt>
    <dgm:pt modelId="{DAF9D1AC-780F-4096-936B-C9BD5FED9ACB}" type="pres">
      <dgm:prSet presAssocID="{5CFCE614-2E9C-4DB7-868A-7A4A3F4D9404}" presName="compNode" presStyleCnt="0"/>
      <dgm:spPr/>
    </dgm:pt>
    <dgm:pt modelId="{BA8E81AA-3873-4642-BCFB-2B19D6CBC149}" type="pres">
      <dgm:prSet presAssocID="{5CFCE614-2E9C-4DB7-868A-7A4A3F4D9404}" presName="iconBgRect" presStyleLbl="bgShp" presStyleIdx="0" presStyleCnt="3"/>
      <dgm:spPr/>
    </dgm:pt>
    <dgm:pt modelId="{C780523E-64BF-4126-B815-6AA353167C7F}" type="pres">
      <dgm:prSet presAssocID="{5CFCE614-2E9C-4DB7-868A-7A4A3F4D94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8A70B53-EEE7-4BED-8330-0BAEF3701555}" type="pres">
      <dgm:prSet presAssocID="{5CFCE614-2E9C-4DB7-868A-7A4A3F4D9404}" presName="spaceRect" presStyleCnt="0"/>
      <dgm:spPr/>
    </dgm:pt>
    <dgm:pt modelId="{99EBEAA8-9E40-4B4D-B11E-1E8E05A2730A}" type="pres">
      <dgm:prSet presAssocID="{5CFCE614-2E9C-4DB7-868A-7A4A3F4D9404}" presName="textRect" presStyleLbl="revTx" presStyleIdx="0" presStyleCnt="3">
        <dgm:presLayoutVars>
          <dgm:chMax val="1"/>
          <dgm:chPref val="1"/>
        </dgm:presLayoutVars>
      </dgm:prSet>
      <dgm:spPr/>
    </dgm:pt>
    <dgm:pt modelId="{EFC83A01-4DC9-4FEF-8218-45D5C4322D5D}" type="pres">
      <dgm:prSet presAssocID="{7EED9306-7DAD-43CD-BAE3-E3F30B0AC707}" presName="sibTrans" presStyleLbl="sibTrans2D1" presStyleIdx="0" presStyleCnt="0"/>
      <dgm:spPr/>
    </dgm:pt>
    <dgm:pt modelId="{39218EF3-153B-4BB3-8EC1-0A8AE957CEA5}" type="pres">
      <dgm:prSet presAssocID="{7C838052-B007-4770-9C96-805433F8AD12}" presName="compNode" presStyleCnt="0"/>
      <dgm:spPr/>
    </dgm:pt>
    <dgm:pt modelId="{D347F5DB-2A83-48EA-AE27-64A511D997AE}" type="pres">
      <dgm:prSet presAssocID="{7C838052-B007-4770-9C96-805433F8AD12}" presName="iconBgRect" presStyleLbl="bgShp" presStyleIdx="1" presStyleCnt="3"/>
      <dgm:spPr/>
    </dgm:pt>
    <dgm:pt modelId="{AD4641D0-68E7-41F6-AD2C-C835A27070A4}" type="pres">
      <dgm:prSet presAssocID="{7C838052-B007-4770-9C96-805433F8AD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078F4FBF-2B94-4ADB-9107-0A65F61238B2}" type="pres">
      <dgm:prSet presAssocID="{7C838052-B007-4770-9C96-805433F8AD12}" presName="spaceRect" presStyleCnt="0"/>
      <dgm:spPr/>
    </dgm:pt>
    <dgm:pt modelId="{50CE0164-469F-4535-B3D7-1443495C20B0}" type="pres">
      <dgm:prSet presAssocID="{7C838052-B007-4770-9C96-805433F8AD12}" presName="textRect" presStyleLbl="revTx" presStyleIdx="1" presStyleCnt="3">
        <dgm:presLayoutVars>
          <dgm:chMax val="1"/>
          <dgm:chPref val="1"/>
        </dgm:presLayoutVars>
      </dgm:prSet>
      <dgm:spPr/>
    </dgm:pt>
    <dgm:pt modelId="{6DF62FF0-2021-44D1-9089-531A47AD100A}" type="pres">
      <dgm:prSet presAssocID="{740670E8-E84C-4462-86D3-C31D382383BE}" presName="sibTrans" presStyleLbl="sibTrans2D1" presStyleIdx="0" presStyleCnt="0"/>
      <dgm:spPr/>
    </dgm:pt>
    <dgm:pt modelId="{BA49424F-D890-4333-B383-1296E83A0FDB}" type="pres">
      <dgm:prSet presAssocID="{F1444A29-F57C-4994-918D-5334740876C3}" presName="compNode" presStyleCnt="0"/>
      <dgm:spPr/>
    </dgm:pt>
    <dgm:pt modelId="{6E155624-DF75-407B-B471-76B922C0F998}" type="pres">
      <dgm:prSet presAssocID="{F1444A29-F57C-4994-918D-5334740876C3}" presName="iconBgRect" presStyleLbl="bgShp" presStyleIdx="2" presStyleCnt="3"/>
      <dgm:spPr/>
    </dgm:pt>
    <dgm:pt modelId="{B5306AC5-1810-4A05-ABBA-61B4373AA22E}" type="pres">
      <dgm:prSet presAssocID="{F1444A29-F57C-4994-918D-5334740876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Cake"/>
        </a:ext>
      </dgm:extLst>
    </dgm:pt>
    <dgm:pt modelId="{CD9AD2CD-9818-40AD-87DF-73F6B5380434}" type="pres">
      <dgm:prSet presAssocID="{F1444A29-F57C-4994-918D-5334740876C3}" presName="spaceRect" presStyleCnt="0"/>
      <dgm:spPr/>
    </dgm:pt>
    <dgm:pt modelId="{75F662F8-5323-4DDE-8CE6-80E1FCD397FD}" type="pres">
      <dgm:prSet presAssocID="{F1444A29-F57C-4994-918D-5334740876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403B08-71F6-4424-9E61-B68B0605B325}" type="presOf" srcId="{7EED9306-7DAD-43CD-BAE3-E3F30B0AC707}" destId="{EFC83A01-4DC9-4FEF-8218-45D5C4322D5D}" srcOrd="0" destOrd="0" presId="urn:microsoft.com/office/officeart/2018/2/layout/IconCircleList"/>
    <dgm:cxn modelId="{94A71E09-8CC0-49BC-8A76-68B0858F1DED}" type="presOf" srcId="{5CFCE614-2E9C-4DB7-868A-7A4A3F4D9404}" destId="{99EBEAA8-9E40-4B4D-B11E-1E8E05A2730A}" srcOrd="0" destOrd="0" presId="urn:microsoft.com/office/officeart/2018/2/layout/IconCircleList"/>
    <dgm:cxn modelId="{8FA24C0D-C360-4485-B91C-7B3E6420F6F1}" srcId="{0097EA75-176B-4D68-BF57-B857ABBDABF1}" destId="{5CFCE614-2E9C-4DB7-868A-7A4A3F4D9404}" srcOrd="0" destOrd="0" parTransId="{7DCB98BB-4947-459A-A01C-28521892CDE3}" sibTransId="{7EED9306-7DAD-43CD-BAE3-E3F30B0AC707}"/>
    <dgm:cxn modelId="{044B842D-3E23-4F21-9C6A-06980515E57F}" type="presOf" srcId="{F1444A29-F57C-4994-918D-5334740876C3}" destId="{75F662F8-5323-4DDE-8CE6-80E1FCD397FD}" srcOrd="0" destOrd="0" presId="urn:microsoft.com/office/officeart/2018/2/layout/IconCircleList"/>
    <dgm:cxn modelId="{58FF357B-B2F9-4599-8A47-1929AA1A4E58}" type="presOf" srcId="{7C838052-B007-4770-9C96-805433F8AD12}" destId="{50CE0164-469F-4535-B3D7-1443495C20B0}" srcOrd="0" destOrd="0" presId="urn:microsoft.com/office/officeart/2018/2/layout/IconCircleList"/>
    <dgm:cxn modelId="{6CD5B686-F25A-4104-A8E2-2A0693845AF1}" type="presOf" srcId="{0097EA75-176B-4D68-BF57-B857ABBDABF1}" destId="{321EA848-1B34-44F9-8F8C-C5B8D383C3C7}" srcOrd="0" destOrd="0" presId="urn:microsoft.com/office/officeart/2018/2/layout/IconCircleList"/>
    <dgm:cxn modelId="{69AEB093-570B-46ED-95A4-0874F0D13F61}" srcId="{0097EA75-176B-4D68-BF57-B857ABBDABF1}" destId="{7C838052-B007-4770-9C96-805433F8AD12}" srcOrd="1" destOrd="0" parTransId="{08FB7B65-FD0A-48C9-9B0D-3373703263DF}" sibTransId="{740670E8-E84C-4462-86D3-C31D382383BE}"/>
    <dgm:cxn modelId="{54A5C6CC-CA89-4E4E-B0A7-F9AA4AA1765F}" srcId="{0097EA75-176B-4D68-BF57-B857ABBDABF1}" destId="{F1444A29-F57C-4994-918D-5334740876C3}" srcOrd="2" destOrd="0" parTransId="{D5080F89-2765-4C4D-8327-F7817461ABA1}" sibTransId="{5B58B4F8-813B-4D95-A630-BA5BC45BDBB8}"/>
    <dgm:cxn modelId="{94A47AE0-0CAB-470F-848F-1CF5C4E78158}" type="presOf" srcId="{740670E8-E84C-4462-86D3-C31D382383BE}" destId="{6DF62FF0-2021-44D1-9089-531A47AD100A}" srcOrd="0" destOrd="0" presId="urn:microsoft.com/office/officeart/2018/2/layout/IconCircleList"/>
    <dgm:cxn modelId="{3DE9CE05-92E4-4A96-8366-1BA3F5A2F763}" type="presParOf" srcId="{321EA848-1B34-44F9-8F8C-C5B8D383C3C7}" destId="{F1BBB3A7-FACE-4185-A5F3-56FCEBC64669}" srcOrd="0" destOrd="0" presId="urn:microsoft.com/office/officeart/2018/2/layout/IconCircleList"/>
    <dgm:cxn modelId="{CD9FFDA5-BD7A-402C-999F-372908A7C562}" type="presParOf" srcId="{F1BBB3A7-FACE-4185-A5F3-56FCEBC64669}" destId="{DAF9D1AC-780F-4096-936B-C9BD5FED9ACB}" srcOrd="0" destOrd="0" presId="urn:microsoft.com/office/officeart/2018/2/layout/IconCircleList"/>
    <dgm:cxn modelId="{1B4C41E1-D887-4DCA-A9E1-45B0ADB85141}" type="presParOf" srcId="{DAF9D1AC-780F-4096-936B-C9BD5FED9ACB}" destId="{BA8E81AA-3873-4642-BCFB-2B19D6CBC149}" srcOrd="0" destOrd="0" presId="urn:microsoft.com/office/officeart/2018/2/layout/IconCircleList"/>
    <dgm:cxn modelId="{585FFD3D-BBCE-4E4C-B14A-0274ADC0FAFB}" type="presParOf" srcId="{DAF9D1AC-780F-4096-936B-C9BD5FED9ACB}" destId="{C780523E-64BF-4126-B815-6AA353167C7F}" srcOrd="1" destOrd="0" presId="urn:microsoft.com/office/officeart/2018/2/layout/IconCircleList"/>
    <dgm:cxn modelId="{D86BDC11-C951-449F-85AB-04C267F82EB3}" type="presParOf" srcId="{DAF9D1AC-780F-4096-936B-C9BD5FED9ACB}" destId="{08A70B53-EEE7-4BED-8330-0BAEF3701555}" srcOrd="2" destOrd="0" presId="urn:microsoft.com/office/officeart/2018/2/layout/IconCircleList"/>
    <dgm:cxn modelId="{03FA0751-12AD-4069-A5E5-E2ED5E9141A9}" type="presParOf" srcId="{DAF9D1AC-780F-4096-936B-C9BD5FED9ACB}" destId="{99EBEAA8-9E40-4B4D-B11E-1E8E05A2730A}" srcOrd="3" destOrd="0" presId="urn:microsoft.com/office/officeart/2018/2/layout/IconCircleList"/>
    <dgm:cxn modelId="{79CE13C5-3D94-46ED-B574-1A77008B6A01}" type="presParOf" srcId="{F1BBB3A7-FACE-4185-A5F3-56FCEBC64669}" destId="{EFC83A01-4DC9-4FEF-8218-45D5C4322D5D}" srcOrd="1" destOrd="0" presId="urn:microsoft.com/office/officeart/2018/2/layout/IconCircleList"/>
    <dgm:cxn modelId="{FEBAB6B5-83A2-4E8C-8B7A-3E3BAF2484B1}" type="presParOf" srcId="{F1BBB3A7-FACE-4185-A5F3-56FCEBC64669}" destId="{39218EF3-153B-4BB3-8EC1-0A8AE957CEA5}" srcOrd="2" destOrd="0" presId="urn:microsoft.com/office/officeart/2018/2/layout/IconCircleList"/>
    <dgm:cxn modelId="{EAC3555D-DE72-4BE8-B5BC-742A437A027D}" type="presParOf" srcId="{39218EF3-153B-4BB3-8EC1-0A8AE957CEA5}" destId="{D347F5DB-2A83-48EA-AE27-64A511D997AE}" srcOrd="0" destOrd="0" presId="urn:microsoft.com/office/officeart/2018/2/layout/IconCircleList"/>
    <dgm:cxn modelId="{31B10C6B-6D69-4F2A-86B0-93FFA60436D7}" type="presParOf" srcId="{39218EF3-153B-4BB3-8EC1-0A8AE957CEA5}" destId="{AD4641D0-68E7-41F6-AD2C-C835A27070A4}" srcOrd="1" destOrd="0" presId="urn:microsoft.com/office/officeart/2018/2/layout/IconCircleList"/>
    <dgm:cxn modelId="{1E65EFA1-1D45-480C-860E-4D28DD86197E}" type="presParOf" srcId="{39218EF3-153B-4BB3-8EC1-0A8AE957CEA5}" destId="{078F4FBF-2B94-4ADB-9107-0A65F61238B2}" srcOrd="2" destOrd="0" presId="urn:microsoft.com/office/officeart/2018/2/layout/IconCircleList"/>
    <dgm:cxn modelId="{4D9C9892-A176-437F-A5F5-0039CD841BBC}" type="presParOf" srcId="{39218EF3-153B-4BB3-8EC1-0A8AE957CEA5}" destId="{50CE0164-469F-4535-B3D7-1443495C20B0}" srcOrd="3" destOrd="0" presId="urn:microsoft.com/office/officeart/2018/2/layout/IconCircleList"/>
    <dgm:cxn modelId="{1EEA8F0E-69BE-42F1-B979-455C302AF04F}" type="presParOf" srcId="{F1BBB3A7-FACE-4185-A5F3-56FCEBC64669}" destId="{6DF62FF0-2021-44D1-9089-531A47AD100A}" srcOrd="3" destOrd="0" presId="urn:microsoft.com/office/officeart/2018/2/layout/IconCircleList"/>
    <dgm:cxn modelId="{BF6EA7FA-23F2-48BE-B3E6-9B1AFFB4F4F1}" type="presParOf" srcId="{F1BBB3A7-FACE-4185-A5F3-56FCEBC64669}" destId="{BA49424F-D890-4333-B383-1296E83A0FDB}" srcOrd="4" destOrd="0" presId="urn:microsoft.com/office/officeart/2018/2/layout/IconCircleList"/>
    <dgm:cxn modelId="{C5EB14EE-8288-466F-A484-5182158740D0}" type="presParOf" srcId="{BA49424F-D890-4333-B383-1296E83A0FDB}" destId="{6E155624-DF75-407B-B471-76B922C0F998}" srcOrd="0" destOrd="0" presId="urn:microsoft.com/office/officeart/2018/2/layout/IconCircleList"/>
    <dgm:cxn modelId="{E58A62E0-89EA-4438-84AB-586BC641F1F8}" type="presParOf" srcId="{BA49424F-D890-4333-B383-1296E83A0FDB}" destId="{B5306AC5-1810-4A05-ABBA-61B4373AA22E}" srcOrd="1" destOrd="0" presId="urn:microsoft.com/office/officeart/2018/2/layout/IconCircleList"/>
    <dgm:cxn modelId="{E5D898A6-DB5C-4D4C-AC6E-AD30D80CAD48}" type="presParOf" srcId="{BA49424F-D890-4333-B383-1296E83A0FDB}" destId="{CD9AD2CD-9818-40AD-87DF-73F6B5380434}" srcOrd="2" destOrd="0" presId="urn:microsoft.com/office/officeart/2018/2/layout/IconCircleList"/>
    <dgm:cxn modelId="{01210043-0D87-4097-A35B-79BC1F9EB5C6}" type="presParOf" srcId="{BA49424F-D890-4333-B383-1296E83A0FDB}" destId="{75F662F8-5323-4DDE-8CE6-80E1FCD397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435BC6-6CBB-4BBB-8434-7F65943755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7E27B2-526C-4DEC-ABB4-20BCB4DDDE0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Investir dans l’éducation et la formation professionnelle</a:t>
          </a:r>
          <a:endParaRPr lang="en-US"/>
        </a:p>
      </dgm:t>
    </dgm:pt>
    <dgm:pt modelId="{A38A965D-3DFE-4DAA-8EF4-410F27F6445D}" type="parTrans" cxnId="{500E1900-4723-4F1F-8D40-119FD09C998A}">
      <dgm:prSet/>
      <dgm:spPr/>
      <dgm:t>
        <a:bodyPr/>
        <a:lstStyle/>
        <a:p>
          <a:endParaRPr lang="en-US"/>
        </a:p>
      </dgm:t>
    </dgm:pt>
    <dgm:pt modelId="{3C24B9AB-B19E-4640-9142-30AC5E07F003}" type="sibTrans" cxnId="{500E1900-4723-4F1F-8D40-119FD09C998A}">
      <dgm:prSet/>
      <dgm:spPr/>
      <dgm:t>
        <a:bodyPr/>
        <a:lstStyle/>
        <a:p>
          <a:endParaRPr lang="en-US"/>
        </a:p>
      </dgm:t>
    </dgm:pt>
    <dgm:pt modelId="{65053E22-6DAB-48CA-AACD-A621B68D413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Travailler plus d’heures</a:t>
          </a:r>
          <a:endParaRPr lang="en-US"/>
        </a:p>
      </dgm:t>
    </dgm:pt>
    <dgm:pt modelId="{0F1129B6-F74F-43D3-94E7-3105374326C7}" type="parTrans" cxnId="{02B3E117-9430-4C9B-94F8-950C66D7F002}">
      <dgm:prSet/>
      <dgm:spPr/>
      <dgm:t>
        <a:bodyPr/>
        <a:lstStyle/>
        <a:p>
          <a:endParaRPr lang="en-US"/>
        </a:p>
      </dgm:t>
    </dgm:pt>
    <dgm:pt modelId="{839B7849-F6ED-45B3-90E8-6FD89A006035}" type="sibTrans" cxnId="{02B3E117-9430-4C9B-94F8-950C66D7F002}">
      <dgm:prSet/>
      <dgm:spPr/>
      <dgm:t>
        <a:bodyPr/>
        <a:lstStyle/>
        <a:p>
          <a:endParaRPr lang="en-US"/>
        </a:p>
      </dgm:t>
    </dgm:pt>
    <dgm:pt modelId="{D1844878-6447-4E41-827B-2A761B315B1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relations ont un rôle à jouer </a:t>
          </a:r>
          <a:endParaRPr lang="en-US"/>
        </a:p>
      </dgm:t>
    </dgm:pt>
    <dgm:pt modelId="{56C14D4A-676D-4C48-BFEA-CB2F3E8DA793}" type="parTrans" cxnId="{D80FD3A3-0B10-4A50-B153-4EE990F615F5}">
      <dgm:prSet/>
      <dgm:spPr/>
      <dgm:t>
        <a:bodyPr/>
        <a:lstStyle/>
        <a:p>
          <a:endParaRPr lang="en-US"/>
        </a:p>
      </dgm:t>
    </dgm:pt>
    <dgm:pt modelId="{247D5D0C-1D6A-4A53-9E68-E96F26A44F06}" type="sibTrans" cxnId="{D80FD3A3-0B10-4A50-B153-4EE990F615F5}">
      <dgm:prSet/>
      <dgm:spPr/>
      <dgm:t>
        <a:bodyPr/>
        <a:lstStyle/>
        <a:p>
          <a:endParaRPr lang="en-US"/>
        </a:p>
      </dgm:t>
    </dgm:pt>
    <dgm:pt modelId="{0D165E6A-362A-40CF-8F5A-4B7C16BA3F8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Recherche à s’élever dans sa carrière </a:t>
          </a:r>
          <a:endParaRPr lang="en-US"/>
        </a:p>
      </dgm:t>
    </dgm:pt>
    <dgm:pt modelId="{F9C69CE4-ADBB-4F96-ADAD-F6DF04274569}" type="parTrans" cxnId="{585152FF-9532-4CFF-B226-3B10FC0F12E2}">
      <dgm:prSet/>
      <dgm:spPr/>
      <dgm:t>
        <a:bodyPr/>
        <a:lstStyle/>
        <a:p>
          <a:endParaRPr lang="en-US"/>
        </a:p>
      </dgm:t>
    </dgm:pt>
    <dgm:pt modelId="{03E45013-A6C1-41AF-89E5-1D61B7451E06}" type="sibTrans" cxnId="{585152FF-9532-4CFF-B226-3B10FC0F12E2}">
      <dgm:prSet/>
      <dgm:spPr/>
      <dgm:t>
        <a:bodyPr/>
        <a:lstStyle/>
        <a:p>
          <a:endParaRPr lang="en-US"/>
        </a:p>
      </dgm:t>
    </dgm:pt>
    <dgm:pt modelId="{29793D3A-6FD2-400E-96A6-F16510E3F330}" type="pres">
      <dgm:prSet presAssocID="{10435BC6-6CBB-4BBB-8434-7F6594375546}" presName="root" presStyleCnt="0">
        <dgm:presLayoutVars>
          <dgm:dir/>
          <dgm:resizeHandles val="exact"/>
        </dgm:presLayoutVars>
      </dgm:prSet>
      <dgm:spPr/>
    </dgm:pt>
    <dgm:pt modelId="{3D46FDE6-07EC-49BA-8A18-BEC489B4F8DC}" type="pres">
      <dgm:prSet presAssocID="{437E27B2-526C-4DEC-ABB4-20BCB4DDDE07}" presName="compNode" presStyleCnt="0"/>
      <dgm:spPr/>
    </dgm:pt>
    <dgm:pt modelId="{D77D6B46-5F1D-4037-9B36-E33051EAA685}" type="pres">
      <dgm:prSet presAssocID="{437E27B2-526C-4DEC-ABB4-20BCB4DDDE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B0B5B7-36FE-41FC-8535-675FBDBBFE93}" type="pres">
      <dgm:prSet presAssocID="{437E27B2-526C-4DEC-ABB4-20BCB4DDDE07}" presName="spaceRect" presStyleCnt="0"/>
      <dgm:spPr/>
    </dgm:pt>
    <dgm:pt modelId="{0DB7E699-2121-4BF9-950C-036A65CF5B22}" type="pres">
      <dgm:prSet presAssocID="{437E27B2-526C-4DEC-ABB4-20BCB4DDDE07}" presName="textRect" presStyleLbl="revTx" presStyleIdx="0" presStyleCnt="4">
        <dgm:presLayoutVars>
          <dgm:chMax val="1"/>
          <dgm:chPref val="1"/>
        </dgm:presLayoutVars>
      </dgm:prSet>
      <dgm:spPr/>
    </dgm:pt>
    <dgm:pt modelId="{D24B9E5F-CCCD-4A31-8EA4-32F46F2A591D}" type="pres">
      <dgm:prSet presAssocID="{3C24B9AB-B19E-4640-9142-30AC5E07F003}" presName="sibTrans" presStyleCnt="0"/>
      <dgm:spPr/>
    </dgm:pt>
    <dgm:pt modelId="{14BD8054-5355-48B8-B2A9-581DAEEC53D9}" type="pres">
      <dgm:prSet presAssocID="{65053E22-6DAB-48CA-AACD-A621B68D413E}" presName="compNode" presStyleCnt="0"/>
      <dgm:spPr/>
    </dgm:pt>
    <dgm:pt modelId="{AAAAB51D-A3B0-4678-A22D-5AD3FA9852D5}" type="pres">
      <dgm:prSet presAssocID="{65053E22-6DAB-48CA-AACD-A621B68D41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EDBF6F3C-E1DB-4613-8B02-736D73D6D047}" type="pres">
      <dgm:prSet presAssocID="{65053E22-6DAB-48CA-AACD-A621B68D413E}" presName="spaceRect" presStyleCnt="0"/>
      <dgm:spPr/>
    </dgm:pt>
    <dgm:pt modelId="{7988D5C5-5295-4A8B-8C16-7861A52A064A}" type="pres">
      <dgm:prSet presAssocID="{65053E22-6DAB-48CA-AACD-A621B68D413E}" presName="textRect" presStyleLbl="revTx" presStyleIdx="1" presStyleCnt="4">
        <dgm:presLayoutVars>
          <dgm:chMax val="1"/>
          <dgm:chPref val="1"/>
        </dgm:presLayoutVars>
      </dgm:prSet>
      <dgm:spPr/>
    </dgm:pt>
    <dgm:pt modelId="{DBEA4EBC-FEEF-4E31-8523-6ED477159C73}" type="pres">
      <dgm:prSet presAssocID="{839B7849-F6ED-45B3-90E8-6FD89A006035}" presName="sibTrans" presStyleCnt="0"/>
      <dgm:spPr/>
    </dgm:pt>
    <dgm:pt modelId="{5A6998B8-820C-4DCF-BBD4-1B883EC33D29}" type="pres">
      <dgm:prSet presAssocID="{D1844878-6447-4E41-827B-2A761B315B1C}" presName="compNode" presStyleCnt="0"/>
      <dgm:spPr/>
    </dgm:pt>
    <dgm:pt modelId="{C804F3F4-6E54-4077-B814-BBB0BF343E6F}" type="pres">
      <dgm:prSet presAssocID="{D1844878-6447-4E41-827B-2A761B315B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5DECDEDC-B9A8-40A5-B0B0-389511321F21}" type="pres">
      <dgm:prSet presAssocID="{D1844878-6447-4E41-827B-2A761B315B1C}" presName="spaceRect" presStyleCnt="0"/>
      <dgm:spPr/>
    </dgm:pt>
    <dgm:pt modelId="{8AFA0437-3A56-446C-A40B-C6F9EA406D36}" type="pres">
      <dgm:prSet presAssocID="{D1844878-6447-4E41-827B-2A761B315B1C}" presName="textRect" presStyleLbl="revTx" presStyleIdx="2" presStyleCnt="4">
        <dgm:presLayoutVars>
          <dgm:chMax val="1"/>
          <dgm:chPref val="1"/>
        </dgm:presLayoutVars>
      </dgm:prSet>
      <dgm:spPr/>
    </dgm:pt>
    <dgm:pt modelId="{0187CF15-827F-4C6A-ACEF-0D398D11CFBD}" type="pres">
      <dgm:prSet presAssocID="{247D5D0C-1D6A-4A53-9E68-E96F26A44F06}" presName="sibTrans" presStyleCnt="0"/>
      <dgm:spPr/>
    </dgm:pt>
    <dgm:pt modelId="{2F9D2604-5B8E-4558-BC46-DCEC5C30DDF9}" type="pres">
      <dgm:prSet presAssocID="{0D165E6A-362A-40CF-8F5A-4B7C16BA3F84}" presName="compNode" presStyleCnt="0"/>
      <dgm:spPr/>
    </dgm:pt>
    <dgm:pt modelId="{8B3A0A7F-289B-46AD-B4DD-C01693DCBA36}" type="pres">
      <dgm:prSet presAssocID="{0D165E6A-362A-40CF-8F5A-4B7C16BA3F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0F78702-68E3-49EB-88EF-DCC47B5AB0FE}" type="pres">
      <dgm:prSet presAssocID="{0D165E6A-362A-40CF-8F5A-4B7C16BA3F84}" presName="spaceRect" presStyleCnt="0"/>
      <dgm:spPr/>
    </dgm:pt>
    <dgm:pt modelId="{43393847-E9E6-49E3-84A0-FE5C3AD1E57C}" type="pres">
      <dgm:prSet presAssocID="{0D165E6A-362A-40CF-8F5A-4B7C16BA3F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00E1900-4723-4F1F-8D40-119FD09C998A}" srcId="{10435BC6-6CBB-4BBB-8434-7F6594375546}" destId="{437E27B2-526C-4DEC-ABB4-20BCB4DDDE07}" srcOrd="0" destOrd="0" parTransId="{A38A965D-3DFE-4DAA-8EF4-410F27F6445D}" sibTransId="{3C24B9AB-B19E-4640-9142-30AC5E07F003}"/>
    <dgm:cxn modelId="{04FDE90D-7AEC-4CAA-B0FE-D70682797E90}" type="presOf" srcId="{0D165E6A-362A-40CF-8F5A-4B7C16BA3F84}" destId="{43393847-E9E6-49E3-84A0-FE5C3AD1E57C}" srcOrd="0" destOrd="0" presId="urn:microsoft.com/office/officeart/2018/2/layout/IconLabelList"/>
    <dgm:cxn modelId="{02B3E117-9430-4C9B-94F8-950C66D7F002}" srcId="{10435BC6-6CBB-4BBB-8434-7F6594375546}" destId="{65053E22-6DAB-48CA-AACD-A621B68D413E}" srcOrd="1" destOrd="0" parTransId="{0F1129B6-F74F-43D3-94E7-3105374326C7}" sibTransId="{839B7849-F6ED-45B3-90E8-6FD89A006035}"/>
    <dgm:cxn modelId="{80D0A253-E796-48D7-9326-353C328BD80C}" type="presOf" srcId="{437E27B2-526C-4DEC-ABB4-20BCB4DDDE07}" destId="{0DB7E699-2121-4BF9-950C-036A65CF5B22}" srcOrd="0" destOrd="0" presId="urn:microsoft.com/office/officeart/2018/2/layout/IconLabelList"/>
    <dgm:cxn modelId="{F24D8189-206D-4C99-B93A-79364D167DD4}" type="presOf" srcId="{D1844878-6447-4E41-827B-2A761B315B1C}" destId="{8AFA0437-3A56-446C-A40B-C6F9EA406D36}" srcOrd="0" destOrd="0" presId="urn:microsoft.com/office/officeart/2018/2/layout/IconLabelList"/>
    <dgm:cxn modelId="{A8DEA796-24AE-4DCF-8F7A-327FCBC861EC}" type="presOf" srcId="{65053E22-6DAB-48CA-AACD-A621B68D413E}" destId="{7988D5C5-5295-4A8B-8C16-7861A52A064A}" srcOrd="0" destOrd="0" presId="urn:microsoft.com/office/officeart/2018/2/layout/IconLabelList"/>
    <dgm:cxn modelId="{D80FD3A3-0B10-4A50-B153-4EE990F615F5}" srcId="{10435BC6-6CBB-4BBB-8434-7F6594375546}" destId="{D1844878-6447-4E41-827B-2A761B315B1C}" srcOrd="2" destOrd="0" parTransId="{56C14D4A-676D-4C48-BFEA-CB2F3E8DA793}" sibTransId="{247D5D0C-1D6A-4A53-9E68-E96F26A44F06}"/>
    <dgm:cxn modelId="{04693DAF-7EBC-4943-8438-8C48BCC8476B}" type="presOf" srcId="{10435BC6-6CBB-4BBB-8434-7F6594375546}" destId="{29793D3A-6FD2-400E-96A6-F16510E3F330}" srcOrd="0" destOrd="0" presId="urn:microsoft.com/office/officeart/2018/2/layout/IconLabelList"/>
    <dgm:cxn modelId="{585152FF-9532-4CFF-B226-3B10FC0F12E2}" srcId="{10435BC6-6CBB-4BBB-8434-7F6594375546}" destId="{0D165E6A-362A-40CF-8F5A-4B7C16BA3F84}" srcOrd="3" destOrd="0" parTransId="{F9C69CE4-ADBB-4F96-ADAD-F6DF04274569}" sibTransId="{03E45013-A6C1-41AF-89E5-1D61B7451E06}"/>
    <dgm:cxn modelId="{90703AFB-1862-404F-8052-466F8D37B7D9}" type="presParOf" srcId="{29793D3A-6FD2-400E-96A6-F16510E3F330}" destId="{3D46FDE6-07EC-49BA-8A18-BEC489B4F8DC}" srcOrd="0" destOrd="0" presId="urn:microsoft.com/office/officeart/2018/2/layout/IconLabelList"/>
    <dgm:cxn modelId="{68A33754-ABFA-4E87-BB40-36BF7B0F9CF2}" type="presParOf" srcId="{3D46FDE6-07EC-49BA-8A18-BEC489B4F8DC}" destId="{D77D6B46-5F1D-4037-9B36-E33051EAA685}" srcOrd="0" destOrd="0" presId="urn:microsoft.com/office/officeart/2018/2/layout/IconLabelList"/>
    <dgm:cxn modelId="{7C459F8E-10E3-43AD-912E-EF060744F98C}" type="presParOf" srcId="{3D46FDE6-07EC-49BA-8A18-BEC489B4F8DC}" destId="{B0B0B5B7-36FE-41FC-8535-675FBDBBFE93}" srcOrd="1" destOrd="0" presId="urn:microsoft.com/office/officeart/2018/2/layout/IconLabelList"/>
    <dgm:cxn modelId="{72E68120-39D2-4815-B866-F5CDA26B0C1A}" type="presParOf" srcId="{3D46FDE6-07EC-49BA-8A18-BEC489B4F8DC}" destId="{0DB7E699-2121-4BF9-950C-036A65CF5B22}" srcOrd="2" destOrd="0" presId="urn:microsoft.com/office/officeart/2018/2/layout/IconLabelList"/>
    <dgm:cxn modelId="{43AD353A-0CC2-4FAD-A19E-0E2AB74C144D}" type="presParOf" srcId="{29793D3A-6FD2-400E-96A6-F16510E3F330}" destId="{D24B9E5F-CCCD-4A31-8EA4-32F46F2A591D}" srcOrd="1" destOrd="0" presId="urn:microsoft.com/office/officeart/2018/2/layout/IconLabelList"/>
    <dgm:cxn modelId="{82E4E587-4097-4041-AF61-4AE30F3852A1}" type="presParOf" srcId="{29793D3A-6FD2-400E-96A6-F16510E3F330}" destId="{14BD8054-5355-48B8-B2A9-581DAEEC53D9}" srcOrd="2" destOrd="0" presId="urn:microsoft.com/office/officeart/2018/2/layout/IconLabelList"/>
    <dgm:cxn modelId="{21A3E0B1-4720-4BD1-9A59-35B040FD77EA}" type="presParOf" srcId="{14BD8054-5355-48B8-B2A9-581DAEEC53D9}" destId="{AAAAB51D-A3B0-4678-A22D-5AD3FA9852D5}" srcOrd="0" destOrd="0" presId="urn:microsoft.com/office/officeart/2018/2/layout/IconLabelList"/>
    <dgm:cxn modelId="{DFD9DF8C-657D-493E-A0AF-513C081D202C}" type="presParOf" srcId="{14BD8054-5355-48B8-B2A9-581DAEEC53D9}" destId="{EDBF6F3C-E1DB-4613-8B02-736D73D6D047}" srcOrd="1" destOrd="0" presId="urn:microsoft.com/office/officeart/2018/2/layout/IconLabelList"/>
    <dgm:cxn modelId="{21348625-082F-4085-8AF3-B522A3DCC54E}" type="presParOf" srcId="{14BD8054-5355-48B8-B2A9-581DAEEC53D9}" destId="{7988D5C5-5295-4A8B-8C16-7861A52A064A}" srcOrd="2" destOrd="0" presId="urn:microsoft.com/office/officeart/2018/2/layout/IconLabelList"/>
    <dgm:cxn modelId="{7B922054-03BB-4B2F-A601-9499F9C190BF}" type="presParOf" srcId="{29793D3A-6FD2-400E-96A6-F16510E3F330}" destId="{DBEA4EBC-FEEF-4E31-8523-6ED477159C73}" srcOrd="3" destOrd="0" presId="urn:microsoft.com/office/officeart/2018/2/layout/IconLabelList"/>
    <dgm:cxn modelId="{EF512922-5955-47BE-A9C8-1DCFD452C097}" type="presParOf" srcId="{29793D3A-6FD2-400E-96A6-F16510E3F330}" destId="{5A6998B8-820C-4DCF-BBD4-1B883EC33D29}" srcOrd="4" destOrd="0" presId="urn:microsoft.com/office/officeart/2018/2/layout/IconLabelList"/>
    <dgm:cxn modelId="{FC48D44E-50BC-4DD9-B170-1399E513DA5B}" type="presParOf" srcId="{5A6998B8-820C-4DCF-BBD4-1B883EC33D29}" destId="{C804F3F4-6E54-4077-B814-BBB0BF343E6F}" srcOrd="0" destOrd="0" presId="urn:microsoft.com/office/officeart/2018/2/layout/IconLabelList"/>
    <dgm:cxn modelId="{7CC6831D-5D17-4E9A-97EA-07E75AB2A372}" type="presParOf" srcId="{5A6998B8-820C-4DCF-BBD4-1B883EC33D29}" destId="{5DECDEDC-B9A8-40A5-B0B0-389511321F21}" srcOrd="1" destOrd="0" presId="urn:microsoft.com/office/officeart/2018/2/layout/IconLabelList"/>
    <dgm:cxn modelId="{DEA30EA6-04AC-4D9D-AB3C-AC0505F64224}" type="presParOf" srcId="{5A6998B8-820C-4DCF-BBD4-1B883EC33D29}" destId="{8AFA0437-3A56-446C-A40B-C6F9EA406D36}" srcOrd="2" destOrd="0" presId="urn:microsoft.com/office/officeart/2018/2/layout/IconLabelList"/>
    <dgm:cxn modelId="{52E65695-09E5-4381-A03D-0C3F51E87ACF}" type="presParOf" srcId="{29793D3A-6FD2-400E-96A6-F16510E3F330}" destId="{0187CF15-827F-4C6A-ACEF-0D398D11CFBD}" srcOrd="5" destOrd="0" presId="urn:microsoft.com/office/officeart/2018/2/layout/IconLabelList"/>
    <dgm:cxn modelId="{9169B3F5-1B4A-4053-B6C9-AF4EA31CEF9D}" type="presParOf" srcId="{29793D3A-6FD2-400E-96A6-F16510E3F330}" destId="{2F9D2604-5B8E-4558-BC46-DCEC5C30DDF9}" srcOrd="6" destOrd="0" presId="urn:microsoft.com/office/officeart/2018/2/layout/IconLabelList"/>
    <dgm:cxn modelId="{B9355BEF-5BA6-42F4-B736-A49E8F42E3B6}" type="presParOf" srcId="{2F9D2604-5B8E-4558-BC46-DCEC5C30DDF9}" destId="{8B3A0A7F-289B-46AD-B4DD-C01693DCBA36}" srcOrd="0" destOrd="0" presId="urn:microsoft.com/office/officeart/2018/2/layout/IconLabelList"/>
    <dgm:cxn modelId="{12332128-271B-4504-8850-B45C18CA129A}" type="presParOf" srcId="{2F9D2604-5B8E-4558-BC46-DCEC5C30DDF9}" destId="{50F78702-68E3-49EB-88EF-DCC47B5AB0FE}" srcOrd="1" destOrd="0" presId="urn:microsoft.com/office/officeart/2018/2/layout/IconLabelList"/>
    <dgm:cxn modelId="{5FC2EFDA-5B2D-4821-B83C-F8A5C3878548}" type="presParOf" srcId="{2F9D2604-5B8E-4558-BC46-DCEC5C30DDF9}" destId="{43393847-E9E6-49E3-84A0-FE5C3AD1E5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C437D-A48F-430D-B631-3B05245D6F1B}">
      <dsp:nvSpPr>
        <dsp:cNvPr id="0" name=""/>
        <dsp:cNvSpPr/>
      </dsp:nvSpPr>
      <dsp:spPr>
        <a:xfrm>
          <a:off x="0" y="113710"/>
          <a:ext cx="6408738" cy="13311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baseline="0" dirty="0"/>
            <a:t>48 841 </a:t>
          </a:r>
          <a:r>
            <a:rPr lang="fr-FR" sz="2400" kern="1200" baseline="0" dirty="0"/>
            <a:t>Individus </a:t>
          </a:r>
          <a:endParaRPr lang="en-US" sz="2400" kern="1200" dirty="0"/>
        </a:p>
      </dsp:txBody>
      <dsp:txXfrm>
        <a:off x="64982" y="178692"/>
        <a:ext cx="6278774" cy="1201203"/>
      </dsp:txXfrm>
    </dsp:sp>
    <dsp:sp modelId="{658AAB14-C86A-4391-857F-6165A31DB53D}">
      <dsp:nvSpPr>
        <dsp:cNvPr id="0" name=""/>
        <dsp:cNvSpPr/>
      </dsp:nvSpPr>
      <dsp:spPr>
        <a:xfrm>
          <a:off x="0" y="1513997"/>
          <a:ext cx="6408738" cy="1331167"/>
        </a:xfrm>
        <a:prstGeom prst="roundRect">
          <a:avLst/>
        </a:prstGeom>
        <a:solidFill>
          <a:schemeClr val="accent2">
            <a:hueOff val="489859"/>
            <a:satOff val="-107"/>
            <a:lumOff val="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baseline="0" dirty="0"/>
            <a:t>15</a:t>
          </a:r>
          <a:r>
            <a:rPr lang="fr-FR" sz="2400" kern="1200" baseline="0" dirty="0"/>
            <a:t> variables telles que l'âge, le niveau d’éducation, le statut relationnel, le sexe, le pays de naissance …</a:t>
          </a:r>
          <a:endParaRPr lang="en-US" sz="2400" kern="1200" dirty="0"/>
        </a:p>
      </dsp:txBody>
      <dsp:txXfrm>
        <a:off x="64982" y="1578979"/>
        <a:ext cx="6278774" cy="1201203"/>
      </dsp:txXfrm>
    </dsp:sp>
    <dsp:sp modelId="{9C295D0C-91A5-4F3A-81C2-B1DA80489B83}">
      <dsp:nvSpPr>
        <dsp:cNvPr id="0" name=""/>
        <dsp:cNvSpPr/>
      </dsp:nvSpPr>
      <dsp:spPr>
        <a:xfrm>
          <a:off x="0" y="2914285"/>
          <a:ext cx="6408738" cy="1331167"/>
        </a:xfrm>
        <a:prstGeom prst="roundRect">
          <a:avLst/>
        </a:prstGeom>
        <a:solidFill>
          <a:schemeClr val="accent2">
            <a:hueOff val="979718"/>
            <a:satOff val="-213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baseline="0" dirty="0"/>
            <a:t>6</a:t>
          </a:r>
          <a:r>
            <a:rPr lang="fr-FR" sz="2400" kern="1200" baseline="0" dirty="0"/>
            <a:t> variables numériques </a:t>
          </a:r>
          <a:endParaRPr lang="en-US" sz="2400" kern="1200" dirty="0"/>
        </a:p>
      </dsp:txBody>
      <dsp:txXfrm>
        <a:off x="64982" y="2979267"/>
        <a:ext cx="6278774" cy="1201203"/>
      </dsp:txXfrm>
    </dsp:sp>
    <dsp:sp modelId="{1E086827-2120-45CD-B015-D0583F785D9A}">
      <dsp:nvSpPr>
        <dsp:cNvPr id="0" name=""/>
        <dsp:cNvSpPr/>
      </dsp:nvSpPr>
      <dsp:spPr>
        <a:xfrm>
          <a:off x="0" y="4314572"/>
          <a:ext cx="6408738" cy="1331167"/>
        </a:xfrm>
        <a:prstGeom prst="roundRect">
          <a:avLst/>
        </a:prstGeom>
        <a:solidFill>
          <a:schemeClr val="accent2">
            <a:hueOff val="1469577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baseline="0" dirty="0"/>
            <a:t>Transformation de la variable </a:t>
          </a:r>
          <a:r>
            <a:rPr lang="fr-FR" sz="2400" b="1" kern="1200" baseline="0" dirty="0" err="1"/>
            <a:t>income</a:t>
          </a:r>
          <a:r>
            <a:rPr lang="fr-FR" sz="2400" kern="1200" baseline="0" dirty="0"/>
            <a:t> en binaire pour réaliser le travail nécessaire</a:t>
          </a:r>
          <a:endParaRPr lang="en-US" sz="2400" kern="1200" dirty="0"/>
        </a:p>
      </dsp:txBody>
      <dsp:txXfrm>
        <a:off x="64982" y="4379554"/>
        <a:ext cx="6278774" cy="1201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E81AA-3873-4642-BCFB-2B19D6CBC149}">
      <dsp:nvSpPr>
        <dsp:cNvPr id="0" name=""/>
        <dsp:cNvSpPr/>
      </dsp:nvSpPr>
      <dsp:spPr>
        <a:xfrm>
          <a:off x="257251" y="1431044"/>
          <a:ext cx="917748" cy="9177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0523E-64BF-4126-B815-6AA353167C7F}">
      <dsp:nvSpPr>
        <dsp:cNvPr id="0" name=""/>
        <dsp:cNvSpPr/>
      </dsp:nvSpPr>
      <dsp:spPr>
        <a:xfrm>
          <a:off x="449978" y="1623771"/>
          <a:ext cx="532294" cy="532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BEAA8-9E40-4B4D-B11E-1E8E05A2730A}">
      <dsp:nvSpPr>
        <dsp:cNvPr id="0" name=""/>
        <dsp:cNvSpPr/>
      </dsp:nvSpPr>
      <dsp:spPr>
        <a:xfrm>
          <a:off x="1371660" y="1431044"/>
          <a:ext cx="2163264" cy="91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baseline="0"/>
            <a:t>Arbres entrainés sur des information démographiques, professionnelle et socio-économique des individus </a:t>
          </a:r>
          <a:endParaRPr lang="en-US" sz="2000" kern="1200"/>
        </a:p>
      </dsp:txBody>
      <dsp:txXfrm>
        <a:off x="1371660" y="1431044"/>
        <a:ext cx="2163264" cy="917748"/>
      </dsp:txXfrm>
    </dsp:sp>
    <dsp:sp modelId="{D347F5DB-2A83-48EA-AE27-64A511D997AE}">
      <dsp:nvSpPr>
        <dsp:cNvPr id="0" name=""/>
        <dsp:cNvSpPr/>
      </dsp:nvSpPr>
      <dsp:spPr>
        <a:xfrm>
          <a:off x="3911857" y="1431044"/>
          <a:ext cx="917748" cy="9177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641D0-68E7-41F6-AD2C-C835A27070A4}">
      <dsp:nvSpPr>
        <dsp:cNvPr id="0" name=""/>
        <dsp:cNvSpPr/>
      </dsp:nvSpPr>
      <dsp:spPr>
        <a:xfrm>
          <a:off x="4104584" y="1623771"/>
          <a:ext cx="532294" cy="532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E0164-469F-4535-B3D7-1443495C20B0}">
      <dsp:nvSpPr>
        <dsp:cNvPr id="0" name=""/>
        <dsp:cNvSpPr/>
      </dsp:nvSpPr>
      <dsp:spPr>
        <a:xfrm>
          <a:off x="5026266" y="1431044"/>
          <a:ext cx="2163264" cy="91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baseline="0"/>
            <a:t>Facteurs commun d’influence : heure de travail par semaine, la relation </a:t>
          </a:r>
          <a:endParaRPr lang="en-US" sz="2000" kern="1200"/>
        </a:p>
      </dsp:txBody>
      <dsp:txXfrm>
        <a:off x="5026266" y="1431044"/>
        <a:ext cx="2163264" cy="917748"/>
      </dsp:txXfrm>
    </dsp:sp>
    <dsp:sp modelId="{6E155624-DF75-407B-B471-76B922C0F998}">
      <dsp:nvSpPr>
        <dsp:cNvPr id="0" name=""/>
        <dsp:cNvSpPr/>
      </dsp:nvSpPr>
      <dsp:spPr>
        <a:xfrm>
          <a:off x="7566463" y="1431044"/>
          <a:ext cx="917748" cy="9177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06AC5-1810-4A05-ABBA-61B4373AA22E}">
      <dsp:nvSpPr>
        <dsp:cNvPr id="0" name=""/>
        <dsp:cNvSpPr/>
      </dsp:nvSpPr>
      <dsp:spPr>
        <a:xfrm>
          <a:off x="7759190" y="1623771"/>
          <a:ext cx="532294" cy="532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662F8-5323-4DDE-8CE6-80E1FCD397FD}">
      <dsp:nvSpPr>
        <dsp:cNvPr id="0" name=""/>
        <dsp:cNvSpPr/>
      </dsp:nvSpPr>
      <dsp:spPr>
        <a:xfrm>
          <a:off x="8680872" y="1431044"/>
          <a:ext cx="2163264" cy="91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baseline="0" dirty="0"/>
            <a:t>Facteur spécifique à chaque arbre : statut marital, gain en capital, l'âge des individus ou encore le niveau d’éducation</a:t>
          </a:r>
          <a:endParaRPr lang="en-US" sz="2000" kern="1200" dirty="0"/>
        </a:p>
      </dsp:txBody>
      <dsp:txXfrm>
        <a:off x="8680872" y="1431044"/>
        <a:ext cx="2163264" cy="917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D6B46-5F1D-4037-9B36-E33051EAA685}">
      <dsp:nvSpPr>
        <dsp:cNvPr id="0" name=""/>
        <dsp:cNvSpPr/>
      </dsp:nvSpPr>
      <dsp:spPr>
        <a:xfrm>
          <a:off x="817787" y="835984"/>
          <a:ext cx="1071601" cy="107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7E699-2121-4BF9-950C-036A65CF5B22}">
      <dsp:nvSpPr>
        <dsp:cNvPr id="0" name=""/>
        <dsp:cNvSpPr/>
      </dsp:nvSpPr>
      <dsp:spPr>
        <a:xfrm>
          <a:off x="162919" y="2223852"/>
          <a:ext cx="23813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Investir dans l’éducation et la formation professionnelle</a:t>
          </a:r>
          <a:endParaRPr lang="en-US" sz="1500" kern="1200"/>
        </a:p>
      </dsp:txBody>
      <dsp:txXfrm>
        <a:off x="162919" y="2223852"/>
        <a:ext cx="2381336" cy="720000"/>
      </dsp:txXfrm>
    </dsp:sp>
    <dsp:sp modelId="{AAAAB51D-A3B0-4678-A22D-5AD3FA9852D5}">
      <dsp:nvSpPr>
        <dsp:cNvPr id="0" name=""/>
        <dsp:cNvSpPr/>
      </dsp:nvSpPr>
      <dsp:spPr>
        <a:xfrm>
          <a:off x="3615857" y="835984"/>
          <a:ext cx="1071601" cy="107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8D5C5-5295-4A8B-8C16-7861A52A064A}">
      <dsp:nvSpPr>
        <dsp:cNvPr id="0" name=""/>
        <dsp:cNvSpPr/>
      </dsp:nvSpPr>
      <dsp:spPr>
        <a:xfrm>
          <a:off x="2960990" y="2223852"/>
          <a:ext cx="23813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Travailler plus d’heures</a:t>
          </a:r>
          <a:endParaRPr lang="en-US" sz="1500" kern="1200"/>
        </a:p>
      </dsp:txBody>
      <dsp:txXfrm>
        <a:off x="2960990" y="2223852"/>
        <a:ext cx="2381336" cy="720000"/>
      </dsp:txXfrm>
    </dsp:sp>
    <dsp:sp modelId="{C804F3F4-6E54-4077-B814-BBB0BF343E6F}">
      <dsp:nvSpPr>
        <dsp:cNvPr id="0" name=""/>
        <dsp:cNvSpPr/>
      </dsp:nvSpPr>
      <dsp:spPr>
        <a:xfrm>
          <a:off x="6413928" y="835984"/>
          <a:ext cx="1071601" cy="107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A0437-3A56-446C-A40B-C6F9EA406D36}">
      <dsp:nvSpPr>
        <dsp:cNvPr id="0" name=""/>
        <dsp:cNvSpPr/>
      </dsp:nvSpPr>
      <dsp:spPr>
        <a:xfrm>
          <a:off x="5759060" y="2223852"/>
          <a:ext cx="23813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Les relations ont un rôle à jouer </a:t>
          </a:r>
          <a:endParaRPr lang="en-US" sz="1500" kern="1200"/>
        </a:p>
      </dsp:txBody>
      <dsp:txXfrm>
        <a:off x="5759060" y="2223852"/>
        <a:ext cx="2381336" cy="720000"/>
      </dsp:txXfrm>
    </dsp:sp>
    <dsp:sp modelId="{8B3A0A7F-289B-46AD-B4DD-C01693DCBA36}">
      <dsp:nvSpPr>
        <dsp:cNvPr id="0" name=""/>
        <dsp:cNvSpPr/>
      </dsp:nvSpPr>
      <dsp:spPr>
        <a:xfrm>
          <a:off x="9211999" y="835984"/>
          <a:ext cx="1071601" cy="107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93847-E9E6-49E3-84A0-FE5C3AD1E57C}">
      <dsp:nvSpPr>
        <dsp:cNvPr id="0" name=""/>
        <dsp:cNvSpPr/>
      </dsp:nvSpPr>
      <dsp:spPr>
        <a:xfrm>
          <a:off x="8557131" y="2223852"/>
          <a:ext cx="23813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Recherche à s’élever dans sa carrière </a:t>
          </a:r>
          <a:endParaRPr lang="en-US" sz="1500" kern="1200"/>
        </a:p>
      </dsp:txBody>
      <dsp:txXfrm>
        <a:off x="8557131" y="2223852"/>
        <a:ext cx="23813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8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6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38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8F8DE4-7A69-C02B-8C1A-F80CDD26A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1129552"/>
            <a:ext cx="4500561" cy="3159273"/>
          </a:xfrm>
        </p:spPr>
        <p:txBody>
          <a:bodyPr>
            <a:normAutofit fontScale="90000"/>
          </a:bodyPr>
          <a:lstStyle/>
          <a:p>
            <a:r>
              <a:rPr lang="fr-FR" sz="8100" dirty="0"/>
              <a:t>Seuil de revenu aux Etats-Unis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87217C-5BEF-BFD3-AF16-E3437399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858239" cy="1320249"/>
          </a:xfrm>
        </p:spPr>
        <p:txBody>
          <a:bodyPr>
            <a:normAutofit/>
          </a:bodyPr>
          <a:lstStyle/>
          <a:p>
            <a:r>
              <a:rPr lang="fr-FR" dirty="0"/>
              <a:t>Par </a:t>
            </a:r>
            <a:r>
              <a:rPr lang="fr-FR" dirty="0" err="1"/>
              <a:t>evan</a:t>
            </a:r>
            <a:r>
              <a:rPr lang="fr-FR" dirty="0"/>
              <a:t> guillon, </a:t>
            </a:r>
            <a:r>
              <a:rPr lang="fr-FR" dirty="0" err="1"/>
              <a:t>baTtista</a:t>
            </a:r>
            <a:r>
              <a:rPr lang="fr-FR" dirty="0"/>
              <a:t> </a:t>
            </a:r>
            <a:r>
              <a:rPr lang="fr-FR" dirty="0" err="1"/>
              <a:t>orsini</a:t>
            </a:r>
            <a:r>
              <a:rPr lang="fr-FR" dirty="0"/>
              <a:t> et vinauj </a:t>
            </a:r>
            <a:r>
              <a:rPr lang="fr-FR" dirty="0" err="1"/>
              <a:t>sivapushparajh</a:t>
            </a:r>
            <a:endParaRPr lang="fr-FR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88CE6C-F668-2234-1B3F-E500B2CEA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70456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061EB-6FC3-ACC1-EE09-7FFD9D69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695" y="57141"/>
            <a:ext cx="4728841" cy="31608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800" dirty="0"/>
              <a:t>Les </a:t>
            </a:r>
            <a:r>
              <a:rPr lang="en-US" sz="8800" dirty="0" err="1"/>
              <a:t>arbres</a:t>
            </a:r>
            <a:r>
              <a:rPr lang="en-US" sz="8800" dirty="0"/>
              <a:t> de </a:t>
            </a:r>
            <a:r>
              <a:rPr lang="en-US" sz="8800" dirty="0" err="1"/>
              <a:t>décision</a:t>
            </a:r>
            <a:r>
              <a:rPr lang="en-US" sz="8800" dirty="0"/>
              <a:t> </a:t>
            </a:r>
          </a:p>
        </p:txBody>
      </p:sp>
      <p:pic>
        <p:nvPicPr>
          <p:cNvPr id="5" name="Espace réservé du contenu 4" descr="Une image contenant ligne, diagramme, Plan, Rectangle&#10;&#10;Description générée automatiquement">
            <a:extLst>
              <a:ext uri="{FF2B5EF4-FFF2-40B4-BE49-F238E27FC236}">
                <a16:creationId xmlns:a16="http://schemas.microsoft.com/office/drawing/2014/main" id="{66AE2707-F1B6-CF56-A466-56382E90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1" y="330053"/>
            <a:ext cx="5854249" cy="2941760"/>
          </a:xfrm>
          <a:prstGeom prst="rect">
            <a:avLst/>
          </a:prstGeom>
        </p:spPr>
      </p:pic>
      <p:pic>
        <p:nvPicPr>
          <p:cNvPr id="9" name="Image 8" descr="Une image contenant diagramme, ligne, texte, conception&#10;&#10;Description générée automatiquement">
            <a:extLst>
              <a:ext uri="{FF2B5EF4-FFF2-40B4-BE49-F238E27FC236}">
                <a16:creationId xmlns:a16="http://schemas.microsoft.com/office/drawing/2014/main" id="{A747C934-AEFC-3258-D8B9-70BDB266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1" y="3700887"/>
            <a:ext cx="5962927" cy="2728039"/>
          </a:xfrm>
          <a:prstGeom prst="rect">
            <a:avLst/>
          </a:prstGeom>
        </p:spPr>
      </p:pic>
      <p:pic>
        <p:nvPicPr>
          <p:cNvPr id="7" name="Image 6" descr="Une image contenant texte, diagramme, ligne, conception&#10;&#10;Description générée automatiquement">
            <a:extLst>
              <a:ext uri="{FF2B5EF4-FFF2-40B4-BE49-F238E27FC236}">
                <a16:creationId xmlns:a16="http://schemas.microsoft.com/office/drawing/2014/main" id="{93CA02D7-35F3-F97F-5F8C-C876D9C61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37" y="3697112"/>
            <a:ext cx="5572494" cy="26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5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A443DA-1373-3141-D281-410010B9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fr-FR" dirty="0"/>
              <a:t>Interprétation et limite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8AAC114-366C-D085-3B79-E995A5EF6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686800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13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56F637-D478-3D68-E75D-0942DBAD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fr-FR" dirty="0"/>
              <a:t>Recommandations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A1234A7-14CE-0909-416F-C2032F102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655459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16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94A9A8-F748-EF35-60D9-2D359FB9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31FED90F-7DAF-97FE-8994-85102091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r>
              <a:rPr lang="fr-FR" dirty="0"/>
              <a:t>Identification de facteur important tel que les heures de travail, la relation, le revenu et le gain en capital </a:t>
            </a:r>
          </a:p>
          <a:p>
            <a:r>
              <a:rPr lang="fr-FR" dirty="0"/>
              <a:t>La richesse est une vérité de chacun</a:t>
            </a:r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4" descr="Calculatrice, stylo, boussole, argent et un papier avec graphiques imprimés">
            <a:extLst>
              <a:ext uri="{FF2B5EF4-FFF2-40B4-BE49-F238E27FC236}">
                <a16:creationId xmlns:a16="http://schemas.microsoft.com/office/drawing/2014/main" id="{C2FE0F64-461E-7A7B-0173-A7F80F7FD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6" r="17763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15639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98C87C-0438-391A-DC39-4D0631D6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fr-FR" sz="8800" dirty="0"/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4EB34-2137-BE79-63AB-A9284E55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36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B1AB88-944B-3DBF-6214-99A53C82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r>
              <a:rPr lang="fr-FR" dirty="0"/>
              <a:t>PLAN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Puzzle blanc avec une pièce rouge">
            <a:extLst>
              <a:ext uri="{FF2B5EF4-FFF2-40B4-BE49-F238E27FC236}">
                <a16:creationId xmlns:a16="http://schemas.microsoft.com/office/drawing/2014/main" id="{030EC746-82BA-B02A-AB10-A475E56CB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7" r="21073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26F07-8131-53C1-47AC-E03336EB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fr-FR" dirty="0"/>
              <a:t>CONTEXTE </a:t>
            </a:r>
          </a:p>
          <a:p>
            <a:r>
              <a:rPr lang="fr-FR" dirty="0"/>
              <a:t>TRAVAIL DES DONNEES </a:t>
            </a:r>
          </a:p>
          <a:p>
            <a:r>
              <a:rPr lang="fr-FR" dirty="0"/>
              <a:t>QUESTIONNEMENT SUR LA MODELISATION DE NOS DONNEES </a:t>
            </a:r>
          </a:p>
          <a:p>
            <a:r>
              <a:rPr lang="fr-FR" dirty="0"/>
              <a:t>MODELISATION DE NOS DONNEES VIA UNE METHODE DEFINIE</a:t>
            </a:r>
          </a:p>
        </p:txBody>
      </p:sp>
    </p:spTree>
    <p:extLst>
      <p:ext uri="{BB962C8B-B14F-4D97-AF65-F5344CB8AC3E}">
        <p14:creationId xmlns:p14="http://schemas.microsoft.com/office/powerpoint/2010/main" val="417576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FF6E66-7FC5-844B-F395-436D2D02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68593" cy="1222539"/>
          </a:xfrm>
        </p:spPr>
        <p:txBody>
          <a:bodyPr anchor="t">
            <a:normAutofit/>
          </a:bodyPr>
          <a:lstStyle/>
          <a:p>
            <a:r>
              <a:rPr lang="fr-FR" dirty="0"/>
              <a:t>Contexte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" name="Picture 4" descr="Graphique sur un document avec stylet">
            <a:extLst>
              <a:ext uri="{FF2B5EF4-FFF2-40B4-BE49-F238E27FC236}">
                <a16:creationId xmlns:a16="http://schemas.microsoft.com/office/drawing/2014/main" id="{A97FBCD9-6CEC-7228-81AE-01E2DD587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86" r="9763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88576A-44C3-12B3-3F00-28F42020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fr-FR" dirty="0"/>
              <a:t>Données américaines issues        d’un sondage </a:t>
            </a:r>
          </a:p>
          <a:p>
            <a:r>
              <a:rPr lang="fr-FR" dirty="0"/>
              <a:t>Base de données provenant de l’UCI repository </a:t>
            </a:r>
          </a:p>
          <a:p>
            <a:r>
              <a:rPr lang="fr-FR" dirty="0"/>
              <a:t>Objectif : Comprendre qui sont les individus qui gagnent plus de  50000 $ par an et pourquoi ?</a:t>
            </a:r>
          </a:p>
        </p:txBody>
      </p:sp>
    </p:spTree>
    <p:extLst>
      <p:ext uri="{BB962C8B-B14F-4D97-AF65-F5344CB8AC3E}">
        <p14:creationId xmlns:p14="http://schemas.microsoft.com/office/powerpoint/2010/main" val="116875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1F76AE-5B1E-427C-EA53-FBFB5803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fr-FR" sz="8800"/>
              <a:t>Travail des données </a:t>
            </a:r>
          </a:p>
        </p:txBody>
      </p:sp>
      <p:graphicFrame>
        <p:nvGraphicFramePr>
          <p:cNvPr id="26" name="Espace réservé du contenu 2">
            <a:extLst>
              <a:ext uri="{FF2B5EF4-FFF2-40B4-BE49-F238E27FC236}">
                <a16:creationId xmlns:a16="http://schemas.microsoft.com/office/drawing/2014/main" id="{0092C1CB-9963-0CA2-AE76-752D34FAC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460285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2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35FCDE-CDC6-B8AE-3359-91BF7E6D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Travail des données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3E1B70-16C4-4A1A-190E-35874F5B1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216218"/>
            <a:ext cx="6049714" cy="4416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8CD03A-005A-7831-FF84-639ADC37E982}"/>
              </a:ext>
            </a:extLst>
          </p:cNvPr>
          <p:cNvSpPr txBox="1"/>
          <p:nvPr/>
        </p:nvSpPr>
        <p:spPr>
          <a:xfrm>
            <a:off x="7104063" y="2947121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Population </a:t>
            </a:r>
            <a:r>
              <a:rPr lang="en-US" spc="50" dirty="0" err="1"/>
              <a:t>jeune</a:t>
            </a:r>
            <a:r>
              <a:rPr lang="en-US" spc="50" dirty="0"/>
              <a:t> </a:t>
            </a:r>
          </a:p>
          <a:p>
            <a:pPr marL="285750"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Population </a:t>
            </a:r>
            <a:r>
              <a:rPr lang="en-US" spc="50" dirty="0" err="1"/>
              <a:t>éduquée</a:t>
            </a:r>
            <a:endParaRPr lang="en-US" spc="50" dirty="0"/>
          </a:p>
          <a:p>
            <a:pPr marL="285750"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/>
              <a:t>¼</a:t>
            </a:r>
            <a:r>
              <a:rPr lang="en-US" spc="50" dirty="0"/>
              <a:t> de la population </a:t>
            </a:r>
            <a:r>
              <a:rPr lang="en-US" spc="50" dirty="0" err="1"/>
              <a:t>touche</a:t>
            </a:r>
            <a:r>
              <a:rPr lang="en-US" spc="50" dirty="0"/>
              <a:t> plus de 50000 $</a:t>
            </a:r>
          </a:p>
        </p:txBody>
      </p:sp>
    </p:spTree>
    <p:extLst>
      <p:ext uri="{BB962C8B-B14F-4D97-AF65-F5344CB8AC3E}">
        <p14:creationId xmlns:p14="http://schemas.microsoft.com/office/powerpoint/2010/main" val="112253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4B4219-29DB-745C-40EC-8E22C67A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374" y="540000"/>
            <a:ext cx="4554821" cy="218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Matrice</a:t>
            </a:r>
            <a:r>
              <a:rPr lang="en-US" dirty="0"/>
              <a:t> de correlation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71E6518-91BE-685F-9BDC-6549427F0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8" t="1" r="2863" b="1"/>
          <a:stretch/>
        </p:blipFill>
        <p:spPr>
          <a:xfrm>
            <a:off x="0" y="-3601"/>
            <a:ext cx="6702458" cy="68579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953FE0-E6FE-6BED-70F6-005612CA284D}"/>
              </a:ext>
            </a:extLst>
          </p:cNvPr>
          <p:cNvSpPr txBox="1"/>
          <p:nvPr/>
        </p:nvSpPr>
        <p:spPr>
          <a:xfrm>
            <a:off x="7104063" y="2947121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/>
              <a:t>Suppression</a:t>
            </a:r>
            <a:r>
              <a:rPr lang="en-US" spc="50" dirty="0"/>
              <a:t> de la variable </a:t>
            </a:r>
            <a:r>
              <a:rPr lang="en-US" b="1" spc="50" dirty="0" err="1"/>
              <a:t>fnlwgt</a:t>
            </a:r>
            <a:r>
              <a:rPr lang="en-US" spc="50" dirty="0"/>
              <a:t> </a:t>
            </a:r>
          </a:p>
          <a:p>
            <a:pPr marL="285750"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 err="1"/>
              <a:t>L’éducation</a:t>
            </a:r>
            <a:r>
              <a:rPr lang="en-US" spc="50" dirty="0"/>
              <a:t> </a:t>
            </a:r>
            <a:r>
              <a:rPr lang="en-US" spc="50" dirty="0" err="1"/>
              <a:t>est</a:t>
            </a:r>
            <a:r>
              <a:rPr lang="en-US" spc="50" dirty="0"/>
              <a:t> la plus très </a:t>
            </a:r>
            <a:r>
              <a:rPr lang="en-US" b="1" spc="50" dirty="0" err="1"/>
              <a:t>corrélée</a:t>
            </a:r>
            <a:endParaRPr lang="en-US" b="1" spc="50" dirty="0"/>
          </a:p>
        </p:txBody>
      </p:sp>
    </p:spTree>
    <p:extLst>
      <p:ext uri="{BB962C8B-B14F-4D97-AF65-F5344CB8AC3E}">
        <p14:creationId xmlns:p14="http://schemas.microsoft.com/office/powerpoint/2010/main" val="88876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6B3A321-911A-400E-B93F-F05340D6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5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4EC6E0-7293-3596-9901-F13D296C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fr-FR" sz="4700" dirty="0"/>
              <a:t>Analyse détaillée et lien avec la variable </a:t>
            </a:r>
            <a:r>
              <a:rPr lang="fr-FR" sz="4700" dirty="0" err="1"/>
              <a:t>Income</a:t>
            </a:r>
            <a:r>
              <a:rPr lang="fr-FR" sz="4700" dirty="0"/>
              <a:t>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996FFB8-4DC9-4EDE-841E-8E8C9071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 descr="Une image contenant texte, capture d’écran, logiciel, diagramme&#10;&#10;Description générée automatiquement">
            <a:extLst>
              <a:ext uri="{FF2B5EF4-FFF2-40B4-BE49-F238E27FC236}">
                <a16:creationId xmlns:a16="http://schemas.microsoft.com/office/drawing/2014/main" id="{AA5072EE-D682-FCD6-37E3-2D743AF1B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1" y="549274"/>
            <a:ext cx="4751531" cy="2791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5D7069-32B9-CFBB-5D44-18414413C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6" y="3520800"/>
            <a:ext cx="5000762" cy="278792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D21DA-CF16-5A66-B420-9BC7797A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fr-FR" dirty="0"/>
              <a:t>Les </a:t>
            </a:r>
            <a:r>
              <a:rPr lang="fr-FR" b="1" dirty="0"/>
              <a:t>études longues </a:t>
            </a:r>
            <a:r>
              <a:rPr lang="fr-FR" dirty="0"/>
              <a:t>touchent plus facilement 50000$</a:t>
            </a:r>
          </a:p>
          <a:p>
            <a:r>
              <a:rPr lang="fr-FR" dirty="0"/>
              <a:t>Les moins âgés sont les moins enclin à avoir des revenus au-dessus de 50000$ </a:t>
            </a:r>
          </a:p>
          <a:p>
            <a:r>
              <a:rPr lang="fr-FR" dirty="0"/>
              <a:t>Les heures supplémentaires sont un facteur de salaire plus élevé</a:t>
            </a:r>
          </a:p>
          <a:p>
            <a:r>
              <a:rPr lang="fr-FR" dirty="0"/>
              <a:t>Peu d’impact du pays de naissance</a:t>
            </a:r>
          </a:p>
        </p:txBody>
      </p:sp>
    </p:spTree>
    <p:extLst>
      <p:ext uri="{BB962C8B-B14F-4D97-AF65-F5344CB8AC3E}">
        <p14:creationId xmlns:p14="http://schemas.microsoft.com/office/powerpoint/2010/main" val="240533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A7C7F5-BE76-E5BF-982D-B3FE54B0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fr-FR" sz="5600"/>
              <a:t>A la recherche du bon modèle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551F40E-0D81-E7E0-0916-1D1CE199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6" y="1350441"/>
            <a:ext cx="5353200" cy="415711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1CC419-A213-9A7D-D5E5-30A75276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fr-FR" dirty="0"/>
              <a:t>Modèle avec 48 842 individus et 12 variables </a:t>
            </a:r>
          </a:p>
          <a:p>
            <a:r>
              <a:rPr lang="fr-FR" dirty="0"/>
              <a:t>Pris en compte de </a:t>
            </a:r>
            <a:r>
              <a:rPr lang="fr-FR" b="1" dirty="0"/>
              <a:t>6</a:t>
            </a:r>
            <a:r>
              <a:rPr lang="fr-FR" dirty="0"/>
              <a:t> modèles </a:t>
            </a:r>
          </a:p>
          <a:p>
            <a:r>
              <a:rPr lang="fr-FR" dirty="0"/>
              <a:t>Des modèles efficaces avec </a:t>
            </a:r>
            <a:r>
              <a:rPr lang="fr-FR" b="1" dirty="0"/>
              <a:t>80%</a:t>
            </a:r>
            <a:r>
              <a:rPr lang="fr-FR" dirty="0"/>
              <a:t> de précision </a:t>
            </a:r>
            <a:r>
              <a:rPr lang="fr-FR" b="1" dirty="0"/>
              <a:t>au minimum </a:t>
            </a:r>
            <a:r>
              <a:rPr lang="fr-FR" dirty="0"/>
              <a:t>pour chacun </a:t>
            </a:r>
          </a:p>
          <a:p>
            <a:r>
              <a:rPr lang="fr-FR" b="1" dirty="0"/>
              <a:t>L’arbre de décision et la forêt d’arbre de décision </a:t>
            </a:r>
            <a:r>
              <a:rPr lang="fr-FR" dirty="0"/>
              <a:t>sont les plus performants</a:t>
            </a:r>
          </a:p>
        </p:txBody>
      </p:sp>
    </p:spTree>
    <p:extLst>
      <p:ext uri="{BB962C8B-B14F-4D97-AF65-F5344CB8AC3E}">
        <p14:creationId xmlns:p14="http://schemas.microsoft.com/office/powerpoint/2010/main" val="274112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7836E6-347A-BF2C-D693-A881D47D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540000"/>
            <a:ext cx="4717832" cy="1953501"/>
          </a:xfrm>
        </p:spPr>
        <p:txBody>
          <a:bodyPr anchor="t">
            <a:normAutofit fontScale="90000"/>
          </a:bodyPr>
          <a:lstStyle/>
          <a:p>
            <a:r>
              <a:rPr lang="fr-FR" dirty="0"/>
              <a:t>La forêt d’arbre de décision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B084B-BBCB-5EAD-406C-2ADDFE84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998000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1400" dirty="0"/>
              <a:t>Modèle d’apprentissage supervisé qui va diviser récursivement l’espace de caractéristiques en sous-espaces homogènes avec des règles de décisions </a:t>
            </a:r>
          </a:p>
          <a:p>
            <a:pPr>
              <a:lnSpc>
                <a:spcPct val="115000"/>
              </a:lnSpc>
            </a:pPr>
            <a:r>
              <a:rPr lang="fr-FR" sz="1400" dirty="0"/>
              <a:t>Facile à interpréter et vont capter des relations non linéaires </a:t>
            </a:r>
          </a:p>
          <a:p>
            <a:pPr>
              <a:lnSpc>
                <a:spcPct val="115000"/>
              </a:lnSpc>
            </a:pPr>
            <a:r>
              <a:rPr lang="fr-FR" sz="1400" dirty="0"/>
              <a:t>L'âge est susceptible d’avoir une part importante dans le notre </a:t>
            </a:r>
          </a:p>
          <a:p>
            <a:pPr>
              <a:lnSpc>
                <a:spcPct val="115000"/>
              </a:lnSpc>
            </a:pPr>
            <a:r>
              <a:rPr lang="fr-FR" sz="1400" dirty="0"/>
              <a:t>Suppression de certaines variables inintéressantes </a:t>
            </a:r>
          </a:p>
          <a:p>
            <a:pPr>
              <a:lnSpc>
                <a:spcPct val="115000"/>
              </a:lnSpc>
            </a:pPr>
            <a:endParaRPr lang="fr-FR" sz="1400" dirty="0"/>
          </a:p>
        </p:txBody>
      </p:sp>
      <p:pic>
        <p:nvPicPr>
          <p:cNvPr id="5" name="Image 4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9215BA3D-0156-82A6-A8C4-FC69DC07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08" y="2761614"/>
            <a:ext cx="7314976" cy="40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1322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3F3423"/>
      </a:dk2>
      <a:lt2>
        <a:srgbClr val="E2E8E2"/>
      </a:lt2>
      <a:accent1>
        <a:srgbClr val="C492C0"/>
      </a:accent1>
      <a:accent2>
        <a:srgbClr val="BA7F9C"/>
      </a:accent2>
      <a:accent3>
        <a:srgbClr val="C6969A"/>
      </a:accent3>
      <a:accent4>
        <a:srgbClr val="BA927F"/>
      </a:accent4>
      <a:accent5>
        <a:srgbClr val="ADA383"/>
      </a:accent5>
      <a:accent6>
        <a:srgbClr val="A0A873"/>
      </a:accent6>
      <a:hlink>
        <a:srgbClr val="568F5B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385</Words>
  <Application>Microsoft Office PowerPoint</Application>
  <PresentationFormat>Grand écran</PresentationFormat>
  <Paragraphs>52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Bell MT</vt:lpstr>
      <vt:lpstr>GlowVTI</vt:lpstr>
      <vt:lpstr>Seuil de revenu aux Etats-Unis</vt:lpstr>
      <vt:lpstr>PLAN </vt:lpstr>
      <vt:lpstr>Contexte</vt:lpstr>
      <vt:lpstr>Travail des données </vt:lpstr>
      <vt:lpstr>Travail des données </vt:lpstr>
      <vt:lpstr>Matrice de correlation </vt:lpstr>
      <vt:lpstr>Analyse détaillée et lien avec la variable Income </vt:lpstr>
      <vt:lpstr>A la recherche du bon modèle </vt:lpstr>
      <vt:lpstr>La forêt d’arbre de décision</vt:lpstr>
      <vt:lpstr>Les arbres de décision </vt:lpstr>
      <vt:lpstr>Interprétation et limite </vt:lpstr>
      <vt:lpstr>Recommandations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Prévision du seuil de revenu</dc:title>
  <dc:creator>vinauj SIVAPUSHPARAJAH</dc:creator>
  <cp:lastModifiedBy>Evan Guillon</cp:lastModifiedBy>
  <cp:revision>2</cp:revision>
  <dcterms:created xsi:type="dcterms:W3CDTF">2024-04-23T15:04:53Z</dcterms:created>
  <dcterms:modified xsi:type="dcterms:W3CDTF">2024-04-25T07:38:25Z</dcterms:modified>
</cp:coreProperties>
</file>