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vml" ContentType="application/vnd.openxmlformats-officedocument.vmlDrawing"/>
  <Default Extension="gif" ContentType="image/gif"/>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15"/>
  </p:notesMasterIdLst>
  <p:handoutMasterIdLst>
    <p:handoutMasterId r:id="rId16"/>
  </p:handoutMasterIdLst>
  <p:sldIdLst>
    <p:sldId id="2195" r:id="rId2"/>
    <p:sldId id="2323" r:id="rId3"/>
    <p:sldId id="2437" r:id="rId4"/>
    <p:sldId id="2438" r:id="rId5"/>
    <p:sldId id="2440" r:id="rId6"/>
    <p:sldId id="2442" r:id="rId7"/>
    <p:sldId id="2444" r:id="rId8"/>
    <p:sldId id="2446" r:id="rId9"/>
    <p:sldId id="2448" r:id="rId10"/>
    <p:sldId id="2447" r:id="rId11"/>
    <p:sldId id="2452" r:id="rId12"/>
    <p:sldId id="2451" r:id="rId13"/>
    <p:sldId id="2454" r:id="rId14"/>
  </p:sldIdLst>
  <p:sldSz cx="9756775" cy="6858000"/>
  <p:notesSz cx="6797675" cy="9928225"/>
  <p:custDataLst>
    <p:tags r:id="rId17"/>
  </p:custDataLst>
  <p:defaultTextStyle>
    <a:defPPr>
      <a:defRPr lang="zh-CN"/>
    </a:defPPr>
    <a:lvl1pPr algn="l" rtl="0" fontAlgn="base">
      <a:spcBef>
        <a:spcPct val="0"/>
      </a:spcBef>
      <a:spcAft>
        <a:spcPct val="0"/>
      </a:spcAft>
      <a:defRPr b="1" kern="1200">
        <a:solidFill>
          <a:schemeClr val="bg1"/>
        </a:solidFill>
        <a:latin typeface="楷体_GB2312" pitchFamily="49" charset="-122"/>
        <a:ea typeface="宋体" pitchFamily="2" charset="-122"/>
        <a:cs typeface="+mn-cs"/>
      </a:defRPr>
    </a:lvl1pPr>
    <a:lvl2pPr marL="457200" algn="l" rtl="0" fontAlgn="base">
      <a:spcBef>
        <a:spcPct val="0"/>
      </a:spcBef>
      <a:spcAft>
        <a:spcPct val="0"/>
      </a:spcAft>
      <a:defRPr b="1" kern="1200">
        <a:solidFill>
          <a:schemeClr val="bg1"/>
        </a:solidFill>
        <a:latin typeface="楷体_GB2312" pitchFamily="49" charset="-122"/>
        <a:ea typeface="宋体" pitchFamily="2" charset="-122"/>
        <a:cs typeface="+mn-cs"/>
      </a:defRPr>
    </a:lvl2pPr>
    <a:lvl3pPr marL="914400" algn="l" rtl="0" fontAlgn="base">
      <a:spcBef>
        <a:spcPct val="0"/>
      </a:spcBef>
      <a:spcAft>
        <a:spcPct val="0"/>
      </a:spcAft>
      <a:defRPr b="1" kern="1200">
        <a:solidFill>
          <a:schemeClr val="bg1"/>
        </a:solidFill>
        <a:latin typeface="楷体_GB2312" pitchFamily="49" charset="-122"/>
        <a:ea typeface="宋体" pitchFamily="2" charset="-122"/>
        <a:cs typeface="+mn-cs"/>
      </a:defRPr>
    </a:lvl3pPr>
    <a:lvl4pPr marL="1371600" algn="l" rtl="0" fontAlgn="base">
      <a:spcBef>
        <a:spcPct val="0"/>
      </a:spcBef>
      <a:spcAft>
        <a:spcPct val="0"/>
      </a:spcAft>
      <a:defRPr b="1" kern="1200">
        <a:solidFill>
          <a:schemeClr val="bg1"/>
        </a:solidFill>
        <a:latin typeface="楷体_GB2312" pitchFamily="49" charset="-122"/>
        <a:ea typeface="宋体" pitchFamily="2" charset="-122"/>
        <a:cs typeface="+mn-cs"/>
      </a:defRPr>
    </a:lvl4pPr>
    <a:lvl5pPr marL="1828800" algn="l" rtl="0" fontAlgn="base">
      <a:spcBef>
        <a:spcPct val="0"/>
      </a:spcBef>
      <a:spcAft>
        <a:spcPct val="0"/>
      </a:spcAft>
      <a:defRPr b="1" kern="1200">
        <a:solidFill>
          <a:schemeClr val="bg1"/>
        </a:solidFill>
        <a:latin typeface="楷体_GB2312" pitchFamily="49" charset="-122"/>
        <a:ea typeface="宋体" pitchFamily="2" charset="-122"/>
        <a:cs typeface="+mn-cs"/>
      </a:defRPr>
    </a:lvl5pPr>
    <a:lvl6pPr marL="2286000" algn="l" defTabSz="914400" rtl="0" eaLnBrk="1" latinLnBrk="0" hangingPunct="1">
      <a:defRPr b="1" kern="1200">
        <a:solidFill>
          <a:schemeClr val="bg1"/>
        </a:solidFill>
        <a:latin typeface="楷体_GB2312" pitchFamily="49" charset="-122"/>
        <a:ea typeface="宋体" pitchFamily="2" charset="-122"/>
        <a:cs typeface="+mn-cs"/>
      </a:defRPr>
    </a:lvl6pPr>
    <a:lvl7pPr marL="2743200" algn="l" defTabSz="914400" rtl="0" eaLnBrk="1" latinLnBrk="0" hangingPunct="1">
      <a:defRPr b="1" kern="1200">
        <a:solidFill>
          <a:schemeClr val="bg1"/>
        </a:solidFill>
        <a:latin typeface="楷体_GB2312" pitchFamily="49" charset="-122"/>
        <a:ea typeface="宋体" pitchFamily="2" charset="-122"/>
        <a:cs typeface="+mn-cs"/>
      </a:defRPr>
    </a:lvl7pPr>
    <a:lvl8pPr marL="3200400" algn="l" defTabSz="914400" rtl="0" eaLnBrk="1" latinLnBrk="0" hangingPunct="1">
      <a:defRPr b="1" kern="1200">
        <a:solidFill>
          <a:schemeClr val="bg1"/>
        </a:solidFill>
        <a:latin typeface="楷体_GB2312" pitchFamily="49" charset="-122"/>
        <a:ea typeface="宋体" pitchFamily="2" charset="-122"/>
        <a:cs typeface="+mn-cs"/>
      </a:defRPr>
    </a:lvl8pPr>
    <a:lvl9pPr marL="3657600" algn="l" defTabSz="914400" rtl="0" eaLnBrk="1" latinLnBrk="0" hangingPunct="1">
      <a:defRPr b="1" kern="1200">
        <a:solidFill>
          <a:schemeClr val="bg1"/>
        </a:solidFill>
        <a:latin typeface="楷体_GB2312" pitchFamily="49" charset="-122"/>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C0066"/>
    <a:srgbClr val="3366CC"/>
    <a:srgbClr val="6699FF"/>
    <a:srgbClr val="FFFF99"/>
    <a:srgbClr val="FF9900"/>
    <a:srgbClr val="003399"/>
    <a:srgbClr val="66FF66"/>
    <a:srgbClr val="CCECFF"/>
    <a:srgbClr val="FFFFCC"/>
    <a:srgbClr val="0033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47" autoAdjust="0"/>
    <p:restoredTop sz="91447" autoAdjust="0"/>
  </p:normalViewPr>
  <p:slideViewPr>
    <p:cSldViewPr snapToObjects="1">
      <p:cViewPr>
        <p:scale>
          <a:sx n="90" d="100"/>
          <a:sy n="90" d="100"/>
        </p:scale>
        <p:origin x="-336" y="-138"/>
      </p:cViewPr>
      <p:guideLst>
        <p:guide orient="horz" pos="2185"/>
        <p:guide pos="3073"/>
      </p:guideLst>
    </p:cSldViewPr>
  </p:slideViewPr>
  <p:outlineViewPr>
    <p:cViewPr>
      <p:scale>
        <a:sx n="33" d="100"/>
        <a:sy n="33" d="100"/>
      </p:scale>
      <p:origin x="12"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71" d="100"/>
          <a:sy n="71" d="100"/>
        </p:scale>
        <p:origin x="-2322" y="-102"/>
      </p:cViewPr>
      <p:guideLst>
        <p:guide orient="horz" pos="3126"/>
        <p:guide pos="2140"/>
      </p:guideLst>
    </p:cSldViewPr>
  </p:notesViewPr>
  <p:gridSpacing cx="78149450" cy="7814945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84AA4C-9FB7-4AA5-B5DF-B054947D5EDC}" type="doc">
      <dgm:prSet loTypeId="urn:microsoft.com/office/officeart/2005/8/layout/arrow2" loCatId="process" qsTypeId="urn:microsoft.com/office/officeart/2005/8/quickstyle/3d8" qsCatId="3D" csTypeId="urn:microsoft.com/office/officeart/2005/8/colors/colorful5" csCatId="colorful" phldr="1"/>
      <dgm:spPr/>
    </dgm:pt>
    <dgm:pt modelId="{10E685C6-6F5C-4FF3-B4AC-9CAE1F79B1AC}">
      <dgm:prSet phldrT="[文本]" custT="1"/>
      <dgm:spPr/>
      <dgm:t>
        <a:bodyPr/>
        <a:lstStyle/>
        <a:p>
          <a:r>
            <a:rPr lang="zh-CN" altLang="en-US" sz="1800" dirty="0" smtClean="0">
              <a:solidFill>
                <a:srgbClr val="FF0000"/>
              </a:solidFill>
            </a:rPr>
            <a:t>开仓时点：</a:t>
          </a:r>
          <a:r>
            <a:rPr lang="zh-CN" altLang="en-US" sz="1800" dirty="0" smtClean="0"/>
            <a:t>隐含波动率突破前期（假设时间窗口为</a:t>
          </a:r>
          <a:r>
            <a:rPr lang="en-US" altLang="en-US" sz="1800" dirty="0" smtClean="0"/>
            <a:t>T0</a:t>
          </a:r>
          <a:r>
            <a:rPr lang="zh-CN" altLang="en-US" sz="1800" dirty="0" smtClean="0"/>
            <a:t>）最大值，此时认为市场处于超卖状态</a:t>
          </a:r>
          <a:endParaRPr lang="zh-CN" altLang="en-US" sz="1800" dirty="0"/>
        </a:p>
      </dgm:t>
    </dgm:pt>
    <dgm:pt modelId="{72E5517F-E722-4F58-BCC6-C696EE8545CF}" type="parTrans" cxnId="{FFFC52F6-E747-4947-A889-42642D92F4F6}">
      <dgm:prSet/>
      <dgm:spPr/>
      <dgm:t>
        <a:bodyPr/>
        <a:lstStyle/>
        <a:p>
          <a:endParaRPr lang="zh-CN" altLang="en-US"/>
        </a:p>
      </dgm:t>
    </dgm:pt>
    <dgm:pt modelId="{CD4D1704-2659-4867-957C-BFC4646705EC}" type="sibTrans" cxnId="{FFFC52F6-E747-4947-A889-42642D92F4F6}">
      <dgm:prSet/>
      <dgm:spPr/>
      <dgm:t>
        <a:bodyPr/>
        <a:lstStyle/>
        <a:p>
          <a:endParaRPr lang="zh-CN" altLang="en-US"/>
        </a:p>
      </dgm:t>
    </dgm:pt>
    <dgm:pt modelId="{0C83B952-5A72-4374-91C6-BA5A5FC7E178}">
      <dgm:prSet phldrT="[文本]" custT="1"/>
      <dgm:spPr/>
      <dgm:t>
        <a:bodyPr/>
        <a:lstStyle/>
        <a:p>
          <a:r>
            <a:rPr lang="zh-CN" altLang="en-US" sz="1800" dirty="0" smtClean="0">
              <a:solidFill>
                <a:srgbClr val="00B0F0"/>
              </a:solidFill>
            </a:rPr>
            <a:t>平仓时点：</a:t>
          </a:r>
          <a:r>
            <a:rPr lang="zh-CN" altLang="en-US" sz="2000" dirty="0" smtClean="0"/>
            <a:t>若开仓隐含波动率高于长期均值水平，则选择长期均值作为平仓阈值</a:t>
          </a:r>
        </a:p>
        <a:p>
          <a:r>
            <a:rPr lang="en-US" altLang="en-US" sz="2000" dirty="0" smtClean="0"/>
            <a:t>• </a:t>
          </a:r>
          <a:r>
            <a:rPr lang="zh-CN" altLang="en-US" sz="2000" dirty="0" smtClean="0"/>
            <a:t>若开仓隐含波动率低于长期均值水平，则选择时间窗口</a:t>
          </a:r>
          <a:r>
            <a:rPr lang="en-US" altLang="en-US" sz="2000" dirty="0" smtClean="0"/>
            <a:t>T0</a:t>
          </a:r>
          <a:r>
            <a:rPr lang="zh-CN" altLang="en-US" sz="2000" dirty="0" smtClean="0"/>
            <a:t>的波动率均值作为平仓阈值</a:t>
          </a:r>
        </a:p>
      </dgm:t>
    </dgm:pt>
    <dgm:pt modelId="{636BD57B-A950-400C-A223-C6869204ACC6}" type="parTrans" cxnId="{68CC3DB2-9D9F-47D6-B566-29E2B0960552}">
      <dgm:prSet/>
      <dgm:spPr/>
      <dgm:t>
        <a:bodyPr/>
        <a:lstStyle/>
        <a:p>
          <a:endParaRPr lang="zh-CN" altLang="en-US"/>
        </a:p>
      </dgm:t>
    </dgm:pt>
    <dgm:pt modelId="{9BCE6640-8D73-4FCF-85CE-035331854D98}" type="sibTrans" cxnId="{68CC3DB2-9D9F-47D6-B566-29E2B0960552}">
      <dgm:prSet/>
      <dgm:spPr/>
      <dgm:t>
        <a:bodyPr/>
        <a:lstStyle/>
        <a:p>
          <a:endParaRPr lang="zh-CN" altLang="en-US"/>
        </a:p>
      </dgm:t>
    </dgm:pt>
    <dgm:pt modelId="{929F6FC9-C305-433F-8F5B-3882599B9405}" type="pres">
      <dgm:prSet presAssocID="{8F84AA4C-9FB7-4AA5-B5DF-B054947D5EDC}" presName="arrowDiagram" presStyleCnt="0">
        <dgm:presLayoutVars>
          <dgm:chMax val="5"/>
          <dgm:dir/>
          <dgm:resizeHandles val="exact"/>
        </dgm:presLayoutVars>
      </dgm:prSet>
      <dgm:spPr/>
    </dgm:pt>
    <dgm:pt modelId="{F2352E9D-DC52-4CDD-A37A-968584AA16D3}" type="pres">
      <dgm:prSet presAssocID="{8F84AA4C-9FB7-4AA5-B5DF-B054947D5EDC}" presName="arrow" presStyleLbl="bgShp" presStyleIdx="0" presStyleCnt="1"/>
      <dgm:spPr>
        <a:gradFill rotWithShape="0">
          <a:gsLst>
            <a:gs pos="0">
              <a:srgbClr val="5E9EFF"/>
            </a:gs>
            <a:gs pos="39999">
              <a:srgbClr val="85C2FF"/>
            </a:gs>
            <a:gs pos="70000">
              <a:srgbClr val="C4D6EB"/>
            </a:gs>
            <a:gs pos="100000">
              <a:srgbClr val="FFEBFA"/>
            </a:gs>
          </a:gsLst>
          <a:lin ang="5400000" scaled="0"/>
        </a:gradFill>
      </dgm:spPr>
    </dgm:pt>
    <dgm:pt modelId="{6D95274D-1035-4A02-B405-B4EEF57F454C}" type="pres">
      <dgm:prSet presAssocID="{8F84AA4C-9FB7-4AA5-B5DF-B054947D5EDC}" presName="arrowDiagram2" presStyleCnt="0"/>
      <dgm:spPr/>
    </dgm:pt>
    <dgm:pt modelId="{BABE5FC7-6B06-42CC-B006-B2AB11E57297}" type="pres">
      <dgm:prSet presAssocID="{10E685C6-6F5C-4FF3-B4AC-9CAE1F79B1AC}" presName="bullet2a" presStyleLbl="node1" presStyleIdx="0" presStyleCnt="2"/>
      <dgm:spPr/>
    </dgm:pt>
    <dgm:pt modelId="{DBA25270-F3F1-44C8-B241-E63D8562BD16}" type="pres">
      <dgm:prSet presAssocID="{10E685C6-6F5C-4FF3-B4AC-9CAE1F79B1AC}" presName="textBox2a" presStyleLbl="revTx" presStyleIdx="0" presStyleCnt="2">
        <dgm:presLayoutVars>
          <dgm:bulletEnabled val="1"/>
        </dgm:presLayoutVars>
      </dgm:prSet>
      <dgm:spPr/>
      <dgm:t>
        <a:bodyPr/>
        <a:lstStyle/>
        <a:p>
          <a:endParaRPr lang="zh-CN" altLang="en-US"/>
        </a:p>
      </dgm:t>
    </dgm:pt>
    <dgm:pt modelId="{211F0400-DC91-49B0-B5C6-17E484EC42E8}" type="pres">
      <dgm:prSet presAssocID="{0C83B952-5A72-4374-91C6-BA5A5FC7E178}" presName="bullet2b" presStyleLbl="node1" presStyleIdx="1" presStyleCnt="2"/>
      <dgm:spPr/>
    </dgm:pt>
    <dgm:pt modelId="{84381027-253A-4894-9603-F01DF2945EB3}" type="pres">
      <dgm:prSet presAssocID="{0C83B952-5A72-4374-91C6-BA5A5FC7E178}" presName="textBox2b" presStyleLbl="revTx" presStyleIdx="1" presStyleCnt="2">
        <dgm:presLayoutVars>
          <dgm:bulletEnabled val="1"/>
        </dgm:presLayoutVars>
      </dgm:prSet>
      <dgm:spPr/>
      <dgm:t>
        <a:bodyPr/>
        <a:lstStyle/>
        <a:p>
          <a:endParaRPr lang="zh-CN" altLang="en-US"/>
        </a:p>
      </dgm:t>
    </dgm:pt>
  </dgm:ptLst>
  <dgm:cxnLst>
    <dgm:cxn modelId="{05AB36C0-8086-44AC-8CD2-919E800C5EF5}" type="presOf" srcId="{8F84AA4C-9FB7-4AA5-B5DF-B054947D5EDC}" destId="{929F6FC9-C305-433F-8F5B-3882599B9405}" srcOrd="0" destOrd="0" presId="urn:microsoft.com/office/officeart/2005/8/layout/arrow2"/>
    <dgm:cxn modelId="{FFFC52F6-E747-4947-A889-42642D92F4F6}" srcId="{8F84AA4C-9FB7-4AA5-B5DF-B054947D5EDC}" destId="{10E685C6-6F5C-4FF3-B4AC-9CAE1F79B1AC}" srcOrd="0" destOrd="0" parTransId="{72E5517F-E722-4F58-BCC6-C696EE8545CF}" sibTransId="{CD4D1704-2659-4867-957C-BFC4646705EC}"/>
    <dgm:cxn modelId="{418917C4-9E84-4E44-B988-B7824DC807A4}" type="presOf" srcId="{0C83B952-5A72-4374-91C6-BA5A5FC7E178}" destId="{84381027-253A-4894-9603-F01DF2945EB3}" srcOrd="0" destOrd="0" presId="urn:microsoft.com/office/officeart/2005/8/layout/arrow2"/>
    <dgm:cxn modelId="{68CC3DB2-9D9F-47D6-B566-29E2B0960552}" srcId="{8F84AA4C-9FB7-4AA5-B5DF-B054947D5EDC}" destId="{0C83B952-5A72-4374-91C6-BA5A5FC7E178}" srcOrd="1" destOrd="0" parTransId="{636BD57B-A950-400C-A223-C6869204ACC6}" sibTransId="{9BCE6640-8D73-4FCF-85CE-035331854D98}"/>
    <dgm:cxn modelId="{EC64E0D9-5196-471A-8738-194BA7BE36B6}" type="presOf" srcId="{10E685C6-6F5C-4FF3-B4AC-9CAE1F79B1AC}" destId="{DBA25270-F3F1-44C8-B241-E63D8562BD16}" srcOrd="0" destOrd="0" presId="urn:microsoft.com/office/officeart/2005/8/layout/arrow2"/>
    <dgm:cxn modelId="{904C76F7-9658-4C45-92E5-3A77D58E3DAF}" type="presParOf" srcId="{929F6FC9-C305-433F-8F5B-3882599B9405}" destId="{F2352E9D-DC52-4CDD-A37A-968584AA16D3}" srcOrd="0" destOrd="0" presId="urn:microsoft.com/office/officeart/2005/8/layout/arrow2"/>
    <dgm:cxn modelId="{441AE9BD-8696-4C59-8785-160A9C5279D9}" type="presParOf" srcId="{929F6FC9-C305-433F-8F5B-3882599B9405}" destId="{6D95274D-1035-4A02-B405-B4EEF57F454C}" srcOrd="1" destOrd="0" presId="urn:microsoft.com/office/officeart/2005/8/layout/arrow2"/>
    <dgm:cxn modelId="{17D38BF9-571F-4787-8D89-962BACD8EA53}" type="presParOf" srcId="{6D95274D-1035-4A02-B405-B4EEF57F454C}" destId="{BABE5FC7-6B06-42CC-B006-B2AB11E57297}" srcOrd="0" destOrd="0" presId="urn:microsoft.com/office/officeart/2005/8/layout/arrow2"/>
    <dgm:cxn modelId="{1D6D3868-2093-44D0-A702-89DF154CBBE0}" type="presParOf" srcId="{6D95274D-1035-4A02-B405-B4EEF57F454C}" destId="{DBA25270-F3F1-44C8-B241-E63D8562BD16}" srcOrd="1" destOrd="0" presId="urn:microsoft.com/office/officeart/2005/8/layout/arrow2"/>
    <dgm:cxn modelId="{F784B624-606A-4F55-91F9-DC489B641D9B}" type="presParOf" srcId="{6D95274D-1035-4A02-B405-B4EEF57F454C}" destId="{211F0400-DC91-49B0-B5C6-17E484EC42E8}" srcOrd="2" destOrd="0" presId="urn:microsoft.com/office/officeart/2005/8/layout/arrow2"/>
    <dgm:cxn modelId="{138F67EA-3ED8-42CF-958E-020B8F1609B1}" type="presParOf" srcId="{6D95274D-1035-4A02-B405-B4EEF57F454C}" destId="{84381027-253A-4894-9603-F01DF2945EB3}" srcOrd="3" destOrd="0" presId="urn:microsoft.com/office/officeart/2005/8/layout/arrow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2352E9D-DC52-4CDD-A37A-968584AA16D3}">
      <dsp:nvSpPr>
        <dsp:cNvPr id="0" name=""/>
        <dsp:cNvSpPr/>
      </dsp:nvSpPr>
      <dsp:spPr>
        <a:xfrm>
          <a:off x="0" y="577405"/>
          <a:ext cx="6792301" cy="4245188"/>
        </a:xfrm>
        <a:prstGeom prst="swooshArrow">
          <a:avLst>
            <a:gd name="adj1" fmla="val 25000"/>
            <a:gd name="adj2" fmla="val 25000"/>
          </a:avLst>
        </a:prstGeom>
        <a:gradFill rotWithShape="0">
          <a:gsLst>
            <a:gs pos="0">
              <a:srgbClr val="5E9EFF"/>
            </a:gs>
            <a:gs pos="39999">
              <a:srgbClr val="85C2FF"/>
            </a:gs>
            <a:gs pos="70000">
              <a:srgbClr val="C4D6EB"/>
            </a:gs>
            <a:gs pos="100000">
              <a:srgbClr val="FFEBFA"/>
            </a:gs>
          </a:gsLst>
          <a:lin ang="5400000" scaled="0"/>
        </a:gra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sp>
    <dsp:sp modelId="{BABE5FC7-6B06-42CC-B006-B2AB11E57297}">
      <dsp:nvSpPr>
        <dsp:cNvPr id="0" name=""/>
        <dsp:cNvSpPr/>
      </dsp:nvSpPr>
      <dsp:spPr>
        <a:xfrm>
          <a:off x="1579210" y="2891033"/>
          <a:ext cx="237730" cy="237730"/>
        </a:xfrm>
        <a:prstGeom prst="ellipse">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DBA25270-F3F1-44C8-B241-E63D8562BD16}">
      <dsp:nvSpPr>
        <dsp:cNvPr id="0" name=""/>
        <dsp:cNvSpPr/>
      </dsp:nvSpPr>
      <dsp:spPr>
        <a:xfrm>
          <a:off x="1698075" y="3009898"/>
          <a:ext cx="2207498" cy="1812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69" tIns="0" rIns="0" bIns="0" numCol="1" spcCol="1270" anchor="t" anchorCtr="0">
          <a:noAutofit/>
        </a:bodyPr>
        <a:lstStyle/>
        <a:p>
          <a:pPr lvl="0" algn="l" defTabSz="800100">
            <a:lnSpc>
              <a:spcPct val="90000"/>
            </a:lnSpc>
            <a:spcBef>
              <a:spcPct val="0"/>
            </a:spcBef>
            <a:spcAft>
              <a:spcPct val="35000"/>
            </a:spcAft>
          </a:pPr>
          <a:r>
            <a:rPr lang="zh-CN" altLang="en-US" sz="1800" kern="1200" dirty="0" smtClean="0">
              <a:solidFill>
                <a:srgbClr val="FF0000"/>
              </a:solidFill>
            </a:rPr>
            <a:t>开仓时点：</a:t>
          </a:r>
          <a:r>
            <a:rPr lang="zh-CN" altLang="en-US" sz="1800" kern="1200" dirty="0" smtClean="0"/>
            <a:t>隐含波动率突破前期（假设时间窗口为</a:t>
          </a:r>
          <a:r>
            <a:rPr lang="en-US" altLang="en-US" sz="1800" kern="1200" dirty="0" smtClean="0"/>
            <a:t>T0</a:t>
          </a:r>
          <a:r>
            <a:rPr lang="zh-CN" altLang="en-US" sz="1800" kern="1200" dirty="0" smtClean="0"/>
            <a:t>）最大值，此时认为市场处于超卖状态</a:t>
          </a:r>
          <a:endParaRPr lang="zh-CN" altLang="en-US" sz="1800" kern="1200" dirty="0"/>
        </a:p>
      </dsp:txBody>
      <dsp:txXfrm>
        <a:off x="1698075" y="3009898"/>
        <a:ext cx="2207498" cy="1812695"/>
      </dsp:txXfrm>
    </dsp:sp>
    <dsp:sp modelId="{211F0400-DC91-49B0-B5C6-17E484EC42E8}">
      <dsp:nvSpPr>
        <dsp:cNvPr id="0" name=""/>
        <dsp:cNvSpPr/>
      </dsp:nvSpPr>
      <dsp:spPr>
        <a:xfrm>
          <a:off x="3769727" y="1808510"/>
          <a:ext cx="407538" cy="407538"/>
        </a:xfrm>
        <a:prstGeom prst="ellipse">
          <a:avLst/>
        </a:prstGeom>
        <a:solidFill>
          <a:schemeClr val="accent5">
            <a:hueOff val="3257024"/>
            <a:satOff val="11196"/>
            <a:lumOff val="-53726"/>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4381027-253A-4894-9603-F01DF2945EB3}">
      <dsp:nvSpPr>
        <dsp:cNvPr id="0" name=""/>
        <dsp:cNvSpPr/>
      </dsp:nvSpPr>
      <dsp:spPr>
        <a:xfrm>
          <a:off x="3973496" y="2012279"/>
          <a:ext cx="2207498" cy="2810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46" tIns="0" rIns="0" bIns="0" numCol="1" spcCol="1270" anchor="t" anchorCtr="0">
          <a:noAutofit/>
        </a:bodyPr>
        <a:lstStyle/>
        <a:p>
          <a:pPr lvl="0" algn="l" defTabSz="800100">
            <a:lnSpc>
              <a:spcPct val="90000"/>
            </a:lnSpc>
            <a:spcBef>
              <a:spcPct val="0"/>
            </a:spcBef>
            <a:spcAft>
              <a:spcPct val="35000"/>
            </a:spcAft>
          </a:pPr>
          <a:r>
            <a:rPr lang="zh-CN" altLang="en-US" sz="1800" kern="1200" dirty="0" smtClean="0">
              <a:solidFill>
                <a:srgbClr val="00B0F0"/>
              </a:solidFill>
            </a:rPr>
            <a:t>平仓时点：</a:t>
          </a:r>
          <a:r>
            <a:rPr lang="zh-CN" altLang="en-US" sz="2000" kern="1200" dirty="0" smtClean="0"/>
            <a:t>若开仓隐含波动率高于长期均值水平，则选择长期均值作为平仓阈值</a:t>
          </a:r>
        </a:p>
        <a:p>
          <a:pPr lvl="0" algn="l" defTabSz="800100">
            <a:lnSpc>
              <a:spcPct val="90000"/>
            </a:lnSpc>
            <a:spcBef>
              <a:spcPct val="0"/>
            </a:spcBef>
            <a:spcAft>
              <a:spcPct val="35000"/>
            </a:spcAft>
          </a:pPr>
          <a:r>
            <a:rPr lang="en-US" altLang="en-US" sz="2000" kern="1200" dirty="0" smtClean="0"/>
            <a:t>• </a:t>
          </a:r>
          <a:r>
            <a:rPr lang="zh-CN" altLang="en-US" sz="2000" kern="1200" dirty="0" smtClean="0"/>
            <a:t>若开仓隐含波动率低于长期均值水平，则选择时间窗口</a:t>
          </a:r>
          <a:r>
            <a:rPr lang="en-US" altLang="en-US" sz="2000" kern="1200" dirty="0" smtClean="0"/>
            <a:t>T0</a:t>
          </a:r>
          <a:r>
            <a:rPr lang="zh-CN" altLang="en-US" sz="2000" kern="1200" dirty="0" smtClean="0"/>
            <a:t>的波动率均值作为平仓阈值</a:t>
          </a:r>
        </a:p>
      </dsp:txBody>
      <dsp:txXfrm>
        <a:off x="3973496" y="2012279"/>
        <a:ext cx="2207498" cy="2810314"/>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9346"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楷体_GB2312" pitchFamily="49" charset="-122"/>
                <a:ea typeface="宋体" charset="-122"/>
              </a:defRPr>
            </a:lvl1pPr>
          </a:lstStyle>
          <a:p>
            <a:pPr>
              <a:defRPr/>
            </a:pPr>
            <a:endParaRPr lang="zh-CN" altLang="en-US"/>
          </a:p>
        </p:txBody>
      </p:sp>
      <p:sp>
        <p:nvSpPr>
          <p:cNvPr id="1209347"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楷体_GB2312" pitchFamily="49" charset="-122"/>
                <a:ea typeface="宋体" charset="-122"/>
              </a:defRPr>
            </a:lvl1pPr>
          </a:lstStyle>
          <a:p>
            <a:pPr>
              <a:defRPr/>
            </a:pPr>
            <a:fld id="{556E65AE-2C74-4F4F-BA61-399D18EE9B46}" type="datetimeFigureOut">
              <a:rPr lang="zh-CN" altLang="en-US"/>
              <a:pPr>
                <a:defRPr/>
              </a:pPr>
              <a:t>2014/7/29</a:t>
            </a:fld>
            <a:endParaRPr lang="en-US" altLang="zh-CN"/>
          </a:p>
        </p:txBody>
      </p:sp>
      <p:sp>
        <p:nvSpPr>
          <p:cNvPr id="1209348" name="Rectangle 4"/>
          <p:cNvSpPr>
            <a:spLocks noGrp="1" noChangeArrowheads="1"/>
          </p:cNvSpPr>
          <p:nvPr>
            <p:ph type="ftr" sz="quarter" idx="2"/>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楷体_GB2312" pitchFamily="49" charset="-122"/>
                <a:ea typeface="宋体" charset="-122"/>
              </a:defRPr>
            </a:lvl1pPr>
          </a:lstStyle>
          <a:p>
            <a:pPr>
              <a:defRPr/>
            </a:pPr>
            <a:endParaRPr lang="en-US" altLang="zh-CN"/>
          </a:p>
        </p:txBody>
      </p:sp>
      <p:sp>
        <p:nvSpPr>
          <p:cNvPr id="1209349" name="Rectangle 5"/>
          <p:cNvSpPr>
            <a:spLocks noGrp="1" noChangeArrowheads="1"/>
          </p:cNvSpPr>
          <p:nvPr>
            <p:ph type="sldNum" sz="quarter" idx="3"/>
          </p:nvPr>
        </p:nvSpPr>
        <p:spPr bwMode="auto">
          <a:xfrm>
            <a:off x="3849688"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楷体_GB2312" pitchFamily="49" charset="-122"/>
                <a:ea typeface="宋体" charset="-122"/>
              </a:defRPr>
            </a:lvl1pPr>
          </a:lstStyle>
          <a:p>
            <a:pPr>
              <a:defRPr/>
            </a:pPr>
            <a:fld id="{91D3AF65-7C85-4F49-AA00-13EB8D729F88}" type="slidenum">
              <a:rPr lang="zh-CN" altLang="en-US"/>
              <a:pPr>
                <a:defRPr/>
              </a:pPr>
              <a:t>‹#›</a:t>
            </a:fld>
            <a:endParaRPr lang="en-US" altLang="zh-CN"/>
          </a:p>
        </p:txBody>
      </p:sp>
    </p:spTree>
    <p:extLst>
      <p:ext uri="{BB962C8B-B14F-4D97-AF65-F5344CB8AC3E}">
        <p14:creationId xmlns:p14="http://schemas.microsoft.com/office/powerpoint/2010/main" xmlns="" val="3275904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7988" cy="493713"/>
          </a:xfrm>
          <a:prstGeom prst="rect">
            <a:avLst/>
          </a:prstGeom>
          <a:noFill/>
          <a:ln w="9525">
            <a:noFill/>
            <a:miter lim="800000"/>
            <a:headEnd/>
            <a:tailEnd/>
          </a:ln>
        </p:spPr>
        <p:txBody>
          <a:bodyPr vert="horz" wrap="square" lIns="87282" tIns="43642" rIns="87282" bIns="43642" numCol="1" anchor="t" anchorCtr="0" compatLnSpc="1">
            <a:prstTxWarp prst="textNoShape">
              <a:avLst/>
            </a:prstTxWarp>
          </a:bodyPr>
          <a:lstStyle>
            <a:lvl1pPr defTabSz="871538">
              <a:defRPr sz="1100" b="0">
                <a:solidFill>
                  <a:schemeClr val="tx1"/>
                </a:solidFill>
                <a:latin typeface="Arial" charset="0"/>
                <a:ea typeface="宋体" charset="-122"/>
              </a:defRPr>
            </a:lvl1pPr>
          </a:lstStyle>
          <a:p>
            <a:pPr>
              <a:defRPr/>
            </a:pPr>
            <a:endParaRPr lang="zh-CN" altLang="en-US"/>
          </a:p>
        </p:txBody>
      </p:sp>
      <p:sp>
        <p:nvSpPr>
          <p:cNvPr id="3075" name="Rectangle 3"/>
          <p:cNvSpPr>
            <a:spLocks noGrp="1" noChangeArrowheads="1"/>
          </p:cNvSpPr>
          <p:nvPr>
            <p:ph type="dt" idx="1"/>
          </p:nvPr>
        </p:nvSpPr>
        <p:spPr bwMode="auto">
          <a:xfrm>
            <a:off x="3848100" y="0"/>
            <a:ext cx="2946400" cy="493713"/>
          </a:xfrm>
          <a:prstGeom prst="rect">
            <a:avLst/>
          </a:prstGeom>
          <a:noFill/>
          <a:ln w="9525">
            <a:noFill/>
            <a:miter lim="800000"/>
            <a:headEnd/>
            <a:tailEnd/>
          </a:ln>
        </p:spPr>
        <p:txBody>
          <a:bodyPr vert="horz" wrap="square" lIns="87282" tIns="43642" rIns="87282" bIns="43642" numCol="1" anchor="t" anchorCtr="0" compatLnSpc="1">
            <a:prstTxWarp prst="textNoShape">
              <a:avLst/>
            </a:prstTxWarp>
          </a:bodyPr>
          <a:lstStyle>
            <a:lvl1pPr algn="r" defTabSz="871538">
              <a:defRPr sz="1100" b="0">
                <a:solidFill>
                  <a:schemeClr val="tx1"/>
                </a:solidFill>
                <a:latin typeface="Arial" charset="0"/>
                <a:ea typeface="宋体" charset="-122"/>
              </a:defRPr>
            </a:lvl1pPr>
          </a:lstStyle>
          <a:p>
            <a:pPr>
              <a:defRPr/>
            </a:pPr>
            <a:endParaRPr lang="en-US" altLang="zh-CN"/>
          </a:p>
        </p:txBody>
      </p:sp>
      <p:sp>
        <p:nvSpPr>
          <p:cNvPr id="29700" name="Rectangle 4"/>
          <p:cNvSpPr>
            <a:spLocks noGrp="1" noRot="1" noChangeAspect="1" noChangeArrowheads="1"/>
          </p:cNvSpPr>
          <p:nvPr>
            <p:ph type="sldImg" idx="2"/>
          </p:nvPr>
        </p:nvSpPr>
        <p:spPr bwMode="auto">
          <a:xfrm>
            <a:off x="749300" y="746125"/>
            <a:ext cx="5295900" cy="3722688"/>
          </a:xfrm>
          <a:prstGeom prst="rect">
            <a:avLst/>
          </a:prstGeom>
          <a:noFill/>
          <a:ln w="9525">
            <a:noFill/>
            <a:miter lim="800000"/>
            <a:headEnd/>
            <a:tailEnd/>
          </a:ln>
        </p:spPr>
      </p:sp>
      <p:sp>
        <p:nvSpPr>
          <p:cNvPr id="3077" name="Rectangle 5"/>
          <p:cNvSpPr>
            <a:spLocks noGrp="1" noRot="1" noChangeArrowheads="1"/>
          </p:cNvSpPr>
          <p:nvPr>
            <p:ph type="body" sz="quarter" idx="3"/>
          </p:nvPr>
        </p:nvSpPr>
        <p:spPr bwMode="auto">
          <a:xfrm>
            <a:off x="677863" y="4718050"/>
            <a:ext cx="5440362" cy="4465638"/>
          </a:xfrm>
          <a:prstGeom prst="rect">
            <a:avLst/>
          </a:prstGeom>
          <a:noFill/>
          <a:ln w="9525">
            <a:noFill/>
            <a:miter lim="800000"/>
            <a:headEnd/>
            <a:tailEnd/>
          </a:ln>
        </p:spPr>
        <p:txBody>
          <a:bodyPr vert="horz" wrap="square" lIns="87282" tIns="43642" rIns="87282" bIns="43642"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9431338"/>
            <a:ext cx="2947988" cy="495300"/>
          </a:xfrm>
          <a:prstGeom prst="rect">
            <a:avLst/>
          </a:prstGeom>
          <a:noFill/>
          <a:ln w="9525">
            <a:noFill/>
            <a:miter lim="800000"/>
            <a:headEnd/>
            <a:tailEnd/>
          </a:ln>
        </p:spPr>
        <p:txBody>
          <a:bodyPr vert="horz" wrap="square" lIns="87282" tIns="43642" rIns="87282" bIns="43642" numCol="1" anchor="b" anchorCtr="0" compatLnSpc="1">
            <a:prstTxWarp prst="textNoShape">
              <a:avLst/>
            </a:prstTxWarp>
          </a:bodyPr>
          <a:lstStyle>
            <a:lvl1pPr defTabSz="871538">
              <a:defRPr sz="1100" b="0">
                <a:solidFill>
                  <a:schemeClr val="tx1"/>
                </a:solidFill>
                <a:latin typeface="Arial" charset="0"/>
                <a:ea typeface="宋体" charset="-122"/>
              </a:defRPr>
            </a:lvl1pPr>
          </a:lstStyle>
          <a:p>
            <a:pPr>
              <a:defRPr/>
            </a:pPr>
            <a:endParaRPr lang="en-US" altLang="zh-CN"/>
          </a:p>
        </p:txBody>
      </p:sp>
      <p:sp>
        <p:nvSpPr>
          <p:cNvPr id="3079" name="Rectangle 7"/>
          <p:cNvSpPr>
            <a:spLocks noGrp="1" noChangeArrowheads="1"/>
          </p:cNvSpPr>
          <p:nvPr>
            <p:ph type="sldNum" sz="quarter" idx="5"/>
          </p:nvPr>
        </p:nvSpPr>
        <p:spPr bwMode="auto">
          <a:xfrm>
            <a:off x="3848100" y="9431338"/>
            <a:ext cx="2946400" cy="495300"/>
          </a:xfrm>
          <a:prstGeom prst="rect">
            <a:avLst/>
          </a:prstGeom>
          <a:noFill/>
          <a:ln w="9525">
            <a:noFill/>
            <a:miter lim="800000"/>
            <a:headEnd/>
            <a:tailEnd/>
          </a:ln>
        </p:spPr>
        <p:txBody>
          <a:bodyPr vert="horz" wrap="square" lIns="87282" tIns="43642" rIns="87282" bIns="43642" numCol="1" anchor="b" anchorCtr="0" compatLnSpc="1">
            <a:prstTxWarp prst="textNoShape">
              <a:avLst/>
            </a:prstTxWarp>
          </a:bodyPr>
          <a:lstStyle>
            <a:lvl1pPr algn="r" defTabSz="871538">
              <a:defRPr sz="1100" b="0">
                <a:solidFill>
                  <a:schemeClr val="tx1"/>
                </a:solidFill>
                <a:latin typeface="Arial" charset="0"/>
                <a:ea typeface="宋体" charset="-122"/>
              </a:defRPr>
            </a:lvl1pPr>
          </a:lstStyle>
          <a:p>
            <a:pPr>
              <a:defRPr/>
            </a:pPr>
            <a:fld id="{C0F3CC30-87E2-409C-A19F-54453CBD08B2}" type="slidenum">
              <a:rPr lang="zh-CN" altLang="en-US"/>
              <a:pPr>
                <a:defRPr/>
              </a:pPr>
              <a:t>‹#›</a:t>
            </a:fld>
            <a:endParaRPr lang="en-US" altLang="zh-CN"/>
          </a:p>
        </p:txBody>
      </p:sp>
    </p:spTree>
    <p:extLst>
      <p:ext uri="{BB962C8B-B14F-4D97-AF65-F5344CB8AC3E}">
        <p14:creationId xmlns:p14="http://schemas.microsoft.com/office/powerpoint/2010/main" xmlns="" val="36007996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752475" y="746125"/>
            <a:ext cx="5291138" cy="3721100"/>
          </a:xfrm>
        </p:spPr>
      </p:sp>
      <p:sp>
        <p:nvSpPr>
          <p:cNvPr id="30723" name="Rectangle 3"/>
          <p:cNvSpPr>
            <a:spLocks noGrp="1" noRot="1" noChangeArrowheads="1"/>
          </p:cNvSpPr>
          <p:nvPr>
            <p:ph type="body" idx="1"/>
          </p:nvPr>
        </p:nvSpPr>
        <p:spPr>
          <a:noFill/>
          <a:ln/>
        </p:spPr>
        <p:txBody>
          <a:bodyPr/>
          <a:lstStyle/>
          <a:p>
            <a:pPr defTabSz="881063"/>
            <a:endParaRPr lang="zh-CN" alt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86AE10BA-065B-4036-915D-57EB04B4C06A}" type="slidenum">
              <a:rPr lang="zh-CN" altLang="en-US" smtClean="0">
                <a:ea typeface="宋体" pitchFamily="2" charset="-122"/>
              </a:rPr>
              <a:pPr/>
              <a:t>1</a:t>
            </a:fld>
            <a:endParaRPr lang="en-US" altLang="zh-CN" smtClean="0">
              <a:ea typeface="宋体" pitchFamily="2" charset="-122"/>
            </a:endParaRPr>
          </a:p>
        </p:txBody>
      </p:sp>
      <p:sp>
        <p:nvSpPr>
          <p:cNvPr id="31747" name="Rectangle 2"/>
          <p:cNvSpPr>
            <a:spLocks noGrp="1" noRot="1" noChangeAspect="1" noChangeArrowheads="1" noTextEdit="1"/>
          </p:cNvSpPr>
          <p:nvPr>
            <p:ph type="sldImg"/>
          </p:nvPr>
        </p:nvSpPr>
        <p:spPr>
          <a:xfrm>
            <a:off x="763588" y="750888"/>
            <a:ext cx="5272087" cy="3706812"/>
          </a:xfrm>
          <a:ln w="12700" cap="flat">
            <a:solidFill>
              <a:schemeClr val="tx1"/>
            </a:solidFill>
          </a:ln>
        </p:spPr>
      </p:sp>
      <p:sp>
        <p:nvSpPr>
          <p:cNvPr id="31748" name="Rectangle 3"/>
          <p:cNvSpPr>
            <a:spLocks noGrp="1" noChangeArrowheads="1"/>
          </p:cNvSpPr>
          <p:nvPr>
            <p:ph type="body" idx="1"/>
          </p:nvPr>
        </p:nvSpPr>
        <p:spPr>
          <a:xfrm>
            <a:off x="906463" y="4714875"/>
            <a:ext cx="4984750" cy="4467225"/>
          </a:xfrm>
          <a:noFill/>
          <a:ln/>
        </p:spPr>
        <p:txBody>
          <a:bodyPr lIns="87576" tIns="43020" rIns="87576" bIns="43020" anchor="t"/>
          <a:lstStyle/>
          <a:p>
            <a:pPr eaLnBrk="1" hangingPunct="1"/>
            <a:endParaRPr lang="zh-CN" altLang="zh-CN"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0F3CC30-87E2-409C-A19F-54453CBD08B2}" type="slidenum">
              <a:rPr lang="zh-CN" altLang="en-US" smtClean="0"/>
              <a:pPr>
                <a:defRPr/>
              </a:pPr>
              <a:t>12</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463675" y="3886200"/>
            <a:ext cx="6829425" cy="1752600"/>
          </a:xfrm>
        </p:spPr>
        <p:txBody>
          <a:bodyPr/>
          <a:lstStyle>
            <a:lvl1pPr marL="0" indent="0" algn="ctr">
              <a:buFontTx/>
              <a:buNone/>
              <a:defRPr/>
            </a:lvl1pPr>
          </a:lstStyle>
          <a:p>
            <a:r>
              <a:rPr lang="zh-CN" altLang="en-US"/>
              <a:t>单击此处编辑母版副标题样式</a:t>
            </a:r>
          </a:p>
        </p:txBody>
      </p:sp>
      <p:sp>
        <p:nvSpPr>
          <p:cNvPr id="3" name="Rectangle 3"/>
          <p:cNvSpPr>
            <a:spLocks noGrp="1" noChangeArrowheads="1"/>
          </p:cNvSpPr>
          <p:nvPr>
            <p:ph type="dt" sz="half" idx="10"/>
          </p:nvPr>
        </p:nvSpPr>
        <p:spPr/>
        <p:txBody>
          <a:bodyPr/>
          <a:lstStyle>
            <a:lvl1pPr>
              <a:defRPr/>
            </a:lvl1pPr>
          </a:lstStyle>
          <a:p>
            <a:pPr>
              <a:defRPr/>
            </a:pPr>
            <a:endParaRPr lang="en-US" altLang="zh-CN"/>
          </a:p>
        </p:txBody>
      </p:sp>
    </p:spTree>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Rectangle 2"/>
          <p:cNvSpPr txBox="1">
            <a:spLocks noChangeArrowheads="1"/>
          </p:cNvSpPr>
          <p:nvPr userDrawn="1"/>
        </p:nvSpPr>
        <p:spPr bwMode="auto">
          <a:xfrm>
            <a:off x="7778750" y="6580188"/>
            <a:ext cx="461963" cy="244475"/>
          </a:xfrm>
          <a:prstGeom prst="rect">
            <a:avLst/>
          </a:prstGeom>
          <a:noFill/>
          <a:ln w="9525">
            <a:noFill/>
            <a:miter lim="800000"/>
            <a:headEnd/>
            <a:tailEnd/>
          </a:ln>
          <a:effectLst/>
        </p:spPr>
        <p:txBody>
          <a:bodyPr lIns="0" tIns="0" rIns="0" bIns="0"/>
          <a:lstStyle>
            <a:lvl1pPr algn="ctr">
              <a:defRPr b="0">
                <a:solidFill>
                  <a:srgbClr val="3366CC"/>
                </a:solidFill>
                <a:latin typeface="+mn-lt"/>
                <a:ea typeface="宋体" pitchFamily="2" charset="-122"/>
              </a:defRPr>
            </a:lvl1pPr>
          </a:lstStyle>
          <a:p>
            <a:pPr>
              <a:defRPr/>
            </a:pPr>
            <a:fld id="{962131EA-4A9A-4CB5-AA49-81D850F55ECC}" type="slidenum">
              <a:rPr lang="zh-CN" altLang="en-US" sz="1600" smtClean="0"/>
              <a:pPr>
                <a:defRPr/>
              </a:pPr>
              <a:t>‹#›</a:t>
            </a:fld>
            <a:endParaRPr lang="en-US" sz="1600"/>
          </a:p>
        </p:txBody>
      </p:sp>
      <p:sp>
        <p:nvSpPr>
          <p:cNvPr id="2" name="标题 1"/>
          <p:cNvSpPr>
            <a:spLocks noGrp="1"/>
          </p:cNvSpPr>
          <p:nvPr>
            <p:ph type="title"/>
          </p:nvPr>
        </p:nvSpPr>
        <p:spPr/>
        <p:txBody>
          <a:bodyPr/>
          <a:lstStyle>
            <a:lvl1pPr>
              <a:defRPr sz="2800" baseline="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Tree>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Rectangle 2"/>
          <p:cNvSpPr txBox="1">
            <a:spLocks noChangeArrowheads="1"/>
          </p:cNvSpPr>
          <p:nvPr userDrawn="1"/>
        </p:nvSpPr>
        <p:spPr bwMode="auto">
          <a:xfrm>
            <a:off x="7778750" y="6580188"/>
            <a:ext cx="461963" cy="244475"/>
          </a:xfrm>
          <a:prstGeom prst="rect">
            <a:avLst/>
          </a:prstGeom>
          <a:noFill/>
          <a:ln w="9525">
            <a:noFill/>
            <a:miter lim="800000"/>
            <a:headEnd/>
            <a:tailEnd/>
          </a:ln>
          <a:effectLst/>
        </p:spPr>
        <p:txBody>
          <a:bodyPr lIns="0" tIns="0" rIns="0" bIns="0"/>
          <a:lstStyle>
            <a:lvl1pPr algn="ctr">
              <a:defRPr b="0">
                <a:solidFill>
                  <a:srgbClr val="3366CC"/>
                </a:solidFill>
                <a:latin typeface="+mn-lt"/>
                <a:ea typeface="宋体" pitchFamily="2" charset="-122"/>
              </a:defRPr>
            </a:lvl1pPr>
          </a:lstStyle>
          <a:p>
            <a:pPr>
              <a:defRPr/>
            </a:pPr>
            <a:fld id="{7CD94585-989F-4EA4-8D80-1BD70220EE1C}" type="slidenum">
              <a:rPr lang="zh-CN" altLang="en-US" sz="1600" smtClean="0"/>
              <a:pPr>
                <a:defRPr/>
              </a:pPr>
              <a:t>‹#›</a:t>
            </a:fld>
            <a:endParaRPr lang="en-US" sz="1600"/>
          </a:p>
        </p:txBody>
      </p:sp>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87366" y="1063625"/>
            <a:ext cx="4314825" cy="5062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54588" y="1063625"/>
            <a:ext cx="4314825" cy="5062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5"/>
          <p:cNvSpPr>
            <a:spLocks noGrp="1" noChangeArrowheads="1"/>
          </p:cNvSpPr>
          <p:nvPr>
            <p:ph type="dt" sz="half" idx="10"/>
          </p:nvPr>
        </p:nvSpPr>
        <p:spPr/>
        <p:txBody>
          <a:bodyPr/>
          <a:lstStyle>
            <a:lvl1pPr>
              <a:defRPr/>
            </a:lvl1pPr>
          </a:lstStyle>
          <a:p>
            <a:pPr>
              <a:defRPr/>
            </a:pPr>
            <a:endParaRPr lang="en-US" altLang="zh-CN"/>
          </a:p>
        </p:txBody>
      </p:sp>
    </p:spTree>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Rectangle 2"/>
          <p:cNvSpPr txBox="1">
            <a:spLocks noChangeArrowheads="1"/>
          </p:cNvSpPr>
          <p:nvPr userDrawn="1"/>
        </p:nvSpPr>
        <p:spPr bwMode="auto">
          <a:xfrm>
            <a:off x="7778750" y="6580188"/>
            <a:ext cx="461963" cy="244475"/>
          </a:xfrm>
          <a:prstGeom prst="rect">
            <a:avLst/>
          </a:prstGeom>
          <a:noFill/>
          <a:ln w="9525">
            <a:noFill/>
            <a:miter lim="800000"/>
            <a:headEnd/>
            <a:tailEnd/>
          </a:ln>
          <a:effectLst/>
        </p:spPr>
        <p:txBody>
          <a:bodyPr lIns="0" tIns="0" rIns="0" bIns="0"/>
          <a:lstStyle>
            <a:lvl1pPr algn="ctr">
              <a:defRPr b="0">
                <a:solidFill>
                  <a:srgbClr val="3366CC"/>
                </a:solidFill>
                <a:latin typeface="+mn-lt"/>
                <a:ea typeface="宋体" pitchFamily="2" charset="-122"/>
              </a:defRPr>
            </a:lvl1pPr>
          </a:lstStyle>
          <a:p>
            <a:pPr>
              <a:defRPr/>
            </a:pPr>
            <a:fld id="{2B85D0EE-1F27-4634-B9F9-7B17200CF20F}" type="slidenum">
              <a:rPr lang="zh-CN" altLang="en-US" sz="1600" smtClean="0"/>
              <a:pPr>
                <a:defRPr/>
              </a:pPr>
              <a:t>‹#›</a:t>
            </a:fld>
            <a:endParaRPr lang="en-US" sz="1600"/>
          </a:p>
        </p:txBody>
      </p:sp>
      <p:sp>
        <p:nvSpPr>
          <p:cNvPr id="2" name="标题 1"/>
          <p:cNvSpPr>
            <a:spLocks noGrp="1"/>
          </p:cNvSpPr>
          <p:nvPr>
            <p:ph type="title"/>
          </p:nvPr>
        </p:nvSpPr>
        <p:spPr/>
        <p:txBody>
          <a:bodyPr/>
          <a:lstStyle>
            <a:lvl1pPr>
              <a:defRPr baseline="0"/>
            </a:lvl1pPr>
          </a:lstStyle>
          <a:p>
            <a:r>
              <a:rPr lang="zh-CN" altLang="en-US" dirty="0" smtClean="0"/>
              <a:t>单击此处编辑母版标题样式</a:t>
            </a:r>
            <a:endParaRPr lang="zh-CN" altLang="en-US" dirty="0"/>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Tree>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Rectangle 2"/>
          <p:cNvSpPr txBox="1">
            <a:spLocks noChangeArrowheads="1"/>
          </p:cNvSpPr>
          <p:nvPr userDrawn="1"/>
        </p:nvSpPr>
        <p:spPr bwMode="auto">
          <a:xfrm>
            <a:off x="7778750" y="6580188"/>
            <a:ext cx="461963" cy="244475"/>
          </a:xfrm>
          <a:prstGeom prst="rect">
            <a:avLst/>
          </a:prstGeom>
          <a:noFill/>
          <a:ln w="9525">
            <a:noFill/>
            <a:miter lim="800000"/>
            <a:headEnd/>
            <a:tailEnd/>
          </a:ln>
          <a:effectLst/>
        </p:spPr>
        <p:txBody>
          <a:bodyPr lIns="0" tIns="0" rIns="0" bIns="0"/>
          <a:lstStyle>
            <a:lvl1pPr algn="ctr">
              <a:defRPr b="0">
                <a:solidFill>
                  <a:srgbClr val="3366CC"/>
                </a:solidFill>
                <a:latin typeface="+mn-lt"/>
                <a:ea typeface="宋体" pitchFamily="2" charset="-122"/>
              </a:defRPr>
            </a:lvl1pPr>
          </a:lstStyle>
          <a:p>
            <a:pPr>
              <a:defRPr/>
            </a:pPr>
            <a:fld id="{B7BE654C-1B9A-4FD2-A978-09954D82DD95}" type="slidenum">
              <a:rPr lang="zh-CN" altLang="en-US" sz="1600" smtClean="0"/>
              <a:pPr>
                <a:defRPr/>
              </a:pPr>
              <a:t>‹#›</a:t>
            </a:fld>
            <a:endParaRPr lang="en-US" sz="1600"/>
          </a:p>
        </p:txBody>
      </p:sp>
      <p:sp>
        <p:nvSpPr>
          <p:cNvPr id="5" name="标题 1"/>
          <p:cNvSpPr>
            <a:spLocks noGrp="1"/>
          </p:cNvSpPr>
          <p:nvPr>
            <p:ph type="title"/>
          </p:nvPr>
        </p:nvSpPr>
        <p:spPr>
          <a:xfrm>
            <a:off x="69850" y="76200"/>
            <a:ext cx="9199563" cy="685800"/>
          </a:xfrm>
        </p:spPr>
        <p:txBody>
          <a:bodyPr/>
          <a:lstStyle/>
          <a:p>
            <a:r>
              <a:rPr lang="zh-CN" altLang="en-US" smtClean="0"/>
              <a:t>单击此处编辑母版标题样式</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Tree>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4" name="Rectangle 2"/>
          <p:cNvSpPr txBox="1">
            <a:spLocks noChangeArrowheads="1"/>
          </p:cNvSpPr>
          <p:nvPr userDrawn="1"/>
        </p:nvSpPr>
        <p:spPr bwMode="auto">
          <a:xfrm>
            <a:off x="7778750" y="6580188"/>
            <a:ext cx="461963" cy="244475"/>
          </a:xfrm>
          <a:prstGeom prst="rect">
            <a:avLst/>
          </a:prstGeom>
          <a:noFill/>
          <a:ln w="9525">
            <a:noFill/>
            <a:miter lim="800000"/>
            <a:headEnd/>
            <a:tailEnd/>
          </a:ln>
          <a:effectLst/>
        </p:spPr>
        <p:txBody>
          <a:bodyPr lIns="0" tIns="0" rIns="0" bIns="0"/>
          <a:lstStyle>
            <a:lvl1pPr algn="ctr">
              <a:defRPr b="0">
                <a:solidFill>
                  <a:srgbClr val="3366CC"/>
                </a:solidFill>
                <a:latin typeface="+mn-lt"/>
                <a:ea typeface="宋体" pitchFamily="2" charset="-122"/>
              </a:defRPr>
            </a:lvl1pPr>
          </a:lstStyle>
          <a:p>
            <a:pPr>
              <a:defRPr/>
            </a:pPr>
            <a:fld id="{69D30C75-E920-4485-BA42-B12342CA203E}" type="slidenum">
              <a:rPr lang="zh-CN" altLang="en-US" sz="1600" smtClean="0"/>
              <a:pPr>
                <a:defRPr/>
              </a:pPr>
              <a:t>‹#›</a:t>
            </a:fld>
            <a:endParaRPr lang="en-US" sz="1600"/>
          </a:p>
        </p:txBody>
      </p:sp>
      <p:sp>
        <p:nvSpPr>
          <p:cNvPr id="2" name="标题 1"/>
          <p:cNvSpPr>
            <a:spLocks noGrp="1"/>
          </p:cNvSpPr>
          <p:nvPr>
            <p:ph type="title"/>
          </p:nvPr>
        </p:nvSpPr>
        <p:spPr>
          <a:xfrm>
            <a:off x="69850" y="76200"/>
            <a:ext cx="9199563" cy="6858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87367" y="1063625"/>
            <a:ext cx="8782050" cy="5062538"/>
          </a:xfrm>
        </p:spPr>
        <p:txBody>
          <a:bodyPr/>
          <a:lstStyle/>
          <a:p>
            <a:pPr lvl="0"/>
            <a:endParaRPr lang="zh-CN" altLang="en-US" noProof="0" smtClean="0"/>
          </a:p>
        </p:txBody>
      </p:sp>
    </p:spTree>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xfrm>
            <a:off x="3333750" y="6245225"/>
            <a:ext cx="3089275" cy="476250"/>
          </a:xfrm>
          <a:prstGeom prst="rect">
            <a:avLst/>
          </a:prstGeom>
        </p:spPr>
        <p:txBody>
          <a:bodyPr/>
          <a:lstStyle>
            <a:lvl1pPr>
              <a:defRPr sz="1600">
                <a:latin typeface="楷体_GB2312" pitchFamily="49" charset="-122"/>
                <a:ea typeface="宋体" pitchFamily="2" charset="-122"/>
              </a:defRPr>
            </a:lvl1pPr>
          </a:lstStyle>
          <a:p>
            <a:pPr>
              <a:defRPr/>
            </a:pPr>
            <a:endParaRPr lang="en-US" altLang="zh-CN"/>
          </a:p>
        </p:txBody>
      </p:sp>
      <p:sp>
        <p:nvSpPr>
          <p:cNvPr id="4" name="Rectangle 6"/>
          <p:cNvSpPr>
            <a:spLocks noGrp="1" noChangeArrowheads="1"/>
          </p:cNvSpPr>
          <p:nvPr>
            <p:ph type="sldNum" sz="quarter" idx="12"/>
          </p:nvPr>
        </p:nvSpPr>
        <p:spPr>
          <a:xfrm>
            <a:off x="7289800" y="6381750"/>
            <a:ext cx="2276475" cy="476250"/>
          </a:xfrm>
          <a:prstGeom prst="rect">
            <a:avLst/>
          </a:prstGeom>
        </p:spPr>
        <p:txBody>
          <a:bodyPr/>
          <a:lstStyle>
            <a:lvl1pPr>
              <a:defRPr sz="1600">
                <a:latin typeface="楷体_GB2312" pitchFamily="49" charset="-122"/>
                <a:ea typeface="宋体" pitchFamily="2" charset="-122"/>
              </a:defRPr>
            </a:lvl1pPr>
          </a:lstStyle>
          <a:p>
            <a:pPr>
              <a:defRPr/>
            </a:pPr>
            <a:fld id="{A0D2B8F9-60EC-430E-A813-24CA6AD9D906}" type="slidenum">
              <a:rPr lang="en-US" altLang="zh-CN"/>
              <a:pPr>
                <a:defRPr/>
              </a:pPr>
              <a:t>‹#›</a:t>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31838" y="2130425"/>
            <a:ext cx="82931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63675" y="3886200"/>
            <a:ext cx="682942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D974A051-6B6D-43C1-8827-F509EA8AD838}" type="datetimeFigureOut">
              <a:rPr lang="zh-CN" altLang="en-US"/>
              <a:pPr>
                <a:defRPr/>
              </a:pPr>
              <a:t>2014/7/29</a:t>
            </a:fld>
            <a:endParaRPr lang="zh-CN" altLang="en-US" dirty="0"/>
          </a:p>
        </p:txBody>
      </p:sp>
      <p:sp>
        <p:nvSpPr>
          <p:cNvPr id="5" name="页脚占位符 4"/>
          <p:cNvSpPr>
            <a:spLocks noGrp="1"/>
          </p:cNvSpPr>
          <p:nvPr>
            <p:ph type="ftr" sz="quarter" idx="11"/>
          </p:nvPr>
        </p:nvSpPr>
        <p:spPr>
          <a:xfrm>
            <a:off x="3333750" y="6356350"/>
            <a:ext cx="3089275" cy="365125"/>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6992938" y="6356350"/>
            <a:ext cx="2276475" cy="365125"/>
          </a:xfrm>
          <a:prstGeom prst="rect">
            <a:avLst/>
          </a:prstGeom>
        </p:spPr>
        <p:txBody>
          <a:bodyPr/>
          <a:lstStyle>
            <a:lvl1pPr>
              <a:defRPr/>
            </a:lvl1pPr>
          </a:lstStyle>
          <a:p>
            <a:pPr>
              <a:defRPr/>
            </a:pPr>
            <a:fld id="{731C1B90-25F0-48FE-8E73-A790B7E6BA8E}" type="slidenum">
              <a:rPr lang="zh-CN" altLang="en-US"/>
              <a:pPr>
                <a:defRPr/>
              </a:pPr>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7" name="Line 3"/>
          <p:cNvSpPr>
            <a:spLocks noChangeShapeType="1"/>
          </p:cNvSpPr>
          <p:nvPr/>
        </p:nvSpPr>
        <p:spPr bwMode="auto">
          <a:xfrm>
            <a:off x="8269288" y="6572250"/>
            <a:ext cx="0" cy="252413"/>
          </a:xfrm>
          <a:prstGeom prst="line">
            <a:avLst/>
          </a:prstGeom>
          <a:noFill/>
          <a:ln w="44450">
            <a:solidFill>
              <a:srgbClr val="F39700"/>
            </a:solidFill>
            <a:round/>
            <a:headEnd/>
            <a:tailEnd/>
          </a:ln>
          <a:effectLst/>
        </p:spPr>
        <p:txBody>
          <a:bodyPr/>
          <a:lstStyle/>
          <a:p>
            <a:pPr algn="ctr">
              <a:defRPr/>
            </a:pPr>
            <a:endParaRPr lang="zh-CN" altLang="en-US" sz="1600">
              <a:ea typeface="楷体_GB2312" pitchFamily="49" charset="-122"/>
            </a:endParaRPr>
          </a:p>
        </p:txBody>
      </p:sp>
      <p:sp>
        <p:nvSpPr>
          <p:cNvPr id="2" name="Rectangle 4"/>
          <p:cNvSpPr>
            <a:spLocks noGrp="1" noChangeArrowheads="1"/>
          </p:cNvSpPr>
          <p:nvPr>
            <p:ph type="body" idx="1"/>
          </p:nvPr>
        </p:nvSpPr>
        <p:spPr bwMode="auto">
          <a:xfrm>
            <a:off x="487363" y="1063625"/>
            <a:ext cx="8782050" cy="5062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
        <p:nvSpPr>
          <p:cNvPr id="1029" name="Rectangle 5"/>
          <p:cNvSpPr>
            <a:spLocks noGrp="1" noChangeArrowheads="1"/>
          </p:cNvSpPr>
          <p:nvPr>
            <p:ph type="dt" sz="half" idx="2"/>
          </p:nvPr>
        </p:nvSpPr>
        <p:spPr bwMode="auto">
          <a:xfrm>
            <a:off x="487363" y="6245225"/>
            <a:ext cx="22764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chemeClr val="tx1"/>
                </a:solidFill>
                <a:latin typeface="Arial" charset="0"/>
                <a:ea typeface="宋体" pitchFamily="2" charset="-122"/>
              </a:defRPr>
            </a:lvl1pPr>
          </a:lstStyle>
          <a:p>
            <a:pPr>
              <a:defRPr/>
            </a:pPr>
            <a:endParaRPr lang="en-US" altLang="zh-CN"/>
          </a:p>
        </p:txBody>
      </p:sp>
      <p:sp>
        <p:nvSpPr>
          <p:cNvPr id="3" name="Rectangle 6"/>
          <p:cNvSpPr>
            <a:spLocks noGrp="1" noChangeArrowheads="1"/>
          </p:cNvSpPr>
          <p:nvPr>
            <p:ph type="title"/>
          </p:nvPr>
        </p:nvSpPr>
        <p:spPr bwMode="auto">
          <a:xfrm>
            <a:off x="69850" y="76200"/>
            <a:ext cx="9199563"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1" name="Line 7"/>
          <p:cNvSpPr>
            <a:spLocks noChangeShapeType="1"/>
          </p:cNvSpPr>
          <p:nvPr/>
        </p:nvSpPr>
        <p:spPr bwMode="auto">
          <a:xfrm>
            <a:off x="0" y="762000"/>
            <a:ext cx="9753600" cy="0"/>
          </a:xfrm>
          <a:prstGeom prst="line">
            <a:avLst/>
          </a:prstGeom>
          <a:noFill/>
          <a:ln w="57150" cmpd="thickThin">
            <a:solidFill>
              <a:srgbClr val="F39700"/>
            </a:solidFill>
            <a:round/>
            <a:headEnd/>
            <a:tailEnd/>
          </a:ln>
          <a:effectLst/>
        </p:spPr>
        <p:txBody>
          <a:bodyPr/>
          <a:lstStyle/>
          <a:p>
            <a:pPr algn="ctr">
              <a:defRPr/>
            </a:pPr>
            <a:endParaRPr lang="zh-CN" altLang="en-US" sz="1600">
              <a:ea typeface="楷体_GB2312" pitchFamily="49" charset="-122"/>
            </a:endParaRPr>
          </a:p>
        </p:txBody>
      </p:sp>
      <p:pic>
        <p:nvPicPr>
          <p:cNvPr id="4" name="Picture 8" descr="海通logo1"/>
          <p:cNvPicPr>
            <a:picLocks noChangeAspect="1" noChangeArrowheads="1"/>
          </p:cNvPicPr>
          <p:nvPr/>
        </p:nvPicPr>
        <p:blipFill>
          <a:blip r:embed="rId10" cstate="print"/>
          <a:srcRect/>
          <a:stretch>
            <a:fillRect/>
          </a:stretch>
        </p:blipFill>
        <p:spPr bwMode="auto">
          <a:xfrm>
            <a:off x="8407400" y="6553200"/>
            <a:ext cx="1203325" cy="250825"/>
          </a:xfrm>
          <a:prstGeom prst="rect">
            <a:avLst/>
          </a:prstGeom>
          <a:noFill/>
          <a:ln w="9525">
            <a:noFill/>
            <a:miter lim="800000"/>
            <a:headEnd/>
            <a:tailEnd/>
          </a:ln>
        </p:spPr>
      </p:pic>
      <p:pic>
        <p:nvPicPr>
          <p:cNvPr id="1032" name="Picture 9" descr="海通波纹"/>
          <p:cNvPicPr preferRelativeResize="0">
            <a:picLocks noChangeAspect="1" noChangeArrowheads="1"/>
          </p:cNvPicPr>
          <p:nvPr/>
        </p:nvPicPr>
        <p:blipFill>
          <a:blip r:embed="rId11" cstate="print"/>
          <a:srcRect/>
          <a:stretch>
            <a:fillRect/>
          </a:stretch>
        </p:blipFill>
        <p:spPr bwMode="auto">
          <a:xfrm>
            <a:off x="3449638" y="6511925"/>
            <a:ext cx="3459162" cy="346075"/>
          </a:xfrm>
          <a:prstGeom prst="rect">
            <a:avLst/>
          </a:prstGeom>
          <a:noFill/>
          <a:ln w="9525">
            <a:noFill/>
            <a:miter lim="800000"/>
            <a:headEnd/>
            <a:tailEnd/>
          </a:ln>
        </p:spPr>
      </p:pic>
      <p:pic>
        <p:nvPicPr>
          <p:cNvPr id="1033" name="Picture 10" descr="海通波纹"/>
          <p:cNvPicPr preferRelativeResize="0">
            <a:picLocks noChangeAspect="1" noChangeArrowheads="1"/>
          </p:cNvPicPr>
          <p:nvPr/>
        </p:nvPicPr>
        <p:blipFill>
          <a:blip r:embed="rId11" cstate="print"/>
          <a:srcRect/>
          <a:stretch>
            <a:fillRect/>
          </a:stretch>
        </p:blipFill>
        <p:spPr bwMode="auto">
          <a:xfrm>
            <a:off x="0" y="6511925"/>
            <a:ext cx="3459163" cy="346075"/>
          </a:xfrm>
          <a:prstGeom prst="rect">
            <a:avLst/>
          </a:prstGeom>
          <a:noFill/>
          <a:ln w="9525">
            <a:noFill/>
            <a:miter lim="800000"/>
            <a:headEnd/>
            <a:tailEnd/>
          </a:ln>
        </p:spPr>
      </p:pic>
      <p:pic>
        <p:nvPicPr>
          <p:cNvPr id="1034" name="Picture 11" descr="海通波纹"/>
          <p:cNvPicPr preferRelativeResize="0">
            <a:picLocks noChangeAspect="1" noChangeArrowheads="1"/>
          </p:cNvPicPr>
          <p:nvPr/>
        </p:nvPicPr>
        <p:blipFill>
          <a:blip r:embed="rId11" cstate="print"/>
          <a:srcRect r="75125"/>
          <a:stretch>
            <a:fillRect/>
          </a:stretch>
        </p:blipFill>
        <p:spPr bwMode="auto">
          <a:xfrm>
            <a:off x="6859588" y="6511925"/>
            <a:ext cx="860425" cy="346075"/>
          </a:xfrm>
          <a:prstGeom prst="rect">
            <a:avLst/>
          </a:prstGeom>
          <a:noFill/>
          <a:ln w="9525">
            <a:noFill/>
            <a:miter lim="800000"/>
            <a:headEnd/>
            <a:tailEnd/>
          </a:ln>
        </p:spPr>
      </p:pic>
      <p:sp>
        <p:nvSpPr>
          <p:cNvPr id="12" name="Rectangle 2"/>
          <p:cNvSpPr txBox="1">
            <a:spLocks noChangeArrowheads="1"/>
          </p:cNvSpPr>
          <p:nvPr/>
        </p:nvSpPr>
        <p:spPr bwMode="auto">
          <a:xfrm>
            <a:off x="7778750" y="6580188"/>
            <a:ext cx="461963" cy="244475"/>
          </a:xfrm>
          <a:prstGeom prst="rect">
            <a:avLst/>
          </a:prstGeom>
          <a:noFill/>
          <a:ln w="9525">
            <a:noFill/>
            <a:miter lim="800000"/>
            <a:headEnd/>
            <a:tailEnd/>
          </a:ln>
          <a:effectLst/>
        </p:spPr>
        <p:txBody>
          <a:bodyPr lIns="0" tIns="0" rIns="0" bIns="0"/>
          <a:lstStyle>
            <a:lvl1pPr algn="ctr">
              <a:defRPr b="0">
                <a:solidFill>
                  <a:srgbClr val="3366CC"/>
                </a:solidFill>
                <a:latin typeface="+mn-lt"/>
                <a:ea typeface="宋体" pitchFamily="2" charset="-122"/>
              </a:defRPr>
            </a:lvl1pPr>
          </a:lstStyle>
          <a:p>
            <a:pPr>
              <a:defRPr/>
            </a:pPr>
            <a:fld id="{B9834967-0C18-4846-A89C-529A92E30DCB}" type="slidenum">
              <a:rPr lang="zh-CN" altLang="en-US" sz="1600" smtClean="0"/>
              <a:pPr>
                <a:defRPr/>
              </a:pPr>
              <a:t>‹#›</a:t>
            </a:fld>
            <a:endParaRPr lang="en-US" sz="1600"/>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Lst>
  <p:transition spd="med">
    <p:random/>
  </p:transition>
  <p:hf hdr="0" ftr="0" dt="0"/>
  <p:txStyles>
    <p:titleStyle>
      <a:lvl1pPr algn="l" rtl="0" eaLnBrk="0" fontAlgn="base" hangingPunct="0">
        <a:spcBef>
          <a:spcPct val="0"/>
        </a:spcBef>
        <a:spcAft>
          <a:spcPct val="0"/>
        </a:spcAft>
        <a:defRPr sz="2800">
          <a:solidFill>
            <a:srgbClr val="003399"/>
          </a:solidFill>
          <a:latin typeface="+mj-lt"/>
          <a:ea typeface="+mj-ea"/>
          <a:cs typeface="+mj-cs"/>
        </a:defRPr>
      </a:lvl1pPr>
      <a:lvl2pPr algn="l" rtl="0" eaLnBrk="0" fontAlgn="base" hangingPunct="0">
        <a:spcBef>
          <a:spcPct val="0"/>
        </a:spcBef>
        <a:spcAft>
          <a:spcPct val="0"/>
        </a:spcAft>
        <a:defRPr sz="2800">
          <a:solidFill>
            <a:srgbClr val="003399"/>
          </a:solidFill>
          <a:latin typeface="Arial" charset="0"/>
          <a:ea typeface="黑体" pitchFamily="2" charset="-122"/>
        </a:defRPr>
      </a:lvl2pPr>
      <a:lvl3pPr algn="l" rtl="0" eaLnBrk="0" fontAlgn="base" hangingPunct="0">
        <a:spcBef>
          <a:spcPct val="0"/>
        </a:spcBef>
        <a:spcAft>
          <a:spcPct val="0"/>
        </a:spcAft>
        <a:defRPr sz="2800">
          <a:solidFill>
            <a:srgbClr val="003399"/>
          </a:solidFill>
          <a:latin typeface="Arial" charset="0"/>
          <a:ea typeface="黑体" pitchFamily="2" charset="-122"/>
        </a:defRPr>
      </a:lvl3pPr>
      <a:lvl4pPr algn="l" rtl="0" eaLnBrk="0" fontAlgn="base" hangingPunct="0">
        <a:spcBef>
          <a:spcPct val="0"/>
        </a:spcBef>
        <a:spcAft>
          <a:spcPct val="0"/>
        </a:spcAft>
        <a:defRPr sz="2800">
          <a:solidFill>
            <a:srgbClr val="003399"/>
          </a:solidFill>
          <a:latin typeface="Arial" charset="0"/>
          <a:ea typeface="黑体" pitchFamily="2" charset="-122"/>
        </a:defRPr>
      </a:lvl4pPr>
      <a:lvl5pPr algn="l" rtl="0" eaLnBrk="0" fontAlgn="base" hangingPunct="0">
        <a:spcBef>
          <a:spcPct val="0"/>
        </a:spcBef>
        <a:spcAft>
          <a:spcPct val="0"/>
        </a:spcAft>
        <a:defRPr sz="2800">
          <a:solidFill>
            <a:srgbClr val="003399"/>
          </a:solidFill>
          <a:latin typeface="Arial" charset="0"/>
          <a:ea typeface="黑体" pitchFamily="2" charset="-122"/>
        </a:defRPr>
      </a:lvl5pPr>
      <a:lvl6pPr marL="457200" algn="l" rtl="0" fontAlgn="base">
        <a:spcBef>
          <a:spcPct val="0"/>
        </a:spcBef>
        <a:spcAft>
          <a:spcPct val="0"/>
        </a:spcAft>
        <a:defRPr sz="2800">
          <a:solidFill>
            <a:srgbClr val="003399"/>
          </a:solidFill>
          <a:latin typeface="Arial" charset="0"/>
          <a:ea typeface="黑体" pitchFamily="2" charset="-122"/>
        </a:defRPr>
      </a:lvl6pPr>
      <a:lvl7pPr marL="914400" algn="l" rtl="0" fontAlgn="base">
        <a:spcBef>
          <a:spcPct val="0"/>
        </a:spcBef>
        <a:spcAft>
          <a:spcPct val="0"/>
        </a:spcAft>
        <a:defRPr sz="2800">
          <a:solidFill>
            <a:srgbClr val="003399"/>
          </a:solidFill>
          <a:latin typeface="Arial" charset="0"/>
          <a:ea typeface="黑体" pitchFamily="2" charset="-122"/>
        </a:defRPr>
      </a:lvl7pPr>
      <a:lvl8pPr marL="1371600" algn="l" rtl="0" fontAlgn="base">
        <a:spcBef>
          <a:spcPct val="0"/>
        </a:spcBef>
        <a:spcAft>
          <a:spcPct val="0"/>
        </a:spcAft>
        <a:defRPr sz="2800">
          <a:solidFill>
            <a:srgbClr val="003399"/>
          </a:solidFill>
          <a:latin typeface="Arial" charset="0"/>
          <a:ea typeface="黑体" pitchFamily="2" charset="-122"/>
        </a:defRPr>
      </a:lvl8pPr>
      <a:lvl9pPr marL="1828800" algn="l" rtl="0" fontAlgn="base">
        <a:spcBef>
          <a:spcPct val="0"/>
        </a:spcBef>
        <a:spcAft>
          <a:spcPct val="0"/>
        </a:spcAft>
        <a:defRPr sz="2800">
          <a:solidFill>
            <a:srgbClr val="003399"/>
          </a:solidFill>
          <a:latin typeface="Arial" charset="0"/>
          <a:ea typeface="黑体" pitchFamily="2" charset="-122"/>
        </a:defRPr>
      </a:lvl9pPr>
    </p:titleStyle>
    <p:bodyStyle>
      <a:lvl1pPr marL="355600" indent="-355600" algn="l" rtl="0" eaLnBrk="0" fontAlgn="base" hangingPunct="0">
        <a:spcBef>
          <a:spcPct val="20000"/>
        </a:spcBef>
        <a:spcAft>
          <a:spcPct val="0"/>
        </a:spcAft>
        <a:buSzPct val="120000"/>
        <a:buBlip>
          <a:blip r:embed="rId12"/>
        </a:buBlip>
        <a:defRPr sz="3200">
          <a:solidFill>
            <a:schemeClr val="tx1"/>
          </a:solidFill>
          <a:latin typeface="+mn-lt"/>
          <a:ea typeface="+mn-ea"/>
          <a:cs typeface="楷体_GB2312"/>
        </a:defRPr>
      </a:lvl1pPr>
      <a:lvl2pPr marL="812800" indent="-277813" algn="l" rtl="0" eaLnBrk="0" fontAlgn="base" hangingPunct="0">
        <a:spcBef>
          <a:spcPct val="20000"/>
        </a:spcBef>
        <a:spcAft>
          <a:spcPct val="0"/>
        </a:spcAft>
        <a:buSzPct val="120000"/>
        <a:buFont typeface="Wingdings" pitchFamily="2" charset="2"/>
        <a:buChar char="ü"/>
        <a:defRPr sz="2800">
          <a:solidFill>
            <a:schemeClr val="tx1"/>
          </a:solidFill>
          <a:latin typeface="+mn-lt"/>
          <a:ea typeface="+mn-ea"/>
          <a:cs typeface="楷体_GB2312"/>
        </a:defRPr>
      </a:lvl2pPr>
      <a:lvl3pPr marL="1576388" indent="-228600" algn="l" rtl="0" eaLnBrk="0" fontAlgn="base" hangingPunct="0">
        <a:spcBef>
          <a:spcPct val="20000"/>
        </a:spcBef>
        <a:spcAft>
          <a:spcPct val="0"/>
        </a:spcAft>
        <a:buChar char="•"/>
        <a:defRPr sz="2400">
          <a:solidFill>
            <a:schemeClr val="tx1"/>
          </a:solidFill>
          <a:latin typeface="+mn-lt"/>
          <a:ea typeface="宋体" pitchFamily="2" charset="-122"/>
          <a:cs typeface="楷体_GB2312"/>
        </a:defRPr>
      </a:lvl3pPr>
      <a:lvl4pPr marL="1984375" indent="-228600" algn="l" rtl="0" eaLnBrk="0" fontAlgn="base" hangingPunct="0">
        <a:spcBef>
          <a:spcPct val="20000"/>
        </a:spcBef>
        <a:spcAft>
          <a:spcPct val="0"/>
        </a:spcAft>
        <a:buChar char="–"/>
        <a:defRPr sz="2000">
          <a:solidFill>
            <a:schemeClr val="tx1"/>
          </a:solidFill>
          <a:latin typeface="+mn-lt"/>
          <a:ea typeface="宋体" pitchFamily="2" charset="-122"/>
          <a:cs typeface="楷体_GB2312"/>
        </a:defRPr>
      </a:lvl4pPr>
      <a:lvl5pPr marL="2392363" indent="-228600" algn="l" rtl="0" eaLnBrk="0" fontAlgn="base" hangingPunct="0">
        <a:spcBef>
          <a:spcPct val="20000"/>
        </a:spcBef>
        <a:spcAft>
          <a:spcPct val="0"/>
        </a:spcAft>
        <a:buChar char="»"/>
        <a:defRPr sz="2000">
          <a:solidFill>
            <a:schemeClr val="tx1"/>
          </a:solidFill>
          <a:latin typeface="+mn-lt"/>
          <a:ea typeface="宋体" pitchFamily="2" charset="-122"/>
          <a:cs typeface="楷体_GB2312"/>
        </a:defRPr>
      </a:lvl5pPr>
      <a:lvl6pPr marL="2849563" indent="-228600" algn="l" rtl="0" fontAlgn="base">
        <a:spcBef>
          <a:spcPct val="20000"/>
        </a:spcBef>
        <a:spcAft>
          <a:spcPct val="0"/>
        </a:spcAft>
        <a:buChar char="»"/>
        <a:defRPr sz="2000">
          <a:solidFill>
            <a:schemeClr val="tx1"/>
          </a:solidFill>
          <a:latin typeface="+mn-lt"/>
          <a:ea typeface="宋体" pitchFamily="2" charset="-122"/>
        </a:defRPr>
      </a:lvl6pPr>
      <a:lvl7pPr marL="3306763" indent="-228600" algn="l" rtl="0" fontAlgn="base">
        <a:spcBef>
          <a:spcPct val="20000"/>
        </a:spcBef>
        <a:spcAft>
          <a:spcPct val="0"/>
        </a:spcAft>
        <a:buChar char="»"/>
        <a:defRPr sz="2000">
          <a:solidFill>
            <a:schemeClr val="tx1"/>
          </a:solidFill>
          <a:latin typeface="+mn-lt"/>
          <a:ea typeface="宋体" pitchFamily="2" charset="-122"/>
        </a:defRPr>
      </a:lvl7pPr>
      <a:lvl8pPr marL="3763963" indent="-228600" algn="l" rtl="0" fontAlgn="base">
        <a:spcBef>
          <a:spcPct val="20000"/>
        </a:spcBef>
        <a:spcAft>
          <a:spcPct val="0"/>
        </a:spcAft>
        <a:buChar char="»"/>
        <a:defRPr sz="2000">
          <a:solidFill>
            <a:schemeClr val="tx1"/>
          </a:solidFill>
          <a:latin typeface="+mn-lt"/>
          <a:ea typeface="宋体" pitchFamily="2" charset="-122"/>
        </a:defRPr>
      </a:lvl8pPr>
      <a:lvl9pPr marL="4221163" indent="-228600" algn="l" rtl="0" fontAlgn="base">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6.jpe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hyperlink" Target="&#31532;&#20116;&#38598;&#65306;&#25237;&#36164;&#32773;&#36866;&#24403;&#24615;&#31649;&#29702;.pptx" TargetMode="External"/><Relationship Id="rId3" Type="http://schemas.openxmlformats.org/officeDocument/2006/relationships/image" Target="../media/image20.jpeg"/><Relationship Id="rId7" Type="http://schemas.openxmlformats.org/officeDocument/2006/relationships/hyperlink" Target="&#31532;&#22235;&#38598;&#65306;&#31070;&#22855;&#30340;&#24076;&#33098;&#23383;&#27597;(Greeks).pptx"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hyperlink" Target="&#31532;&#19977;&#38598;&#65306;&#27874;&#21160;&#29575;&#30340;&#22885;&#31192;.pptx" TargetMode="External"/><Relationship Id="rId5" Type="http://schemas.openxmlformats.org/officeDocument/2006/relationships/hyperlink" Target="&#31532;&#20108;&#38598;&#65306;&#26399;&#26435;&#22522;&#26412;&#31574;&#30053;&#27468;.pptx" TargetMode="External"/><Relationship Id="rId4" Type="http://schemas.openxmlformats.org/officeDocument/2006/relationships/hyperlink" Target="&#31532;&#19968;&#38598;&#65306;ETF&#26399;&#26435;&#22522;&#30784;.pptx" TargetMode="External"/><Relationship Id="rId9" Type="http://schemas.openxmlformats.org/officeDocument/2006/relationships/image" Target="../media/image21.gif"/></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0.jpe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陆家嘴背景.jpg"/>
          <p:cNvPicPr>
            <a:picLocks noChangeAspect="1"/>
          </p:cNvPicPr>
          <p:nvPr/>
        </p:nvPicPr>
        <p:blipFill>
          <a:blip r:embed="rId3" cstate="print"/>
          <a:stretch>
            <a:fillRect/>
          </a:stretch>
        </p:blipFill>
        <p:spPr>
          <a:xfrm>
            <a:off x="0" y="2675093"/>
            <a:ext cx="7459663" cy="4182907"/>
          </a:xfrm>
          <a:prstGeom prst="rect">
            <a:avLst/>
          </a:prstGeom>
        </p:spPr>
      </p:pic>
      <p:sp>
        <p:nvSpPr>
          <p:cNvPr id="9218" name="Rectangle 2"/>
          <p:cNvSpPr>
            <a:spLocks noChangeArrowheads="1"/>
          </p:cNvSpPr>
          <p:nvPr/>
        </p:nvSpPr>
        <p:spPr bwMode="auto">
          <a:xfrm>
            <a:off x="7459663" y="0"/>
            <a:ext cx="2297112" cy="2124075"/>
          </a:xfrm>
          <a:prstGeom prst="rect">
            <a:avLst/>
          </a:prstGeom>
          <a:solidFill>
            <a:srgbClr val="A1C6E9"/>
          </a:solidFill>
          <a:ln w="9525">
            <a:noFill/>
            <a:miter lim="800000"/>
            <a:headEnd/>
            <a:tailEnd/>
          </a:ln>
        </p:spPr>
        <p:txBody>
          <a:bodyPr anchor="ctr"/>
          <a:lstStyle/>
          <a:p>
            <a:pPr algn="ctr"/>
            <a:endParaRPr lang="zh-CN" altLang="en-US" sz="1600"/>
          </a:p>
        </p:txBody>
      </p:sp>
      <p:sp>
        <p:nvSpPr>
          <p:cNvPr id="9219" name="Rectangle 5"/>
          <p:cNvSpPr>
            <a:spLocks noChangeArrowheads="1"/>
          </p:cNvSpPr>
          <p:nvPr/>
        </p:nvSpPr>
        <p:spPr bwMode="auto">
          <a:xfrm>
            <a:off x="7459663" y="4589463"/>
            <a:ext cx="2297112" cy="2268537"/>
          </a:xfrm>
          <a:prstGeom prst="rect">
            <a:avLst/>
          </a:prstGeom>
          <a:solidFill>
            <a:srgbClr val="4794D1"/>
          </a:solidFill>
          <a:ln w="9525">
            <a:noFill/>
            <a:miter lim="800000"/>
            <a:headEnd/>
            <a:tailEnd/>
          </a:ln>
        </p:spPr>
        <p:txBody>
          <a:bodyPr anchor="ctr"/>
          <a:lstStyle/>
          <a:p>
            <a:pPr algn="ctr"/>
            <a:endParaRPr lang="zh-CN" altLang="en-US" sz="1600"/>
          </a:p>
        </p:txBody>
      </p:sp>
      <p:pic>
        <p:nvPicPr>
          <p:cNvPr id="9220" name="Picture 7" descr="海通"/>
          <p:cNvPicPr>
            <a:picLocks noChangeAspect="1" noChangeArrowheads="1"/>
          </p:cNvPicPr>
          <p:nvPr/>
        </p:nvPicPr>
        <p:blipFill>
          <a:blip r:embed="rId4" cstate="print"/>
          <a:srcRect/>
          <a:stretch>
            <a:fillRect/>
          </a:stretch>
        </p:blipFill>
        <p:spPr bwMode="auto">
          <a:xfrm>
            <a:off x="7459663" y="2232025"/>
            <a:ext cx="2297112" cy="2247900"/>
          </a:xfrm>
          <a:prstGeom prst="rect">
            <a:avLst/>
          </a:prstGeom>
          <a:noFill/>
          <a:ln w="9525">
            <a:noFill/>
            <a:miter lim="800000"/>
            <a:headEnd/>
            <a:tailEnd/>
          </a:ln>
        </p:spPr>
      </p:pic>
      <p:sp>
        <p:nvSpPr>
          <p:cNvPr id="10" name="TextBox 9"/>
          <p:cNvSpPr txBox="1"/>
          <p:nvPr/>
        </p:nvSpPr>
        <p:spPr>
          <a:xfrm>
            <a:off x="1825667" y="2232025"/>
            <a:ext cx="4426444" cy="769441"/>
          </a:xfrm>
          <a:prstGeom prst="rect">
            <a:avLst/>
          </a:prstGeom>
          <a:noFill/>
        </p:spPr>
        <p:txBody>
          <a:bodyPr wrap="square" rtlCol="0">
            <a:spAutoFit/>
          </a:bodyPr>
          <a:lstStyle/>
          <a:p>
            <a:pPr algn="ctr"/>
            <a:r>
              <a:rPr lang="zh-CN" altLang="en-US" sz="4400" dirty="0" smtClean="0">
                <a:solidFill>
                  <a:srgbClr val="7030A0"/>
                </a:solidFill>
                <a:latin typeface="方正舒体" pitchFamily="2" charset="-122"/>
                <a:ea typeface="方正舒体" pitchFamily="2" charset="-122"/>
                <a:cs typeface="Verdana" pitchFamily="34" charset="0"/>
              </a:rPr>
              <a:t>波动率的奥秘</a:t>
            </a:r>
          </a:p>
        </p:txBody>
      </p:sp>
      <p:sp>
        <p:nvSpPr>
          <p:cNvPr id="8" name="TextBox 7"/>
          <p:cNvSpPr txBox="1"/>
          <p:nvPr/>
        </p:nvSpPr>
        <p:spPr>
          <a:xfrm>
            <a:off x="146671" y="147326"/>
            <a:ext cx="2747448" cy="400110"/>
          </a:xfrm>
          <a:prstGeom prst="rect">
            <a:avLst/>
          </a:prstGeom>
          <a:noFill/>
        </p:spPr>
        <p:txBody>
          <a:bodyPr wrap="square" rtlCol="0">
            <a:spAutoFit/>
          </a:bodyPr>
          <a:lstStyle/>
          <a:p>
            <a:r>
              <a:rPr lang="en-US" altLang="zh-CN" sz="2000" dirty="0" smtClean="0">
                <a:solidFill>
                  <a:srgbClr val="003399"/>
                </a:solidFill>
                <a:latin typeface="方正舒体" pitchFamily="2" charset="-122"/>
                <a:ea typeface="方正舒体" pitchFamily="2" charset="-122"/>
              </a:rPr>
              <a:t>ETF</a:t>
            </a:r>
            <a:r>
              <a:rPr lang="zh-CN" altLang="en-US" sz="2000" dirty="0" smtClean="0">
                <a:solidFill>
                  <a:srgbClr val="003399"/>
                </a:solidFill>
                <a:latin typeface="方正舒体" pitchFamily="2" charset="-122"/>
                <a:ea typeface="方正舒体" pitchFamily="2" charset="-122"/>
              </a:rPr>
              <a:t>期权一点通系列</a:t>
            </a:r>
          </a:p>
        </p:txBody>
      </p:sp>
      <p:sp>
        <p:nvSpPr>
          <p:cNvPr id="9" name="TextBox 8"/>
          <p:cNvSpPr txBox="1"/>
          <p:nvPr/>
        </p:nvSpPr>
        <p:spPr>
          <a:xfrm>
            <a:off x="2894119" y="1708805"/>
            <a:ext cx="2442176" cy="523220"/>
          </a:xfrm>
          <a:prstGeom prst="rect">
            <a:avLst/>
          </a:prstGeom>
          <a:noFill/>
        </p:spPr>
        <p:txBody>
          <a:bodyPr wrap="square" rtlCol="0">
            <a:spAutoFit/>
          </a:bodyPr>
          <a:lstStyle/>
          <a:p>
            <a:pPr algn="ctr"/>
            <a:r>
              <a:rPr lang="zh-CN" altLang="en-US" sz="2800" dirty="0" smtClean="0">
                <a:solidFill>
                  <a:srgbClr val="FF0000"/>
                </a:solidFill>
                <a:latin typeface="方正姚体" pitchFamily="2" charset="-122"/>
                <a:ea typeface="方正姚体" pitchFamily="2" charset="-122"/>
              </a:rPr>
              <a:t>第三集</a:t>
            </a:r>
          </a:p>
        </p:txBody>
      </p:sp>
    </p:spTree>
  </p:cSld>
  <p:clrMapOvr>
    <a:masterClrMapping/>
  </p:clrMapOvr>
  <p:transition spd="med">
    <p:blinds/>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图片 50" descr="15.jpg"/>
          <p:cNvPicPr>
            <a:picLocks noChangeAspect="1"/>
          </p:cNvPicPr>
          <p:nvPr/>
        </p:nvPicPr>
        <p:blipFill>
          <a:blip r:embed="rId2" cstate="print"/>
          <a:stretch>
            <a:fillRect/>
          </a:stretch>
        </p:blipFill>
        <p:spPr>
          <a:xfrm>
            <a:off x="5870522" y="1368414"/>
            <a:ext cx="3843552" cy="2518495"/>
          </a:xfrm>
          <a:prstGeom prst="rect">
            <a:avLst/>
          </a:prstGeom>
        </p:spPr>
      </p:pic>
      <p:sp>
        <p:nvSpPr>
          <p:cNvPr id="2" name="标题 1"/>
          <p:cNvSpPr>
            <a:spLocks noGrp="1"/>
          </p:cNvSpPr>
          <p:nvPr>
            <p:ph type="title"/>
          </p:nvPr>
        </p:nvSpPr>
        <p:spPr/>
        <p:txBody>
          <a:bodyPr/>
          <a:lstStyle/>
          <a:p>
            <a:r>
              <a:rPr lang="en-US" altLang="zh-CN" dirty="0" smtClean="0"/>
              <a:t> </a:t>
            </a:r>
            <a:r>
              <a:rPr lang="zh-CN" altLang="en-US" dirty="0" smtClean="0"/>
              <a:t>三、隐含波动率的性质及策略</a:t>
            </a:r>
            <a:endParaRPr lang="zh-CN" altLang="en-US" dirty="0"/>
          </a:p>
        </p:txBody>
      </p:sp>
      <p:sp>
        <p:nvSpPr>
          <p:cNvPr id="13" name="TextBox 5"/>
          <p:cNvSpPr>
            <a:spLocks noChangeArrowheads="1"/>
          </p:cNvSpPr>
          <p:nvPr/>
        </p:nvSpPr>
        <p:spPr bwMode="auto">
          <a:xfrm>
            <a:off x="223200" y="1079500"/>
            <a:ext cx="6192838" cy="523220"/>
          </a:xfrm>
          <a:prstGeom prst="rect">
            <a:avLst/>
          </a:prstGeom>
          <a:noFill/>
          <a:ln w="9525">
            <a:noFill/>
            <a:miter lim="800000"/>
            <a:headEnd/>
            <a:tailEnd/>
          </a:ln>
        </p:spPr>
        <p:txBody>
          <a:bodyPr>
            <a:spAutoFit/>
          </a:bodyPr>
          <a:lstStyle/>
          <a:p>
            <a:r>
              <a:rPr lang="zh-CN" altLang="en-US" sz="2800" dirty="0">
                <a:solidFill>
                  <a:srgbClr val="C00000"/>
                </a:solidFill>
                <a:latin typeface="微软雅黑" pitchFamily="34" charset="-122"/>
                <a:ea typeface="微软雅黑" pitchFamily="34" charset="-122"/>
                <a:sym typeface="微软雅黑" pitchFamily="34" charset="-122"/>
              </a:rPr>
              <a:t> </a:t>
            </a:r>
            <a:r>
              <a:rPr lang="zh-CN" altLang="en-US" sz="2800" dirty="0" smtClean="0">
                <a:solidFill>
                  <a:srgbClr val="C00000"/>
                </a:solidFill>
                <a:latin typeface="微软雅黑" pitchFamily="34" charset="-122"/>
                <a:ea typeface="微软雅黑" pitchFamily="34" charset="-122"/>
                <a:sym typeface="微软雅黑" pitchFamily="34" charset="-122"/>
              </a:rPr>
              <a:t>基于隐含波动率的择时策略：</a:t>
            </a:r>
            <a:r>
              <a:rPr lang="zh-CN" altLang="en-US" sz="2800" i="1" dirty="0" smtClean="0">
                <a:solidFill>
                  <a:srgbClr val="00B0F0"/>
                </a:solidFill>
                <a:latin typeface="微软雅黑" pitchFamily="34" charset="-122"/>
                <a:ea typeface="微软雅黑" pitchFamily="34" charset="-122"/>
                <a:sym typeface="微软雅黑" pitchFamily="34" charset="-122"/>
              </a:rPr>
              <a:t>选时机</a:t>
            </a:r>
            <a:endParaRPr lang="zh-CN" altLang="en-US" sz="2800" dirty="0">
              <a:solidFill>
                <a:srgbClr val="C00000"/>
              </a:solidFill>
              <a:latin typeface="微软雅黑" pitchFamily="34" charset="-122"/>
              <a:ea typeface="微软雅黑" pitchFamily="34" charset="-122"/>
              <a:sym typeface="微软雅黑" pitchFamily="34" charset="-122"/>
            </a:endParaRPr>
          </a:p>
        </p:txBody>
      </p:sp>
      <p:sp>
        <p:nvSpPr>
          <p:cNvPr id="14" name="直接连接符 6"/>
          <p:cNvSpPr>
            <a:spLocks noChangeShapeType="1"/>
          </p:cNvSpPr>
          <p:nvPr/>
        </p:nvSpPr>
        <p:spPr bwMode="auto">
          <a:xfrm>
            <a:off x="277200" y="1065601"/>
            <a:ext cx="5974911" cy="0"/>
          </a:xfrm>
          <a:prstGeom prst="line">
            <a:avLst/>
          </a:prstGeom>
          <a:noFill/>
          <a:ln w="28575">
            <a:solidFill>
              <a:srgbClr val="C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5" name="TextBox 14"/>
          <p:cNvSpPr txBox="1"/>
          <p:nvPr/>
        </p:nvSpPr>
        <p:spPr>
          <a:xfrm>
            <a:off x="1457325" y="5692775"/>
            <a:ext cx="7686675" cy="1154113"/>
          </a:xfrm>
          <a:prstGeom prst="rect">
            <a:avLst/>
          </a:prstGeom>
          <a:noFill/>
        </p:spPr>
        <p:txBody>
          <a:bodyPr>
            <a:spAutoFit/>
          </a:bodyPr>
          <a:lstStyle/>
          <a:p>
            <a:pPr indent="457200">
              <a:buFont typeface="Arial" pitchFamily="34" charset="0"/>
              <a:buNone/>
              <a:defRPr/>
            </a:pPr>
            <a:r>
              <a:rPr lang="zh-CN" altLang="en-US" sz="1700" dirty="0">
                <a:latin typeface="Arial" pitchFamily="34" charset="0"/>
                <a:ea typeface="宋体" pitchFamily="2" charset="-122"/>
              </a:rPr>
              <a:t>套用上图，则在未来</a:t>
            </a:r>
            <a:r>
              <a:rPr lang="en-US" altLang="zh-CN" sz="1700" dirty="0">
                <a:latin typeface="Arial" pitchFamily="34" charset="0"/>
                <a:ea typeface="宋体" pitchFamily="2" charset="-122"/>
              </a:rPr>
              <a:t>20</a:t>
            </a:r>
            <a:r>
              <a:rPr lang="zh-CN" altLang="en-US" sz="1700" dirty="0">
                <a:latin typeface="Arial" pitchFamily="34" charset="0"/>
                <a:ea typeface="宋体" pitchFamily="2" charset="-122"/>
              </a:rPr>
              <a:t>个月内，海通证券的股价</a:t>
            </a:r>
            <a:r>
              <a:rPr lang="en-US" altLang="zh-CN" sz="1700" dirty="0">
                <a:latin typeface="Arial" pitchFamily="34" charset="0"/>
                <a:ea typeface="宋体" pitchFamily="2" charset="-122"/>
              </a:rPr>
              <a:t>19</a:t>
            </a:r>
            <a:r>
              <a:rPr lang="zh-CN" altLang="en-US" sz="1700" dirty="0">
                <a:latin typeface="Arial" pitchFamily="34" charset="0"/>
                <a:ea typeface="宋体" pitchFamily="2" charset="-122"/>
              </a:rPr>
              <a:t>次会在</a:t>
            </a:r>
            <a:r>
              <a:rPr lang="en-US" altLang="zh-CN" sz="1700" dirty="0">
                <a:latin typeface="Arial" pitchFamily="34" charset="0"/>
                <a:ea typeface="宋体" pitchFamily="2" charset="-122"/>
              </a:rPr>
              <a:t>10±2</a:t>
            </a:r>
            <a:r>
              <a:rPr lang="zh-CN" altLang="en-US" sz="1700" dirty="0">
                <a:latin typeface="Arial" pitchFamily="34" charset="0"/>
                <a:ea typeface="宋体" pitchFamily="2" charset="-122"/>
              </a:rPr>
              <a:t>*</a:t>
            </a:r>
            <a:r>
              <a:rPr lang="en-US" altLang="zh-CN" sz="1700" dirty="0">
                <a:latin typeface="Arial" pitchFamily="34" charset="0"/>
                <a:ea typeface="宋体" pitchFamily="2" charset="-122"/>
              </a:rPr>
              <a:t>0.724</a:t>
            </a:r>
            <a:r>
              <a:rPr lang="zh-CN" altLang="en-US" sz="1700" dirty="0">
                <a:latin typeface="Arial" pitchFamily="34" charset="0"/>
                <a:ea typeface="宋体" pitchFamily="2" charset="-122"/>
              </a:rPr>
              <a:t>元，即</a:t>
            </a:r>
            <a:r>
              <a:rPr lang="en-US" altLang="zh-CN" sz="1700" dirty="0">
                <a:latin typeface="Arial" pitchFamily="34" charset="0"/>
                <a:ea typeface="宋体" pitchFamily="2" charset="-122"/>
              </a:rPr>
              <a:t>8.55</a:t>
            </a:r>
            <a:r>
              <a:rPr lang="zh-CN" altLang="en-US" sz="1700" dirty="0">
                <a:latin typeface="Arial" pitchFamily="34" charset="0"/>
                <a:ea typeface="宋体" pitchFamily="2" charset="-122"/>
              </a:rPr>
              <a:t>元至</a:t>
            </a:r>
            <a:r>
              <a:rPr lang="en-US" altLang="zh-CN" sz="1700" dirty="0">
                <a:latin typeface="Arial" pitchFamily="34" charset="0"/>
                <a:ea typeface="宋体" pitchFamily="2" charset="-122"/>
              </a:rPr>
              <a:t>11.45</a:t>
            </a:r>
            <a:r>
              <a:rPr lang="zh-CN" altLang="en-US" sz="1700" dirty="0">
                <a:latin typeface="Arial" pitchFamily="34" charset="0"/>
                <a:ea typeface="宋体" pitchFamily="2" charset="-122"/>
              </a:rPr>
              <a:t>元间交易；在未来</a:t>
            </a:r>
            <a:r>
              <a:rPr lang="en-US" altLang="zh-CN" sz="1700" dirty="0">
                <a:latin typeface="Arial" pitchFamily="34" charset="0"/>
                <a:ea typeface="宋体" pitchFamily="2" charset="-122"/>
              </a:rPr>
              <a:t>370</a:t>
            </a:r>
            <a:r>
              <a:rPr lang="zh-CN" altLang="en-US" sz="1700" dirty="0">
                <a:latin typeface="Arial" pitchFamily="34" charset="0"/>
                <a:ea typeface="宋体" pitchFamily="2" charset="-122"/>
              </a:rPr>
              <a:t>个月内，有</a:t>
            </a:r>
            <a:r>
              <a:rPr lang="en-US" altLang="zh-CN" sz="1700" dirty="0">
                <a:latin typeface="Arial" pitchFamily="34" charset="0"/>
                <a:ea typeface="宋体" pitchFamily="2" charset="-122"/>
              </a:rPr>
              <a:t>369</a:t>
            </a:r>
            <a:r>
              <a:rPr lang="zh-CN" altLang="en-US" sz="1700" dirty="0">
                <a:latin typeface="Arial" pitchFamily="34" charset="0"/>
                <a:ea typeface="宋体" pitchFamily="2" charset="-122"/>
              </a:rPr>
              <a:t>次会在</a:t>
            </a:r>
            <a:r>
              <a:rPr lang="en-US" altLang="zh-CN" sz="1700" dirty="0">
                <a:latin typeface="Arial" pitchFamily="34" charset="0"/>
                <a:ea typeface="宋体" pitchFamily="2" charset="-122"/>
              </a:rPr>
              <a:t>10±3</a:t>
            </a:r>
            <a:r>
              <a:rPr lang="zh-CN" altLang="en-US" sz="1700" dirty="0">
                <a:latin typeface="Arial" pitchFamily="34" charset="0"/>
                <a:ea typeface="宋体" pitchFamily="2" charset="-122"/>
              </a:rPr>
              <a:t>*</a:t>
            </a:r>
            <a:r>
              <a:rPr lang="en-US" altLang="zh-CN" sz="1700" dirty="0">
                <a:latin typeface="Arial" pitchFamily="34" charset="0"/>
                <a:ea typeface="宋体" pitchFamily="2" charset="-122"/>
              </a:rPr>
              <a:t>0.724</a:t>
            </a:r>
            <a:r>
              <a:rPr lang="zh-CN" altLang="en-US" sz="1700" dirty="0">
                <a:latin typeface="Arial" pitchFamily="34" charset="0"/>
                <a:ea typeface="宋体" pitchFamily="2" charset="-122"/>
              </a:rPr>
              <a:t>元，即</a:t>
            </a:r>
            <a:r>
              <a:rPr lang="en-US" altLang="zh-CN" sz="1700" dirty="0">
                <a:latin typeface="Arial" pitchFamily="34" charset="0"/>
                <a:ea typeface="宋体" pitchFamily="2" charset="-122"/>
              </a:rPr>
              <a:t>7.83</a:t>
            </a:r>
            <a:r>
              <a:rPr lang="zh-CN" altLang="en-US" sz="1700" dirty="0">
                <a:latin typeface="Arial" pitchFamily="34" charset="0"/>
                <a:ea typeface="宋体" pitchFamily="2" charset="-122"/>
              </a:rPr>
              <a:t>元至</a:t>
            </a:r>
            <a:r>
              <a:rPr lang="en-US" altLang="zh-CN" sz="1700" dirty="0">
                <a:latin typeface="Arial" pitchFamily="34" charset="0"/>
                <a:ea typeface="宋体" pitchFamily="2" charset="-122"/>
              </a:rPr>
              <a:t>12.17</a:t>
            </a:r>
            <a:r>
              <a:rPr lang="zh-CN" altLang="en-US" sz="1700" dirty="0">
                <a:latin typeface="Arial" pitchFamily="34" charset="0"/>
                <a:ea typeface="宋体" pitchFamily="2" charset="-122"/>
              </a:rPr>
              <a:t>元间交易。</a:t>
            </a:r>
            <a:endParaRPr lang="en-US" altLang="zh-CN" sz="1700" dirty="0">
              <a:latin typeface="Arial" pitchFamily="34" charset="0"/>
              <a:ea typeface="宋体" pitchFamily="2" charset="-122"/>
            </a:endParaRPr>
          </a:p>
          <a:p>
            <a:pPr>
              <a:buFont typeface="Arial" pitchFamily="34" charset="0"/>
              <a:buNone/>
              <a:defRPr/>
            </a:pPr>
            <a:endParaRPr lang="zh-CN" altLang="en-US" dirty="0">
              <a:latin typeface="Arial" pitchFamily="34" charset="0"/>
              <a:ea typeface="宋体" pitchFamily="2" charset="-122"/>
            </a:endParaRPr>
          </a:p>
        </p:txBody>
      </p:sp>
      <p:sp>
        <p:nvSpPr>
          <p:cNvPr id="18" name="直接连接符 6"/>
          <p:cNvSpPr>
            <a:spLocks noChangeShapeType="1"/>
          </p:cNvSpPr>
          <p:nvPr/>
        </p:nvSpPr>
        <p:spPr bwMode="auto">
          <a:xfrm>
            <a:off x="277200" y="1627201"/>
            <a:ext cx="5974911" cy="0"/>
          </a:xfrm>
          <a:prstGeom prst="line">
            <a:avLst/>
          </a:prstGeom>
          <a:noFill/>
          <a:ln w="28575">
            <a:solidFill>
              <a:srgbClr val="C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7" name="TextBox 26"/>
          <p:cNvSpPr txBox="1"/>
          <p:nvPr/>
        </p:nvSpPr>
        <p:spPr>
          <a:xfrm>
            <a:off x="1457325" y="4650088"/>
            <a:ext cx="3968536" cy="369332"/>
          </a:xfrm>
          <a:prstGeom prst="rect">
            <a:avLst/>
          </a:prstGeom>
          <a:noFill/>
        </p:spPr>
        <p:txBody>
          <a:bodyPr wrap="square" rtlCol="0">
            <a:spAutoFit/>
          </a:bodyPr>
          <a:lstStyle/>
          <a:p>
            <a:endParaRPr lang="zh-CN" altLang="en-US" sz="1800" dirty="0" smtClean="0">
              <a:solidFill>
                <a:srgbClr val="003399"/>
              </a:solidFill>
              <a:latin typeface="微软雅黑" pitchFamily="34" charset="-122"/>
              <a:ea typeface="微软雅黑" pitchFamily="34" charset="-122"/>
            </a:endParaRPr>
          </a:p>
        </p:txBody>
      </p:sp>
      <p:graphicFrame>
        <p:nvGraphicFramePr>
          <p:cNvPr id="47" name="图示 46"/>
          <p:cNvGraphicFramePr/>
          <p:nvPr/>
        </p:nvGraphicFramePr>
        <p:xfrm>
          <a:off x="-921780" y="605234"/>
          <a:ext cx="6792302" cy="540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2" name="图片 51" descr="16.jpg"/>
          <p:cNvPicPr>
            <a:picLocks noChangeAspect="1"/>
          </p:cNvPicPr>
          <p:nvPr/>
        </p:nvPicPr>
        <p:blipFill>
          <a:blip r:embed="rId8" cstate="print"/>
          <a:stretch>
            <a:fillRect/>
          </a:stretch>
        </p:blipFill>
        <p:spPr>
          <a:xfrm>
            <a:off x="4725751" y="3886909"/>
            <a:ext cx="3886253" cy="2594812"/>
          </a:xfrm>
          <a:prstGeom prst="rect">
            <a:avLst/>
          </a:prstGeom>
        </p:spPr>
      </p:pic>
    </p:spTree>
  </p:cSld>
  <p:clrMapOvr>
    <a:masterClrMapping/>
  </p:clrMapOvr>
  <p:transition spd="med">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down)">
                                      <p:cBhvr>
                                        <p:cTn id="7" dur="580">
                                          <p:stCondLst>
                                            <p:cond delay="0"/>
                                          </p:stCondLst>
                                        </p:cTn>
                                        <p:tgtEl>
                                          <p:spTgt spid="51"/>
                                        </p:tgtEl>
                                      </p:cBhvr>
                                    </p:animEffect>
                                    <p:anim calcmode="lin" valueType="num">
                                      <p:cBhvr>
                                        <p:cTn id="8" dur="1822" tmFilter="0,0; 0.14,0.36; 0.43,0.73; 0.71,0.91; 1.0,1.0">
                                          <p:stCondLst>
                                            <p:cond delay="0"/>
                                          </p:stCondLst>
                                        </p:cTn>
                                        <p:tgtEl>
                                          <p:spTgt spid="5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1"/>
                                        </p:tgtEl>
                                        <p:attrNameLst>
                                          <p:attrName>ppt_y</p:attrName>
                                        </p:attrNameLst>
                                      </p:cBhvr>
                                      <p:tavLst>
                                        <p:tav tm="0" fmla="#ppt_y-sin(pi*$)/81">
                                          <p:val>
                                            <p:fltVal val="0"/>
                                          </p:val>
                                        </p:tav>
                                        <p:tav tm="100000">
                                          <p:val>
                                            <p:fltVal val="1"/>
                                          </p:val>
                                        </p:tav>
                                      </p:tavLst>
                                    </p:anim>
                                    <p:animScale>
                                      <p:cBhvr>
                                        <p:cTn id="13" dur="26">
                                          <p:stCondLst>
                                            <p:cond delay="650"/>
                                          </p:stCondLst>
                                        </p:cTn>
                                        <p:tgtEl>
                                          <p:spTgt spid="51"/>
                                        </p:tgtEl>
                                      </p:cBhvr>
                                      <p:to x="100000" y="60000"/>
                                    </p:animScale>
                                    <p:animScale>
                                      <p:cBhvr>
                                        <p:cTn id="14" dur="166" decel="50000">
                                          <p:stCondLst>
                                            <p:cond delay="676"/>
                                          </p:stCondLst>
                                        </p:cTn>
                                        <p:tgtEl>
                                          <p:spTgt spid="51"/>
                                        </p:tgtEl>
                                      </p:cBhvr>
                                      <p:to x="100000" y="100000"/>
                                    </p:animScale>
                                    <p:animScale>
                                      <p:cBhvr>
                                        <p:cTn id="15" dur="26">
                                          <p:stCondLst>
                                            <p:cond delay="1312"/>
                                          </p:stCondLst>
                                        </p:cTn>
                                        <p:tgtEl>
                                          <p:spTgt spid="51"/>
                                        </p:tgtEl>
                                      </p:cBhvr>
                                      <p:to x="100000" y="80000"/>
                                    </p:animScale>
                                    <p:animScale>
                                      <p:cBhvr>
                                        <p:cTn id="16" dur="166" decel="50000">
                                          <p:stCondLst>
                                            <p:cond delay="1338"/>
                                          </p:stCondLst>
                                        </p:cTn>
                                        <p:tgtEl>
                                          <p:spTgt spid="51"/>
                                        </p:tgtEl>
                                      </p:cBhvr>
                                      <p:to x="100000" y="100000"/>
                                    </p:animScale>
                                    <p:animScale>
                                      <p:cBhvr>
                                        <p:cTn id="17" dur="26">
                                          <p:stCondLst>
                                            <p:cond delay="1642"/>
                                          </p:stCondLst>
                                        </p:cTn>
                                        <p:tgtEl>
                                          <p:spTgt spid="51"/>
                                        </p:tgtEl>
                                      </p:cBhvr>
                                      <p:to x="100000" y="90000"/>
                                    </p:animScale>
                                    <p:animScale>
                                      <p:cBhvr>
                                        <p:cTn id="18" dur="166" decel="50000">
                                          <p:stCondLst>
                                            <p:cond delay="1668"/>
                                          </p:stCondLst>
                                        </p:cTn>
                                        <p:tgtEl>
                                          <p:spTgt spid="51"/>
                                        </p:tgtEl>
                                      </p:cBhvr>
                                      <p:to x="100000" y="100000"/>
                                    </p:animScale>
                                    <p:animScale>
                                      <p:cBhvr>
                                        <p:cTn id="19" dur="26">
                                          <p:stCondLst>
                                            <p:cond delay="1808"/>
                                          </p:stCondLst>
                                        </p:cTn>
                                        <p:tgtEl>
                                          <p:spTgt spid="51"/>
                                        </p:tgtEl>
                                      </p:cBhvr>
                                      <p:to x="100000" y="95000"/>
                                    </p:animScale>
                                    <p:animScale>
                                      <p:cBhvr>
                                        <p:cTn id="20" dur="166" decel="50000">
                                          <p:stCondLst>
                                            <p:cond delay="1834"/>
                                          </p:stCondLst>
                                        </p:cTn>
                                        <p:tgtEl>
                                          <p:spTgt spid="51"/>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wipe(down)">
                                      <p:cBhvr>
                                        <p:cTn id="23" dur="580">
                                          <p:stCondLst>
                                            <p:cond delay="0"/>
                                          </p:stCondLst>
                                        </p:cTn>
                                        <p:tgtEl>
                                          <p:spTgt spid="52"/>
                                        </p:tgtEl>
                                      </p:cBhvr>
                                    </p:animEffect>
                                    <p:anim calcmode="lin" valueType="num">
                                      <p:cBhvr>
                                        <p:cTn id="24" dur="1822" tmFilter="0,0; 0.14,0.36; 0.43,0.73; 0.71,0.91; 1.0,1.0">
                                          <p:stCondLst>
                                            <p:cond delay="0"/>
                                          </p:stCondLst>
                                        </p:cTn>
                                        <p:tgtEl>
                                          <p:spTgt spid="5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2"/>
                                        </p:tgtEl>
                                        <p:attrNameLst>
                                          <p:attrName>ppt_y</p:attrName>
                                        </p:attrNameLst>
                                      </p:cBhvr>
                                      <p:tavLst>
                                        <p:tav tm="0" fmla="#ppt_y-sin(pi*$)/81">
                                          <p:val>
                                            <p:fltVal val="0"/>
                                          </p:val>
                                        </p:tav>
                                        <p:tav tm="100000">
                                          <p:val>
                                            <p:fltVal val="1"/>
                                          </p:val>
                                        </p:tav>
                                      </p:tavLst>
                                    </p:anim>
                                    <p:animScale>
                                      <p:cBhvr>
                                        <p:cTn id="29" dur="26">
                                          <p:stCondLst>
                                            <p:cond delay="650"/>
                                          </p:stCondLst>
                                        </p:cTn>
                                        <p:tgtEl>
                                          <p:spTgt spid="52"/>
                                        </p:tgtEl>
                                      </p:cBhvr>
                                      <p:to x="100000" y="60000"/>
                                    </p:animScale>
                                    <p:animScale>
                                      <p:cBhvr>
                                        <p:cTn id="30" dur="166" decel="50000">
                                          <p:stCondLst>
                                            <p:cond delay="676"/>
                                          </p:stCondLst>
                                        </p:cTn>
                                        <p:tgtEl>
                                          <p:spTgt spid="52"/>
                                        </p:tgtEl>
                                      </p:cBhvr>
                                      <p:to x="100000" y="100000"/>
                                    </p:animScale>
                                    <p:animScale>
                                      <p:cBhvr>
                                        <p:cTn id="31" dur="26">
                                          <p:stCondLst>
                                            <p:cond delay="1312"/>
                                          </p:stCondLst>
                                        </p:cTn>
                                        <p:tgtEl>
                                          <p:spTgt spid="52"/>
                                        </p:tgtEl>
                                      </p:cBhvr>
                                      <p:to x="100000" y="80000"/>
                                    </p:animScale>
                                    <p:animScale>
                                      <p:cBhvr>
                                        <p:cTn id="32" dur="166" decel="50000">
                                          <p:stCondLst>
                                            <p:cond delay="1338"/>
                                          </p:stCondLst>
                                        </p:cTn>
                                        <p:tgtEl>
                                          <p:spTgt spid="52"/>
                                        </p:tgtEl>
                                      </p:cBhvr>
                                      <p:to x="100000" y="100000"/>
                                    </p:animScale>
                                    <p:animScale>
                                      <p:cBhvr>
                                        <p:cTn id="33" dur="26">
                                          <p:stCondLst>
                                            <p:cond delay="1642"/>
                                          </p:stCondLst>
                                        </p:cTn>
                                        <p:tgtEl>
                                          <p:spTgt spid="52"/>
                                        </p:tgtEl>
                                      </p:cBhvr>
                                      <p:to x="100000" y="90000"/>
                                    </p:animScale>
                                    <p:animScale>
                                      <p:cBhvr>
                                        <p:cTn id="34" dur="166" decel="50000">
                                          <p:stCondLst>
                                            <p:cond delay="1668"/>
                                          </p:stCondLst>
                                        </p:cTn>
                                        <p:tgtEl>
                                          <p:spTgt spid="52"/>
                                        </p:tgtEl>
                                      </p:cBhvr>
                                      <p:to x="100000" y="100000"/>
                                    </p:animScale>
                                    <p:animScale>
                                      <p:cBhvr>
                                        <p:cTn id="35" dur="26">
                                          <p:stCondLst>
                                            <p:cond delay="1808"/>
                                          </p:stCondLst>
                                        </p:cTn>
                                        <p:tgtEl>
                                          <p:spTgt spid="52"/>
                                        </p:tgtEl>
                                      </p:cBhvr>
                                      <p:to x="100000" y="95000"/>
                                    </p:animScale>
                                    <p:animScale>
                                      <p:cBhvr>
                                        <p:cTn id="36" dur="166" decel="50000">
                                          <p:stCondLst>
                                            <p:cond delay="1834"/>
                                          </p:stCondLst>
                                        </p:cTn>
                                        <p:tgtEl>
                                          <p:spTgt spid="5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三、隐含波动率的性质及策略</a:t>
            </a:r>
            <a:endParaRPr lang="zh-CN" altLang="en-US" dirty="0"/>
          </a:p>
        </p:txBody>
      </p:sp>
      <p:sp>
        <p:nvSpPr>
          <p:cNvPr id="13" name="TextBox 5"/>
          <p:cNvSpPr>
            <a:spLocks noChangeArrowheads="1"/>
          </p:cNvSpPr>
          <p:nvPr/>
        </p:nvSpPr>
        <p:spPr bwMode="auto">
          <a:xfrm>
            <a:off x="223199" y="1079500"/>
            <a:ext cx="6715773" cy="523220"/>
          </a:xfrm>
          <a:prstGeom prst="rect">
            <a:avLst/>
          </a:prstGeom>
          <a:noFill/>
          <a:ln w="9525">
            <a:noFill/>
            <a:miter lim="800000"/>
            <a:headEnd/>
            <a:tailEnd/>
          </a:ln>
        </p:spPr>
        <p:txBody>
          <a:bodyPr wrap="square">
            <a:spAutoFit/>
          </a:bodyPr>
          <a:lstStyle/>
          <a:p>
            <a:r>
              <a:rPr lang="zh-CN" altLang="en-US" sz="2800" dirty="0">
                <a:solidFill>
                  <a:srgbClr val="C00000"/>
                </a:solidFill>
                <a:latin typeface="微软雅黑" pitchFamily="34" charset="-122"/>
                <a:ea typeface="微软雅黑" pitchFamily="34" charset="-122"/>
                <a:sym typeface="微软雅黑" pitchFamily="34" charset="-122"/>
              </a:rPr>
              <a:t> </a:t>
            </a:r>
            <a:r>
              <a:rPr lang="zh-CN" altLang="en-US" sz="2800" dirty="0" smtClean="0">
                <a:solidFill>
                  <a:srgbClr val="C00000"/>
                </a:solidFill>
                <a:latin typeface="微软雅黑" pitchFamily="34" charset="-122"/>
                <a:ea typeface="微软雅黑" pitchFamily="34" charset="-122"/>
                <a:sym typeface="微软雅黑" pitchFamily="34" charset="-122"/>
              </a:rPr>
              <a:t>基于隐含波动率的交易策略：实战演练</a:t>
            </a:r>
            <a:endParaRPr lang="zh-CN" altLang="en-US" sz="2800" dirty="0">
              <a:solidFill>
                <a:srgbClr val="C00000"/>
              </a:solidFill>
              <a:latin typeface="微软雅黑" pitchFamily="34" charset="-122"/>
              <a:ea typeface="微软雅黑" pitchFamily="34" charset="-122"/>
              <a:sym typeface="微软雅黑" pitchFamily="34" charset="-122"/>
            </a:endParaRPr>
          </a:p>
        </p:txBody>
      </p:sp>
      <p:sp>
        <p:nvSpPr>
          <p:cNvPr id="14" name="直接连接符 6"/>
          <p:cNvSpPr>
            <a:spLocks noChangeShapeType="1"/>
          </p:cNvSpPr>
          <p:nvPr/>
        </p:nvSpPr>
        <p:spPr bwMode="auto">
          <a:xfrm>
            <a:off x="277200" y="1065601"/>
            <a:ext cx="6280183" cy="0"/>
          </a:xfrm>
          <a:prstGeom prst="line">
            <a:avLst/>
          </a:prstGeom>
          <a:noFill/>
          <a:ln w="28575">
            <a:solidFill>
              <a:srgbClr val="C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 name="直接连接符 6"/>
          <p:cNvSpPr>
            <a:spLocks noChangeShapeType="1"/>
          </p:cNvSpPr>
          <p:nvPr/>
        </p:nvSpPr>
        <p:spPr bwMode="auto">
          <a:xfrm flipV="1">
            <a:off x="277200" y="1602720"/>
            <a:ext cx="6280183" cy="24481"/>
          </a:xfrm>
          <a:prstGeom prst="line">
            <a:avLst/>
          </a:prstGeom>
          <a:noFill/>
          <a:ln w="28575">
            <a:solidFill>
              <a:srgbClr val="C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7" name="TextBox 26"/>
          <p:cNvSpPr txBox="1"/>
          <p:nvPr/>
        </p:nvSpPr>
        <p:spPr>
          <a:xfrm>
            <a:off x="1457325" y="4650088"/>
            <a:ext cx="3968536" cy="369332"/>
          </a:xfrm>
          <a:prstGeom prst="rect">
            <a:avLst/>
          </a:prstGeom>
          <a:noFill/>
        </p:spPr>
        <p:txBody>
          <a:bodyPr wrap="square" rtlCol="0">
            <a:spAutoFit/>
          </a:bodyPr>
          <a:lstStyle/>
          <a:p>
            <a:endParaRPr lang="zh-CN" altLang="en-US" sz="1800" dirty="0" smtClean="0">
              <a:solidFill>
                <a:srgbClr val="003399"/>
              </a:solidFill>
              <a:latin typeface="微软雅黑" pitchFamily="34" charset="-122"/>
              <a:ea typeface="微软雅黑" pitchFamily="34" charset="-122"/>
            </a:endParaRPr>
          </a:p>
        </p:txBody>
      </p:sp>
      <p:sp>
        <p:nvSpPr>
          <p:cNvPr id="11" name="TextBox 10"/>
          <p:cNvSpPr txBox="1"/>
          <p:nvPr/>
        </p:nvSpPr>
        <p:spPr>
          <a:xfrm>
            <a:off x="604579" y="1818544"/>
            <a:ext cx="4350126" cy="4770537"/>
          </a:xfrm>
          <a:prstGeom prst="rect">
            <a:avLst/>
          </a:prstGeom>
          <a:noFill/>
        </p:spPr>
        <p:txBody>
          <a:bodyPr wrap="square">
            <a:spAutoFit/>
          </a:bodyPr>
          <a:lstStyle/>
          <a:p>
            <a:pPr>
              <a:buFont typeface="Arial" charset="0"/>
              <a:buNone/>
              <a:defRPr/>
            </a:pPr>
            <a:r>
              <a:rPr lang="en-US" altLang="zh-CN" dirty="0" smtClean="0">
                <a:solidFill>
                  <a:srgbClr val="FF0000"/>
                </a:solidFill>
                <a:latin typeface="Arial" charset="0"/>
              </a:rPr>
              <a:t>1.</a:t>
            </a:r>
            <a:r>
              <a:rPr lang="zh-CN" altLang="en-US" dirty="0" smtClean="0">
                <a:solidFill>
                  <a:srgbClr val="FF0000"/>
                </a:solidFill>
                <a:latin typeface="Arial" charset="0"/>
              </a:rPr>
              <a:t> 买入波动率策略</a:t>
            </a:r>
            <a:endParaRPr lang="en-US" altLang="zh-CN" dirty="0" smtClean="0">
              <a:solidFill>
                <a:srgbClr val="FF0000"/>
              </a:solidFill>
              <a:latin typeface="Arial" charset="0"/>
            </a:endParaRPr>
          </a:p>
          <a:p>
            <a:pPr indent="457200">
              <a:buFont typeface="Arial" charset="0"/>
              <a:buNone/>
              <a:defRPr/>
            </a:pPr>
            <a:r>
              <a:rPr lang="zh-CN" altLang="en-US" b="0" dirty="0" smtClean="0">
                <a:solidFill>
                  <a:schemeClr val="tx1"/>
                </a:solidFill>
                <a:latin typeface="Arial" charset="0"/>
              </a:rPr>
              <a:t>适用情形：判断市场</a:t>
            </a:r>
            <a:r>
              <a:rPr lang="zh-CN" altLang="en-US" dirty="0" smtClean="0">
                <a:solidFill>
                  <a:schemeClr val="tx1"/>
                </a:solidFill>
                <a:latin typeface="Arial" charset="0"/>
              </a:rPr>
              <a:t>大幅波动</a:t>
            </a:r>
            <a:endParaRPr lang="en-US" altLang="zh-CN" dirty="0" smtClean="0">
              <a:solidFill>
                <a:schemeClr val="tx1"/>
              </a:solidFill>
              <a:latin typeface="Arial" charset="0"/>
            </a:endParaRPr>
          </a:p>
          <a:p>
            <a:pPr indent="457200">
              <a:buFont typeface="Arial" charset="0"/>
              <a:buNone/>
              <a:defRPr/>
            </a:pPr>
            <a:r>
              <a:rPr lang="zh-CN" altLang="en-US" b="0" dirty="0" smtClean="0">
                <a:solidFill>
                  <a:schemeClr val="tx1"/>
                </a:solidFill>
                <a:latin typeface="Arial" charset="0"/>
              </a:rPr>
              <a:t>投资工具：买入跨市期权组合（买入相同到期日、执行价格的认购与认沽期权）或宽跨市期权组合（买入到期日相同、执行价格不同的认购与认沽期权）。</a:t>
            </a:r>
            <a:endParaRPr lang="en-US" altLang="zh-CN" b="0" dirty="0" smtClean="0">
              <a:solidFill>
                <a:schemeClr val="tx1"/>
              </a:solidFill>
              <a:latin typeface="Arial" charset="0"/>
            </a:endParaRPr>
          </a:p>
          <a:p>
            <a:pPr indent="457200">
              <a:buFont typeface="Arial" charset="0"/>
              <a:buNone/>
              <a:defRPr/>
            </a:pPr>
            <a:r>
              <a:rPr lang="zh-CN" altLang="en-US" b="0" dirty="0" smtClean="0">
                <a:solidFill>
                  <a:schemeClr val="tx1"/>
                </a:solidFill>
                <a:latin typeface="Arial" charset="0"/>
              </a:rPr>
              <a:t>经典案例：</a:t>
            </a:r>
            <a:r>
              <a:rPr lang="en-US" altLang="zh-CN" b="0" dirty="0" smtClean="0">
                <a:solidFill>
                  <a:schemeClr val="tx1"/>
                </a:solidFill>
                <a:latin typeface="Arial" charset="0"/>
              </a:rPr>
              <a:t>2007</a:t>
            </a:r>
            <a:r>
              <a:rPr lang="zh-CN" altLang="en-US" b="0" dirty="0" smtClean="0">
                <a:solidFill>
                  <a:schemeClr val="tx1"/>
                </a:solidFill>
                <a:latin typeface="Arial" charset="0"/>
              </a:rPr>
              <a:t>年</a:t>
            </a:r>
            <a:r>
              <a:rPr lang="en-US" altLang="zh-CN" b="0" dirty="0" smtClean="0">
                <a:solidFill>
                  <a:schemeClr val="tx1"/>
                </a:solidFill>
                <a:latin typeface="Arial" charset="0"/>
              </a:rPr>
              <a:t>1</a:t>
            </a:r>
            <a:r>
              <a:rPr lang="zh-CN" altLang="en-US" b="0" dirty="0" smtClean="0">
                <a:solidFill>
                  <a:schemeClr val="tx1"/>
                </a:solidFill>
                <a:latin typeface="Arial" charset="0"/>
              </a:rPr>
              <a:t>月</a:t>
            </a:r>
            <a:r>
              <a:rPr lang="en-US" altLang="zh-CN" b="0" dirty="0" smtClean="0">
                <a:solidFill>
                  <a:schemeClr val="tx1"/>
                </a:solidFill>
                <a:latin typeface="Arial" charset="0"/>
              </a:rPr>
              <a:t>-2010</a:t>
            </a:r>
            <a:r>
              <a:rPr lang="zh-CN" altLang="en-US" b="0" dirty="0" smtClean="0">
                <a:solidFill>
                  <a:schemeClr val="tx1"/>
                </a:solidFill>
                <a:latin typeface="Arial" charset="0"/>
              </a:rPr>
              <a:t>年</a:t>
            </a:r>
            <a:r>
              <a:rPr lang="en-US" altLang="zh-CN" b="0" dirty="0" smtClean="0">
                <a:solidFill>
                  <a:schemeClr val="tx1"/>
                </a:solidFill>
                <a:latin typeface="Arial" charset="0"/>
              </a:rPr>
              <a:t>2</a:t>
            </a:r>
            <a:r>
              <a:rPr lang="zh-CN" altLang="en-US" b="0" dirty="0" smtClean="0">
                <a:solidFill>
                  <a:schemeClr val="tx1"/>
                </a:solidFill>
                <a:latin typeface="Arial" charset="0"/>
              </a:rPr>
              <a:t>月</a:t>
            </a:r>
            <a:r>
              <a:rPr lang="en-US" altLang="zh-CN" b="0" dirty="0" smtClean="0">
                <a:solidFill>
                  <a:schemeClr val="tx1"/>
                </a:solidFill>
                <a:latin typeface="Arial" charset="0"/>
              </a:rPr>
              <a:t>NYMEX</a:t>
            </a:r>
            <a:r>
              <a:rPr lang="zh-CN" altLang="en-US" b="0" dirty="0" smtClean="0">
                <a:solidFill>
                  <a:schemeClr val="tx1"/>
                </a:solidFill>
                <a:latin typeface="Arial" charset="0"/>
              </a:rPr>
              <a:t>原油期货走势，在经历漫长盘整后，如果投资者判定后市有大幅波动，则可使用买入波动率策略博取利润。</a:t>
            </a:r>
            <a:endParaRPr lang="en-US" altLang="zh-CN" b="0" dirty="0" smtClean="0">
              <a:solidFill>
                <a:schemeClr val="tx1"/>
              </a:solidFill>
              <a:latin typeface="Arial" charset="0"/>
            </a:endParaRPr>
          </a:p>
          <a:p>
            <a:pPr indent="457200">
              <a:buFont typeface="Arial" charset="0"/>
              <a:buNone/>
              <a:defRPr/>
            </a:pPr>
            <a:r>
              <a:rPr lang="zh-CN" altLang="en-US" b="0" dirty="0" smtClean="0">
                <a:solidFill>
                  <a:schemeClr val="tx1"/>
                </a:solidFill>
                <a:latin typeface="Arial" charset="0"/>
              </a:rPr>
              <a:t>此例中，投资者在</a:t>
            </a:r>
            <a:r>
              <a:rPr lang="en-US" altLang="zh-CN" b="0" dirty="0" smtClean="0">
                <a:solidFill>
                  <a:schemeClr val="tx1"/>
                </a:solidFill>
                <a:latin typeface="Arial" charset="0"/>
              </a:rPr>
              <a:t>A</a:t>
            </a:r>
            <a:r>
              <a:rPr lang="zh-CN" altLang="en-US" b="0" dirty="0" smtClean="0">
                <a:solidFill>
                  <a:schemeClr val="tx1"/>
                </a:solidFill>
                <a:latin typeface="Arial" charset="0"/>
              </a:rPr>
              <a:t>点开仓，买入认购和认沽期权，在随后的大牛市中获利丰厚，并在</a:t>
            </a:r>
            <a:r>
              <a:rPr lang="en-US" altLang="zh-CN" b="0" dirty="0" smtClean="0">
                <a:solidFill>
                  <a:schemeClr val="tx1"/>
                </a:solidFill>
                <a:latin typeface="Arial" charset="0"/>
              </a:rPr>
              <a:t>B</a:t>
            </a:r>
            <a:r>
              <a:rPr lang="zh-CN" altLang="en-US" b="0" dirty="0" smtClean="0">
                <a:solidFill>
                  <a:schemeClr val="tx1"/>
                </a:solidFill>
                <a:latin typeface="Arial" charset="0"/>
              </a:rPr>
              <a:t>点判断盘整而果断平仓，在原油期货价格跌破颈线</a:t>
            </a:r>
            <a:r>
              <a:rPr lang="en-US" altLang="zh-CN" b="0" dirty="0" smtClean="0">
                <a:solidFill>
                  <a:schemeClr val="tx1"/>
                </a:solidFill>
                <a:latin typeface="Arial" charset="0"/>
              </a:rPr>
              <a:t>C</a:t>
            </a:r>
            <a:r>
              <a:rPr lang="zh-CN" altLang="en-US" b="0" dirty="0" smtClean="0">
                <a:solidFill>
                  <a:schemeClr val="tx1"/>
                </a:solidFill>
                <a:latin typeface="Arial" charset="0"/>
              </a:rPr>
              <a:t>后，投资者又进行开仓，同样买入认购和认沽期权，又把握住了原油期货大幅下跌的获利机会。</a:t>
            </a:r>
          </a:p>
          <a:p>
            <a:pPr>
              <a:buFont typeface="Arial" charset="0"/>
              <a:buNone/>
              <a:defRPr/>
            </a:pPr>
            <a:endParaRPr lang="zh-CN" altLang="en-US" sz="1600" dirty="0">
              <a:solidFill>
                <a:schemeClr val="tx1"/>
              </a:solidFill>
              <a:latin typeface="Arial" charset="0"/>
            </a:endParaRPr>
          </a:p>
        </p:txBody>
      </p:sp>
      <p:pic>
        <p:nvPicPr>
          <p:cNvPr id="15" name="图片 14" descr="21.jpg"/>
          <p:cNvPicPr>
            <a:picLocks noChangeAspect="1"/>
          </p:cNvPicPr>
          <p:nvPr/>
        </p:nvPicPr>
        <p:blipFill>
          <a:blip r:embed="rId2" cstate="print"/>
          <a:stretch>
            <a:fillRect/>
          </a:stretch>
        </p:blipFill>
        <p:spPr>
          <a:xfrm>
            <a:off x="4954705" y="1818544"/>
            <a:ext cx="4802070" cy="3606116"/>
          </a:xfrm>
          <a:prstGeom prst="rect">
            <a:avLst/>
          </a:prstGeom>
        </p:spPr>
      </p:pic>
      <p:sp>
        <p:nvSpPr>
          <p:cNvPr id="17" name="TextBox 16"/>
          <p:cNvSpPr txBox="1">
            <a:spLocks noChangeArrowheads="1"/>
          </p:cNvSpPr>
          <p:nvPr/>
        </p:nvSpPr>
        <p:spPr bwMode="auto">
          <a:xfrm>
            <a:off x="6557383" y="5518150"/>
            <a:ext cx="2019300" cy="647700"/>
          </a:xfrm>
          <a:prstGeom prst="rect">
            <a:avLst/>
          </a:prstGeom>
          <a:noFill/>
          <a:ln w="9525">
            <a:noFill/>
            <a:miter lim="800000"/>
            <a:headEnd/>
            <a:tailEnd/>
          </a:ln>
        </p:spPr>
        <p:txBody>
          <a:bodyPr>
            <a:spAutoFit/>
          </a:bodyPr>
          <a:lstStyle/>
          <a:p>
            <a:r>
              <a:rPr lang="zh-CN" altLang="en-US" b="1" dirty="0">
                <a:solidFill>
                  <a:srgbClr val="000000"/>
                </a:solidFill>
                <a:latin typeface="华文隶书" pitchFamily="2" charset="-122"/>
                <a:ea typeface="华文隶书" pitchFamily="2" charset="-122"/>
              </a:rPr>
              <a:t>买入波动率策略</a:t>
            </a:r>
            <a:endParaRPr lang="en-US" altLang="zh-CN" b="1" dirty="0">
              <a:solidFill>
                <a:srgbClr val="000000"/>
              </a:solidFill>
              <a:latin typeface="华文隶书" pitchFamily="2" charset="-122"/>
              <a:ea typeface="华文隶书" pitchFamily="2" charset="-122"/>
            </a:endParaRPr>
          </a:p>
          <a:p>
            <a:r>
              <a:rPr lang="zh-CN" altLang="en-US" b="1" dirty="0">
                <a:solidFill>
                  <a:srgbClr val="000000"/>
                </a:solidFill>
                <a:latin typeface="华文隶书" pitchFamily="2" charset="-122"/>
                <a:ea typeface="华文隶书" pitchFamily="2" charset="-122"/>
              </a:rPr>
              <a:t>大涨大跌都获利</a:t>
            </a:r>
          </a:p>
        </p:txBody>
      </p:sp>
    </p:spTree>
  </p:cSld>
  <p:clrMapOvr>
    <a:masterClrMapping/>
  </p:clrMapOvr>
  <p:transition spd="med">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amond(in)">
                                      <p:cBhvr>
                                        <p:cTn id="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三、隐含波动率的性质及策略</a:t>
            </a:r>
            <a:endParaRPr lang="zh-CN" altLang="en-US" dirty="0"/>
          </a:p>
        </p:txBody>
      </p:sp>
      <p:sp>
        <p:nvSpPr>
          <p:cNvPr id="13" name="TextBox 5"/>
          <p:cNvSpPr>
            <a:spLocks noChangeArrowheads="1"/>
          </p:cNvSpPr>
          <p:nvPr/>
        </p:nvSpPr>
        <p:spPr bwMode="auto">
          <a:xfrm>
            <a:off x="223199" y="1079500"/>
            <a:ext cx="6715773" cy="523220"/>
          </a:xfrm>
          <a:prstGeom prst="rect">
            <a:avLst/>
          </a:prstGeom>
          <a:noFill/>
          <a:ln w="9525">
            <a:noFill/>
            <a:miter lim="800000"/>
            <a:headEnd/>
            <a:tailEnd/>
          </a:ln>
        </p:spPr>
        <p:txBody>
          <a:bodyPr wrap="square">
            <a:spAutoFit/>
          </a:bodyPr>
          <a:lstStyle/>
          <a:p>
            <a:r>
              <a:rPr lang="zh-CN" altLang="en-US" sz="2800" dirty="0">
                <a:solidFill>
                  <a:srgbClr val="C00000"/>
                </a:solidFill>
                <a:latin typeface="微软雅黑" pitchFamily="34" charset="-122"/>
                <a:ea typeface="微软雅黑" pitchFamily="34" charset="-122"/>
                <a:sym typeface="微软雅黑" pitchFamily="34" charset="-122"/>
              </a:rPr>
              <a:t> </a:t>
            </a:r>
            <a:r>
              <a:rPr lang="zh-CN" altLang="en-US" sz="2800" dirty="0" smtClean="0">
                <a:solidFill>
                  <a:srgbClr val="C00000"/>
                </a:solidFill>
                <a:latin typeface="微软雅黑" pitchFamily="34" charset="-122"/>
                <a:ea typeface="微软雅黑" pitchFamily="34" charset="-122"/>
                <a:sym typeface="微软雅黑" pitchFamily="34" charset="-122"/>
              </a:rPr>
              <a:t>基于隐含波动率的交易策略：实战演练</a:t>
            </a:r>
            <a:endParaRPr lang="zh-CN" altLang="en-US" sz="2800" dirty="0">
              <a:solidFill>
                <a:srgbClr val="C00000"/>
              </a:solidFill>
              <a:latin typeface="微软雅黑" pitchFamily="34" charset="-122"/>
              <a:ea typeface="微软雅黑" pitchFamily="34" charset="-122"/>
              <a:sym typeface="微软雅黑" pitchFamily="34" charset="-122"/>
            </a:endParaRPr>
          </a:p>
        </p:txBody>
      </p:sp>
      <p:sp>
        <p:nvSpPr>
          <p:cNvPr id="14" name="直接连接符 6"/>
          <p:cNvSpPr>
            <a:spLocks noChangeShapeType="1"/>
          </p:cNvSpPr>
          <p:nvPr/>
        </p:nvSpPr>
        <p:spPr bwMode="auto">
          <a:xfrm>
            <a:off x="277200" y="1065601"/>
            <a:ext cx="6280183" cy="0"/>
          </a:xfrm>
          <a:prstGeom prst="line">
            <a:avLst/>
          </a:prstGeom>
          <a:noFill/>
          <a:ln w="28575">
            <a:solidFill>
              <a:srgbClr val="C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 name="直接连接符 6"/>
          <p:cNvSpPr>
            <a:spLocks noChangeShapeType="1"/>
          </p:cNvSpPr>
          <p:nvPr/>
        </p:nvSpPr>
        <p:spPr bwMode="auto">
          <a:xfrm flipV="1">
            <a:off x="277200" y="1602720"/>
            <a:ext cx="6280183" cy="24481"/>
          </a:xfrm>
          <a:prstGeom prst="line">
            <a:avLst/>
          </a:prstGeom>
          <a:noFill/>
          <a:ln w="28575">
            <a:solidFill>
              <a:srgbClr val="C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7" name="TextBox 26"/>
          <p:cNvSpPr txBox="1"/>
          <p:nvPr/>
        </p:nvSpPr>
        <p:spPr>
          <a:xfrm>
            <a:off x="1457325" y="4650088"/>
            <a:ext cx="3968536" cy="369332"/>
          </a:xfrm>
          <a:prstGeom prst="rect">
            <a:avLst/>
          </a:prstGeom>
          <a:noFill/>
        </p:spPr>
        <p:txBody>
          <a:bodyPr wrap="square" rtlCol="0">
            <a:spAutoFit/>
          </a:bodyPr>
          <a:lstStyle/>
          <a:p>
            <a:endParaRPr lang="zh-CN" altLang="en-US" sz="1800" dirty="0" smtClean="0">
              <a:solidFill>
                <a:srgbClr val="003399"/>
              </a:solidFill>
              <a:latin typeface="微软雅黑" pitchFamily="34" charset="-122"/>
              <a:ea typeface="微软雅黑" pitchFamily="34" charset="-122"/>
            </a:endParaRPr>
          </a:p>
        </p:txBody>
      </p:sp>
      <p:sp>
        <p:nvSpPr>
          <p:cNvPr id="11" name="TextBox 10"/>
          <p:cNvSpPr txBox="1"/>
          <p:nvPr/>
        </p:nvSpPr>
        <p:spPr>
          <a:xfrm>
            <a:off x="604579" y="1818544"/>
            <a:ext cx="4426444" cy="4216539"/>
          </a:xfrm>
          <a:prstGeom prst="rect">
            <a:avLst/>
          </a:prstGeom>
          <a:noFill/>
        </p:spPr>
        <p:txBody>
          <a:bodyPr wrap="square">
            <a:spAutoFit/>
          </a:bodyPr>
          <a:lstStyle/>
          <a:p>
            <a:pPr>
              <a:buFont typeface="Arial" charset="0"/>
              <a:buNone/>
              <a:defRPr/>
            </a:pPr>
            <a:r>
              <a:rPr lang="en-US" altLang="zh-CN" dirty="0" smtClean="0">
                <a:solidFill>
                  <a:srgbClr val="FF0000"/>
                </a:solidFill>
                <a:latin typeface="Arial" charset="0"/>
              </a:rPr>
              <a:t>2.</a:t>
            </a:r>
            <a:r>
              <a:rPr lang="zh-CN" altLang="en-US" dirty="0" smtClean="0">
                <a:solidFill>
                  <a:srgbClr val="FF0000"/>
                </a:solidFill>
                <a:latin typeface="Arial" charset="0"/>
              </a:rPr>
              <a:t> 卖出波动率策略</a:t>
            </a:r>
            <a:endParaRPr lang="en-US" altLang="zh-CN" dirty="0" smtClean="0">
              <a:solidFill>
                <a:srgbClr val="FF0000"/>
              </a:solidFill>
              <a:latin typeface="Arial" charset="0"/>
            </a:endParaRPr>
          </a:p>
          <a:p>
            <a:pPr indent="457200">
              <a:buFont typeface="Arial" charset="0"/>
              <a:buNone/>
              <a:defRPr/>
            </a:pPr>
            <a:r>
              <a:rPr lang="zh-CN" altLang="en-US" b="0" dirty="0" smtClean="0">
                <a:solidFill>
                  <a:schemeClr val="tx1"/>
                </a:solidFill>
                <a:latin typeface="Arial" charset="0"/>
              </a:rPr>
              <a:t>适用情形：判断市场</a:t>
            </a:r>
            <a:r>
              <a:rPr lang="zh-CN" altLang="en-US" dirty="0" smtClean="0">
                <a:solidFill>
                  <a:schemeClr val="tx1"/>
                </a:solidFill>
                <a:latin typeface="Arial" charset="0"/>
              </a:rPr>
              <a:t>不出现大幅波动</a:t>
            </a:r>
            <a:endParaRPr lang="en-US" altLang="zh-CN" dirty="0" smtClean="0">
              <a:solidFill>
                <a:schemeClr val="tx1"/>
              </a:solidFill>
              <a:latin typeface="Arial" charset="0"/>
            </a:endParaRPr>
          </a:p>
          <a:p>
            <a:pPr indent="457200">
              <a:buFont typeface="Arial" charset="0"/>
              <a:buNone/>
              <a:defRPr/>
            </a:pPr>
            <a:r>
              <a:rPr lang="zh-CN" altLang="en-US" b="0" dirty="0" smtClean="0">
                <a:solidFill>
                  <a:schemeClr val="tx1"/>
                </a:solidFill>
                <a:latin typeface="Arial" charset="0"/>
              </a:rPr>
              <a:t>投资工具：卖出跨市期权组合（卖出相同到期日、执行价格的认购与认沽期权）或宽跨市期权组合（买入到期日相同、执行价格不同的认购与认沽期权）。</a:t>
            </a:r>
            <a:endParaRPr lang="en-US" altLang="zh-CN" b="0" dirty="0" smtClean="0">
              <a:solidFill>
                <a:schemeClr val="tx1"/>
              </a:solidFill>
              <a:latin typeface="Arial" charset="0"/>
            </a:endParaRPr>
          </a:p>
          <a:p>
            <a:pPr indent="457200">
              <a:buFont typeface="Arial" charset="0"/>
              <a:buNone/>
              <a:defRPr/>
            </a:pPr>
            <a:r>
              <a:rPr lang="zh-CN" altLang="en-US" b="0" dirty="0" smtClean="0">
                <a:solidFill>
                  <a:schemeClr val="tx1"/>
                </a:solidFill>
                <a:latin typeface="Arial" charset="0"/>
              </a:rPr>
              <a:t>经典案例：</a:t>
            </a:r>
            <a:r>
              <a:rPr lang="en-US" altLang="zh-CN" b="0" dirty="0" smtClean="0">
                <a:solidFill>
                  <a:schemeClr val="tx1"/>
                </a:solidFill>
                <a:latin typeface="Arial" charset="0"/>
              </a:rPr>
              <a:t>2007</a:t>
            </a:r>
            <a:r>
              <a:rPr lang="zh-CN" altLang="en-US" b="0" dirty="0" smtClean="0">
                <a:solidFill>
                  <a:schemeClr val="tx1"/>
                </a:solidFill>
                <a:latin typeface="Arial" charset="0"/>
              </a:rPr>
              <a:t>年</a:t>
            </a:r>
            <a:r>
              <a:rPr lang="en-US" altLang="zh-CN" b="0" dirty="0" smtClean="0">
                <a:solidFill>
                  <a:schemeClr val="tx1"/>
                </a:solidFill>
                <a:latin typeface="Arial" charset="0"/>
              </a:rPr>
              <a:t>10</a:t>
            </a:r>
            <a:r>
              <a:rPr lang="zh-CN" altLang="en-US" b="0" dirty="0" smtClean="0">
                <a:solidFill>
                  <a:schemeClr val="tx1"/>
                </a:solidFill>
                <a:latin typeface="Arial" charset="0"/>
              </a:rPr>
              <a:t>月</a:t>
            </a:r>
            <a:r>
              <a:rPr lang="en-US" altLang="zh-CN" b="0" dirty="0" smtClean="0">
                <a:solidFill>
                  <a:schemeClr val="tx1"/>
                </a:solidFill>
                <a:latin typeface="Arial" charset="0"/>
              </a:rPr>
              <a:t>-2010</a:t>
            </a:r>
            <a:r>
              <a:rPr lang="zh-CN" altLang="en-US" b="0" dirty="0" smtClean="0">
                <a:solidFill>
                  <a:schemeClr val="tx1"/>
                </a:solidFill>
                <a:latin typeface="Arial" charset="0"/>
              </a:rPr>
              <a:t>年</a:t>
            </a:r>
            <a:r>
              <a:rPr lang="en-US" altLang="zh-CN" b="0" dirty="0" smtClean="0">
                <a:solidFill>
                  <a:schemeClr val="tx1"/>
                </a:solidFill>
                <a:latin typeface="Arial" charset="0"/>
              </a:rPr>
              <a:t>7</a:t>
            </a:r>
            <a:r>
              <a:rPr lang="zh-CN" altLang="en-US" b="0" dirty="0" smtClean="0">
                <a:solidFill>
                  <a:schemeClr val="tx1"/>
                </a:solidFill>
                <a:latin typeface="Arial" charset="0"/>
              </a:rPr>
              <a:t>月</a:t>
            </a:r>
            <a:r>
              <a:rPr lang="en-US" altLang="zh-CN" b="0" dirty="0" smtClean="0">
                <a:solidFill>
                  <a:schemeClr val="tx1"/>
                </a:solidFill>
                <a:latin typeface="Arial" charset="0"/>
              </a:rPr>
              <a:t>CBOT</a:t>
            </a:r>
            <a:r>
              <a:rPr lang="zh-CN" altLang="en-US" b="0" dirty="0" smtClean="0">
                <a:solidFill>
                  <a:schemeClr val="tx1"/>
                </a:solidFill>
                <a:latin typeface="Arial" charset="0"/>
              </a:rPr>
              <a:t>大豆期货走势。</a:t>
            </a:r>
            <a:r>
              <a:rPr lang="en-US" altLang="zh-CN" b="0" dirty="0" smtClean="0">
                <a:solidFill>
                  <a:schemeClr val="tx1"/>
                </a:solidFill>
                <a:latin typeface="Arial" charset="0"/>
              </a:rPr>
              <a:t>2010</a:t>
            </a:r>
            <a:r>
              <a:rPr lang="zh-CN" altLang="en-US" b="0" dirty="0" smtClean="0">
                <a:solidFill>
                  <a:schemeClr val="tx1"/>
                </a:solidFill>
                <a:latin typeface="Arial" charset="0"/>
              </a:rPr>
              <a:t>年年初，投资者预测大豆期货在一场大熊市后将进入盘整，在</a:t>
            </a:r>
            <a:r>
              <a:rPr lang="en-US" altLang="zh-CN" b="0" dirty="0" smtClean="0">
                <a:solidFill>
                  <a:schemeClr val="tx1"/>
                </a:solidFill>
                <a:latin typeface="Arial" charset="0"/>
              </a:rPr>
              <a:t>A</a:t>
            </a:r>
            <a:r>
              <a:rPr lang="zh-CN" altLang="en-US" b="0" dirty="0" smtClean="0">
                <a:solidFill>
                  <a:schemeClr val="tx1"/>
                </a:solidFill>
                <a:latin typeface="Arial" charset="0"/>
              </a:rPr>
              <a:t>点卖出执行价为</a:t>
            </a:r>
            <a:r>
              <a:rPr lang="en-US" altLang="zh-CN" b="0" dirty="0" smtClean="0">
                <a:solidFill>
                  <a:schemeClr val="tx1"/>
                </a:solidFill>
                <a:latin typeface="Arial" charset="0"/>
              </a:rPr>
              <a:t>1050</a:t>
            </a:r>
            <a:r>
              <a:rPr lang="zh-CN" altLang="en-US" b="0" dirty="0" smtClean="0">
                <a:solidFill>
                  <a:schemeClr val="tx1"/>
                </a:solidFill>
                <a:latin typeface="Arial" charset="0"/>
              </a:rPr>
              <a:t>美分</a:t>
            </a:r>
            <a:r>
              <a:rPr lang="en-US" altLang="zh-CN" b="0" dirty="0" smtClean="0">
                <a:solidFill>
                  <a:schemeClr val="tx1"/>
                </a:solidFill>
                <a:latin typeface="Arial" charset="0"/>
              </a:rPr>
              <a:t>/</a:t>
            </a:r>
            <a:r>
              <a:rPr lang="zh-CN" altLang="en-US" b="0" dirty="0" smtClean="0">
                <a:solidFill>
                  <a:schemeClr val="tx1"/>
                </a:solidFill>
                <a:latin typeface="Arial" charset="0"/>
              </a:rPr>
              <a:t>蒲式耳的认购期权及</a:t>
            </a:r>
            <a:r>
              <a:rPr lang="en-US" altLang="zh-CN" b="0" dirty="0" smtClean="0">
                <a:solidFill>
                  <a:schemeClr val="tx1"/>
                </a:solidFill>
                <a:latin typeface="Arial" charset="0"/>
              </a:rPr>
              <a:t>850</a:t>
            </a:r>
            <a:r>
              <a:rPr lang="zh-CN" altLang="en-US" b="0" dirty="0" smtClean="0">
                <a:solidFill>
                  <a:schemeClr val="tx1"/>
                </a:solidFill>
                <a:latin typeface="Arial" charset="0"/>
              </a:rPr>
              <a:t>美分</a:t>
            </a:r>
            <a:r>
              <a:rPr lang="en-US" altLang="zh-CN" b="0" dirty="0" smtClean="0">
                <a:solidFill>
                  <a:schemeClr val="tx1"/>
                </a:solidFill>
                <a:latin typeface="Arial" charset="0"/>
              </a:rPr>
              <a:t>/</a:t>
            </a:r>
            <a:r>
              <a:rPr lang="zh-CN" altLang="en-US" b="0" dirty="0" smtClean="0">
                <a:solidFill>
                  <a:schemeClr val="tx1"/>
                </a:solidFill>
                <a:latin typeface="Arial" charset="0"/>
              </a:rPr>
              <a:t>蒲式耳的认沽期权。到期日，期权价格位于</a:t>
            </a:r>
            <a:r>
              <a:rPr lang="en-US" altLang="zh-CN" b="0" dirty="0" smtClean="0">
                <a:solidFill>
                  <a:schemeClr val="tx1"/>
                </a:solidFill>
                <a:latin typeface="Arial" charset="0"/>
              </a:rPr>
              <a:t>850-1050</a:t>
            </a:r>
            <a:r>
              <a:rPr lang="zh-CN" altLang="en-US" b="0" dirty="0" smtClean="0">
                <a:solidFill>
                  <a:schemeClr val="tx1"/>
                </a:solidFill>
                <a:latin typeface="Arial" charset="0"/>
              </a:rPr>
              <a:t>美分</a:t>
            </a:r>
            <a:r>
              <a:rPr lang="en-US" altLang="zh-CN" b="0" dirty="0" smtClean="0">
                <a:solidFill>
                  <a:schemeClr val="tx1"/>
                </a:solidFill>
                <a:latin typeface="Arial" charset="0"/>
              </a:rPr>
              <a:t>/</a:t>
            </a:r>
            <a:r>
              <a:rPr lang="zh-CN" altLang="en-US" b="0" dirty="0" smtClean="0">
                <a:solidFill>
                  <a:schemeClr val="tx1"/>
                </a:solidFill>
                <a:latin typeface="Arial" charset="0"/>
              </a:rPr>
              <a:t>蒲式耳之间，期权买方均不行权，投资者</a:t>
            </a:r>
            <a:r>
              <a:rPr lang="en-US" altLang="zh-CN" b="0" dirty="0" smtClean="0">
                <a:solidFill>
                  <a:schemeClr val="tx1"/>
                </a:solidFill>
                <a:latin typeface="Arial" charset="0"/>
              </a:rPr>
              <a:t>B</a:t>
            </a:r>
            <a:r>
              <a:rPr lang="zh-CN" altLang="en-US" b="0" dirty="0" smtClean="0">
                <a:solidFill>
                  <a:schemeClr val="tx1"/>
                </a:solidFill>
                <a:latin typeface="Arial" charset="0"/>
              </a:rPr>
              <a:t>赚到两份权利金</a:t>
            </a:r>
            <a:r>
              <a:rPr lang="en-US" altLang="zh-CN" b="0" dirty="0" smtClean="0">
                <a:solidFill>
                  <a:schemeClr val="tx1"/>
                </a:solidFill>
                <a:latin typeface="Arial" charset="0"/>
              </a:rPr>
              <a:t>~~</a:t>
            </a:r>
            <a:endParaRPr lang="zh-CN" altLang="en-US" b="0" dirty="0" smtClean="0">
              <a:solidFill>
                <a:schemeClr val="tx1"/>
              </a:solidFill>
              <a:latin typeface="Arial" charset="0"/>
            </a:endParaRPr>
          </a:p>
          <a:p>
            <a:pPr>
              <a:buFont typeface="Arial" charset="0"/>
              <a:buNone/>
              <a:defRPr/>
            </a:pPr>
            <a:endParaRPr lang="zh-CN" altLang="en-US" sz="1600" dirty="0">
              <a:solidFill>
                <a:schemeClr val="tx1"/>
              </a:solidFill>
              <a:latin typeface="Arial" charset="0"/>
            </a:endParaRPr>
          </a:p>
        </p:txBody>
      </p:sp>
      <p:pic>
        <p:nvPicPr>
          <p:cNvPr id="17" name="图片 16" descr="图片33.jpg"/>
          <p:cNvPicPr>
            <a:picLocks noChangeAspect="1"/>
          </p:cNvPicPr>
          <p:nvPr/>
        </p:nvPicPr>
        <p:blipFill>
          <a:blip r:embed="rId2" cstate="print"/>
          <a:stretch>
            <a:fillRect/>
          </a:stretch>
        </p:blipFill>
        <p:spPr>
          <a:xfrm>
            <a:off x="5183659" y="1627201"/>
            <a:ext cx="4330914" cy="3709749"/>
          </a:xfrm>
          <a:prstGeom prst="rect">
            <a:avLst/>
          </a:prstGeom>
        </p:spPr>
      </p:pic>
      <p:sp>
        <p:nvSpPr>
          <p:cNvPr id="19" name="TextBox 16"/>
          <p:cNvSpPr txBox="1">
            <a:spLocks noChangeArrowheads="1"/>
          </p:cNvSpPr>
          <p:nvPr/>
        </p:nvSpPr>
        <p:spPr bwMode="auto">
          <a:xfrm>
            <a:off x="6175793" y="5489586"/>
            <a:ext cx="2927033" cy="923925"/>
          </a:xfrm>
          <a:prstGeom prst="rect">
            <a:avLst/>
          </a:prstGeom>
          <a:noFill/>
          <a:ln w="9525">
            <a:noFill/>
            <a:miter lim="800000"/>
            <a:headEnd/>
            <a:tailEnd/>
          </a:ln>
        </p:spPr>
        <p:txBody>
          <a:bodyPr>
            <a:spAutoFit/>
          </a:bodyPr>
          <a:lstStyle/>
          <a:p>
            <a:pPr algn="ctr"/>
            <a:r>
              <a:rPr lang="zh-CN" altLang="en-US" b="1" dirty="0">
                <a:solidFill>
                  <a:srgbClr val="000000"/>
                </a:solidFill>
                <a:latin typeface="华文隶书" pitchFamily="2" charset="-122"/>
                <a:ea typeface="华文隶书" pitchFamily="2" charset="-122"/>
              </a:rPr>
              <a:t>卖出波动率策略</a:t>
            </a:r>
            <a:endParaRPr lang="en-US" altLang="zh-CN" b="1" dirty="0">
              <a:solidFill>
                <a:srgbClr val="000000"/>
              </a:solidFill>
              <a:latin typeface="华文隶书" pitchFamily="2" charset="-122"/>
              <a:ea typeface="华文隶书" pitchFamily="2" charset="-122"/>
            </a:endParaRPr>
          </a:p>
          <a:p>
            <a:pPr algn="ctr"/>
            <a:r>
              <a:rPr lang="zh-CN" altLang="en-US" b="1" dirty="0">
                <a:solidFill>
                  <a:srgbClr val="000000"/>
                </a:solidFill>
                <a:latin typeface="华文隶书" pitchFamily="2" charset="-122"/>
                <a:ea typeface="华文隶书" pitchFamily="2" charset="-122"/>
              </a:rPr>
              <a:t>如果盘整就获利</a:t>
            </a:r>
            <a:endParaRPr lang="en-US" altLang="zh-CN" b="1" dirty="0">
              <a:solidFill>
                <a:srgbClr val="000000"/>
              </a:solidFill>
              <a:latin typeface="华文隶书" pitchFamily="2" charset="-122"/>
              <a:ea typeface="华文隶书" pitchFamily="2" charset="-122"/>
            </a:endParaRPr>
          </a:p>
          <a:p>
            <a:pPr algn="ctr"/>
            <a:r>
              <a:rPr lang="zh-CN" altLang="en-US" b="1" dirty="0">
                <a:solidFill>
                  <a:srgbClr val="000000"/>
                </a:solidFill>
                <a:latin typeface="华文隶书" pitchFamily="2" charset="-122"/>
                <a:ea typeface="华文隶书" pitchFamily="2" charset="-122"/>
              </a:rPr>
              <a:t>钉得越牢    赚的越多</a:t>
            </a:r>
          </a:p>
        </p:txBody>
      </p:sp>
    </p:spTree>
  </p:cSld>
  <p:clrMapOvr>
    <a:masterClrMapping/>
  </p:clrMapOvr>
  <p:transition spd="med">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 calcmode="lin" valueType="num">
                                      <p:cBhvr additive="base">
                                        <p:cTn id="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anim calcmode="lin" valueType="num">
                                      <p:cBhvr additive="base">
                                        <p:cTn id="11"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anim calcmode="lin" valueType="num">
                                      <p:cBhvr additive="base">
                                        <p:cTn id="15" dur="500" fill="hold"/>
                                        <p:tgtEl>
                                          <p:spTgt spid="1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 name="图片 14" descr="93b1OOOPIC44.jpg"/>
          <p:cNvPicPr>
            <a:picLocks noChangeAspect="1"/>
          </p:cNvPicPr>
          <p:nvPr/>
        </p:nvPicPr>
        <p:blipFill>
          <a:blip r:embed="rId3" cstate="print"/>
          <a:stretch>
            <a:fillRect/>
          </a:stretch>
        </p:blipFill>
        <p:spPr>
          <a:xfrm>
            <a:off x="50548" y="1673685"/>
            <a:ext cx="9756775" cy="5040746"/>
          </a:xfrm>
          <a:prstGeom prst="rect">
            <a:avLst/>
          </a:prstGeom>
        </p:spPr>
      </p:pic>
      <p:sp>
        <p:nvSpPr>
          <p:cNvPr id="6" name="TextBox 5">
            <a:hlinkClick r:id="rId4" action="ppaction://hlinkpres?slideindex=1&amp;slidetitle="/>
          </p:cNvPr>
          <p:cNvSpPr txBox="1"/>
          <p:nvPr/>
        </p:nvSpPr>
        <p:spPr>
          <a:xfrm>
            <a:off x="3275709" y="3810590"/>
            <a:ext cx="584775" cy="2442176"/>
          </a:xfrm>
          <a:prstGeom prst="rect">
            <a:avLst/>
          </a:prstGeom>
          <a:noFill/>
        </p:spPr>
        <p:txBody>
          <a:bodyPr vert="eaVert" wrap="square" rtlCol="0">
            <a:spAutoFit/>
          </a:bodyPr>
          <a:lstStyle/>
          <a:p>
            <a:r>
              <a:rPr lang="en-US" altLang="zh-CN" sz="2600" dirty="0" smtClean="0">
                <a:solidFill>
                  <a:srgbClr val="003399"/>
                </a:solidFill>
                <a:latin typeface="华文隶书" pitchFamily="2" charset="-122"/>
                <a:ea typeface="华文隶书" pitchFamily="2" charset="-122"/>
              </a:rPr>
              <a:t>ETF</a:t>
            </a:r>
            <a:r>
              <a:rPr lang="zh-CN" altLang="en-US" sz="2600" dirty="0" smtClean="0">
                <a:solidFill>
                  <a:srgbClr val="003399"/>
                </a:solidFill>
                <a:latin typeface="华文隶书" pitchFamily="2" charset="-122"/>
                <a:ea typeface="华文隶书" pitchFamily="2" charset="-122"/>
              </a:rPr>
              <a:t>期权基础</a:t>
            </a:r>
          </a:p>
        </p:txBody>
      </p:sp>
      <p:sp>
        <p:nvSpPr>
          <p:cNvPr id="7" name="TextBox 6">
            <a:hlinkClick r:id="rId5" action="ppaction://hlinkpres?slideindex=1&amp;slidetitle="/>
          </p:cNvPr>
          <p:cNvSpPr txBox="1"/>
          <p:nvPr/>
        </p:nvSpPr>
        <p:spPr>
          <a:xfrm>
            <a:off x="4344161" y="3581636"/>
            <a:ext cx="584775" cy="2823766"/>
          </a:xfrm>
          <a:prstGeom prst="rect">
            <a:avLst/>
          </a:prstGeom>
          <a:noFill/>
        </p:spPr>
        <p:txBody>
          <a:bodyPr vert="eaVert" wrap="square" rtlCol="0">
            <a:spAutoFit/>
          </a:bodyPr>
          <a:lstStyle/>
          <a:p>
            <a:r>
              <a:rPr lang="zh-CN" altLang="en-US" sz="2600" dirty="0" smtClean="0">
                <a:solidFill>
                  <a:srgbClr val="FF0000"/>
                </a:solidFill>
                <a:latin typeface="华文隶书" pitchFamily="2" charset="-122"/>
                <a:ea typeface="华文隶书" pitchFamily="2" charset="-122"/>
              </a:rPr>
              <a:t>期权基本策略歌</a:t>
            </a:r>
          </a:p>
        </p:txBody>
      </p:sp>
      <p:sp>
        <p:nvSpPr>
          <p:cNvPr id="8" name="TextBox 7">
            <a:hlinkClick r:id="rId6" action="ppaction://hlinkpres?slideindex=1&amp;slidetitle="/>
          </p:cNvPr>
          <p:cNvSpPr txBox="1"/>
          <p:nvPr/>
        </p:nvSpPr>
        <p:spPr>
          <a:xfrm>
            <a:off x="5488931" y="3810590"/>
            <a:ext cx="584775" cy="2442176"/>
          </a:xfrm>
          <a:prstGeom prst="rect">
            <a:avLst/>
          </a:prstGeom>
          <a:noFill/>
        </p:spPr>
        <p:txBody>
          <a:bodyPr vert="eaVert" wrap="square" rtlCol="0">
            <a:spAutoFit/>
          </a:bodyPr>
          <a:lstStyle/>
          <a:p>
            <a:r>
              <a:rPr lang="zh-CN" altLang="en-US" sz="2600" dirty="0" smtClean="0">
                <a:solidFill>
                  <a:srgbClr val="7030A0"/>
                </a:solidFill>
                <a:latin typeface="华文隶书" pitchFamily="2" charset="-122"/>
                <a:ea typeface="华文隶书" pitchFamily="2" charset="-122"/>
              </a:rPr>
              <a:t>波动率的奥秘</a:t>
            </a:r>
          </a:p>
        </p:txBody>
      </p:sp>
      <p:sp>
        <p:nvSpPr>
          <p:cNvPr id="9" name="TextBox 8">
            <a:hlinkClick r:id="rId7" action="ppaction://hlinkpres?slideindex=1&amp;slidetitle="/>
          </p:cNvPr>
          <p:cNvSpPr txBox="1"/>
          <p:nvPr/>
        </p:nvSpPr>
        <p:spPr>
          <a:xfrm>
            <a:off x="6527050" y="3581636"/>
            <a:ext cx="584775" cy="3766848"/>
          </a:xfrm>
          <a:prstGeom prst="rect">
            <a:avLst/>
          </a:prstGeom>
          <a:noFill/>
        </p:spPr>
        <p:txBody>
          <a:bodyPr vert="eaVert" wrap="square" rtlCol="0">
            <a:spAutoFit/>
          </a:bodyPr>
          <a:lstStyle/>
          <a:p>
            <a:r>
              <a:rPr lang="zh-CN" altLang="en-US" sz="2600" dirty="0" smtClean="0">
                <a:solidFill>
                  <a:srgbClr val="6699FF"/>
                </a:solidFill>
                <a:latin typeface="华文隶书" pitchFamily="2" charset="-122"/>
                <a:ea typeface="华文隶书" pitchFamily="2" charset="-122"/>
              </a:rPr>
              <a:t>神奇的希腊字母</a:t>
            </a:r>
          </a:p>
        </p:txBody>
      </p:sp>
      <p:sp>
        <p:nvSpPr>
          <p:cNvPr id="11" name="TextBox 10">
            <a:hlinkClick r:id="rId8" action="ppaction://hlinkpres?slideindex=1&amp;slidetitle="/>
          </p:cNvPr>
          <p:cNvSpPr txBox="1"/>
          <p:nvPr/>
        </p:nvSpPr>
        <p:spPr>
          <a:xfrm>
            <a:off x="7596000" y="3429000"/>
            <a:ext cx="584775" cy="3069185"/>
          </a:xfrm>
          <a:prstGeom prst="rect">
            <a:avLst/>
          </a:prstGeom>
          <a:noFill/>
        </p:spPr>
        <p:txBody>
          <a:bodyPr vert="eaVert" wrap="square" rtlCol="0">
            <a:spAutoFit/>
          </a:bodyPr>
          <a:lstStyle/>
          <a:p>
            <a:r>
              <a:rPr lang="zh-CN" altLang="en-US" sz="2600" dirty="0" smtClean="0">
                <a:solidFill>
                  <a:srgbClr val="00B050"/>
                </a:solidFill>
                <a:latin typeface="华文隶书" pitchFamily="2" charset="-122"/>
                <a:ea typeface="华文隶书" pitchFamily="2" charset="-122"/>
              </a:rPr>
              <a:t>投资者适当性管理</a:t>
            </a:r>
          </a:p>
        </p:txBody>
      </p:sp>
      <p:pic>
        <p:nvPicPr>
          <p:cNvPr id="12" name="图片 11" descr="sy_201012291509006580-1.gif"/>
          <p:cNvPicPr>
            <a:picLocks noChangeAspect="1"/>
          </p:cNvPicPr>
          <p:nvPr/>
        </p:nvPicPr>
        <p:blipFill>
          <a:blip r:embed="rId9" cstate="print"/>
          <a:stretch>
            <a:fillRect/>
          </a:stretch>
        </p:blipFill>
        <p:spPr>
          <a:xfrm>
            <a:off x="3275709" y="0"/>
            <a:ext cx="3543729" cy="2241085"/>
          </a:xfrm>
          <a:prstGeom prst="rect">
            <a:avLst/>
          </a:prstGeom>
          <a:ln>
            <a:noFill/>
          </a:ln>
        </p:spPr>
      </p:pic>
      <p:sp>
        <p:nvSpPr>
          <p:cNvPr id="16" name="TextBox 15"/>
          <p:cNvSpPr txBox="1"/>
          <p:nvPr/>
        </p:nvSpPr>
        <p:spPr>
          <a:xfrm>
            <a:off x="6819438" y="6252766"/>
            <a:ext cx="2987885" cy="461665"/>
          </a:xfrm>
          <a:prstGeom prst="rect">
            <a:avLst/>
          </a:prstGeom>
          <a:noFill/>
        </p:spPr>
        <p:txBody>
          <a:bodyPr wrap="square" rtlCol="0">
            <a:spAutoFit/>
          </a:bodyPr>
          <a:lstStyle/>
          <a:p>
            <a:r>
              <a:rPr lang="zh-CN" altLang="en-US" sz="2400" dirty="0" smtClean="0">
                <a:solidFill>
                  <a:srgbClr val="CC0066"/>
                </a:solidFill>
                <a:latin typeface="方正舒体" pitchFamily="2" charset="-122"/>
                <a:ea typeface="方正舒体" pitchFamily="2" charset="-122"/>
              </a:rPr>
              <a:t>点标题 有惊喜</a:t>
            </a:r>
            <a:r>
              <a:rPr lang="en-US" altLang="zh-CN" sz="2400" dirty="0" smtClean="0">
                <a:solidFill>
                  <a:srgbClr val="CC0066"/>
                </a:solidFill>
                <a:latin typeface="方正舒体" pitchFamily="2" charset="-122"/>
                <a:ea typeface="方正舒体" pitchFamily="2" charset="-122"/>
              </a:rPr>
              <a:t>~~</a:t>
            </a:r>
            <a:endParaRPr lang="zh-CN" altLang="en-US" sz="2400" dirty="0" smtClean="0">
              <a:solidFill>
                <a:srgbClr val="CC0066"/>
              </a:solidFill>
              <a:latin typeface="方正舒体" pitchFamily="2" charset="-122"/>
              <a:ea typeface="方正舒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mph" presetSubtype="0" grpId="0" nodeType="withEffect">
                                  <p:stCondLst>
                                    <p:cond delay="0"/>
                                  </p:stCondLst>
                                  <p:childTnLst>
                                    <p:set>
                                      <p:cBhvr override="childStyle">
                                        <p:cTn id="6" dur="500" fill="hold"/>
                                        <p:tgtEl>
                                          <p:spTgt spid="16"/>
                                        </p:tgtEl>
                                        <p:attrNameLst>
                                          <p:attrName>style.color</p:attrName>
                                        </p:attrNameLst>
                                      </p:cBhvr>
                                      <p:to>
                                        <p:clrVal>
                                          <a:schemeClr val="accent2"/>
                                        </p:clrVal>
                                      </p:to>
                                    </p:set>
                                    <p:set>
                                      <p:cBhvr override="childStyle">
                                        <p:cTn id="7" dur="500" fill="hold"/>
                                        <p:tgtEl>
                                          <p:spTgt spid="16"/>
                                        </p:tgtEl>
                                        <p:attrNameLst>
                                          <p:attrName>style.fontStyle</p:attrName>
                                        </p:attrNameLst>
                                      </p:cBhvr>
                                      <p:to>
                                        <p:strVal val="italic"/>
                                      </p:to>
                                    </p:set>
                                    <p:set>
                                      <p:cBhvr>
                                        <p:cTn id="8" dur="500" fill="hold"/>
                                        <p:tgtEl>
                                          <p:spTgt spid="16"/>
                                        </p:tgtEl>
                                        <p:attrNameLst>
                                          <p:attrName>style.fontWeight</p:attrName>
                                        </p:attrNameLst>
                                      </p:cBhvr>
                                      <p:to>
                                        <p:strVal val="bold"/>
                                      </p:to>
                                    </p:set>
                                    <p:set>
                                      <p:cBhvr>
                                        <p:cTn id="9" dur="500" fill="hold"/>
                                        <p:tgtEl>
                                          <p:spTgt spid="16"/>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2"/>
          <p:cNvSpPr>
            <a:spLocks noGrp="1"/>
          </p:cNvSpPr>
          <p:nvPr>
            <p:ph type="title"/>
          </p:nvPr>
        </p:nvSpPr>
        <p:spPr/>
        <p:txBody>
          <a:bodyPr/>
          <a:lstStyle/>
          <a:p>
            <a:pPr>
              <a:defRPr/>
            </a:pPr>
            <a:r>
              <a:rPr lang="zh-CN" altLang="en-US" b="1" dirty="0" smtClean="0">
                <a:latin typeface="微软雅黑" pitchFamily="34" charset="-122"/>
                <a:ea typeface="微软雅黑" pitchFamily="34" charset="-122"/>
              </a:rPr>
              <a:t>目录</a:t>
            </a:r>
          </a:p>
        </p:txBody>
      </p:sp>
      <p:grpSp>
        <p:nvGrpSpPr>
          <p:cNvPr id="12291" name="组合 41"/>
          <p:cNvGrpSpPr>
            <a:grpSpLocks/>
          </p:cNvGrpSpPr>
          <p:nvPr/>
        </p:nvGrpSpPr>
        <p:grpSpPr bwMode="auto">
          <a:xfrm>
            <a:off x="909638" y="1524000"/>
            <a:ext cx="7848600" cy="606425"/>
            <a:chOff x="915987" y="3228361"/>
            <a:chExt cx="7847867" cy="606411"/>
          </a:xfrm>
        </p:grpSpPr>
        <p:pic>
          <p:nvPicPr>
            <p:cNvPr id="12300" name="Picture 5" descr="B2-7幻灯片02"/>
            <p:cNvPicPr>
              <a:picLocks noChangeArrowheads="1"/>
            </p:cNvPicPr>
            <p:nvPr/>
          </p:nvPicPr>
          <p:blipFill>
            <a:blip r:embed="rId3" cstate="print"/>
            <a:srcRect/>
            <a:stretch>
              <a:fillRect/>
            </a:stretch>
          </p:blipFill>
          <p:spPr bwMode="auto">
            <a:xfrm>
              <a:off x="1447797" y="3752222"/>
              <a:ext cx="6479395" cy="82550"/>
            </a:xfrm>
            <a:prstGeom prst="rect">
              <a:avLst/>
            </a:prstGeom>
            <a:noFill/>
            <a:ln w="9525">
              <a:noFill/>
              <a:miter lim="800000"/>
              <a:headEnd/>
              <a:tailEnd/>
            </a:ln>
          </p:spPr>
        </p:pic>
        <p:sp>
          <p:nvSpPr>
            <p:cNvPr id="21511" name="Rectangle 37"/>
            <p:cNvSpPr>
              <a:spLocks noChangeArrowheads="1"/>
            </p:cNvSpPr>
            <p:nvPr/>
          </p:nvSpPr>
          <p:spPr bwMode="auto">
            <a:xfrm>
              <a:off x="1676328" y="3228361"/>
              <a:ext cx="7087526" cy="523850"/>
            </a:xfrm>
            <a:prstGeom prst="rect">
              <a:avLst/>
            </a:prstGeom>
            <a:noFill/>
            <a:ln w="9525">
              <a:noFill/>
              <a:miter lim="800000"/>
              <a:headEnd/>
              <a:tailEnd/>
            </a:ln>
          </p:spPr>
          <p:txBody>
            <a:bodyPr lIns="92075" tIns="46038" rIns="92075" bIns="46038">
              <a:spAutoFit/>
            </a:bodyPr>
            <a:lstStyle/>
            <a:p>
              <a:pPr eaLnBrk="0" hangingPunct="0">
                <a:defRPr/>
              </a:pPr>
              <a:r>
                <a:rPr kumimoji="1" lang="zh-CN" altLang="en-US" sz="2800" dirty="0">
                  <a:solidFill>
                    <a:schemeClr val="accent2"/>
                  </a:solidFill>
                  <a:effectLst>
                    <a:outerShdw blurRad="38100" dist="38100" dir="2700000" algn="tl">
                      <a:srgbClr val="C0C0C0"/>
                    </a:outerShdw>
                  </a:effectLst>
                  <a:latin typeface="微软雅黑" pitchFamily="34" charset="-122"/>
                  <a:ea typeface="微软雅黑" pitchFamily="34" charset="-122"/>
                </a:rPr>
                <a:t>一</a:t>
              </a:r>
              <a:r>
                <a:rPr kumimoji="1" lang="zh-CN" altLang="en-US" sz="2800" dirty="0" smtClean="0">
                  <a:solidFill>
                    <a:schemeClr val="accent2"/>
                  </a:solidFill>
                  <a:effectLst>
                    <a:outerShdw blurRad="38100" dist="38100" dir="2700000" algn="tl">
                      <a:srgbClr val="C0C0C0"/>
                    </a:outerShdw>
                  </a:effectLst>
                  <a:latin typeface="微软雅黑" pitchFamily="34" charset="-122"/>
                  <a:ea typeface="微软雅黑" pitchFamily="34" charset="-122"/>
                </a:rPr>
                <a:t>、波动率的基本概念</a:t>
              </a:r>
              <a:endParaRPr kumimoji="1" lang="en-US" altLang="zh-CN" sz="2800" dirty="0">
                <a:solidFill>
                  <a:schemeClr val="accent2"/>
                </a:solidFill>
                <a:effectLst>
                  <a:outerShdw blurRad="38100" dist="38100" dir="2700000" algn="tl">
                    <a:srgbClr val="C0C0C0"/>
                  </a:outerShdw>
                </a:effectLst>
                <a:latin typeface="微软雅黑" pitchFamily="34" charset="-122"/>
                <a:ea typeface="微软雅黑" pitchFamily="34" charset="-122"/>
              </a:endParaRPr>
            </a:p>
          </p:txBody>
        </p:sp>
        <p:pic>
          <p:nvPicPr>
            <p:cNvPr id="12302" name="Picture 16" descr="2008671482249177805"/>
            <p:cNvPicPr>
              <a:picLocks noChangeAspect="1" noChangeArrowheads="1"/>
            </p:cNvPicPr>
            <p:nvPr/>
          </p:nvPicPr>
          <p:blipFill>
            <a:blip r:embed="rId4" cstate="print"/>
            <a:srcRect/>
            <a:stretch>
              <a:fillRect/>
            </a:stretch>
          </p:blipFill>
          <p:spPr bwMode="auto">
            <a:xfrm>
              <a:off x="915987" y="3295028"/>
              <a:ext cx="531813" cy="531813"/>
            </a:xfrm>
            <a:prstGeom prst="rect">
              <a:avLst/>
            </a:prstGeom>
            <a:noFill/>
            <a:ln w="9525">
              <a:noFill/>
              <a:miter lim="800000"/>
              <a:headEnd/>
              <a:tailEnd/>
            </a:ln>
          </p:spPr>
        </p:pic>
      </p:grpSp>
      <p:grpSp>
        <p:nvGrpSpPr>
          <p:cNvPr id="12292" name="组合 20"/>
          <p:cNvGrpSpPr>
            <a:grpSpLocks/>
          </p:cNvGrpSpPr>
          <p:nvPr/>
        </p:nvGrpSpPr>
        <p:grpSpPr bwMode="auto">
          <a:xfrm>
            <a:off x="909638" y="2514598"/>
            <a:ext cx="8353425" cy="606006"/>
            <a:chOff x="915987" y="4727586"/>
            <a:chExt cx="8353426" cy="606414"/>
          </a:xfrm>
        </p:grpSpPr>
        <p:pic>
          <p:nvPicPr>
            <p:cNvPr id="12297" name="Picture 5" descr="B2-7幻灯片02"/>
            <p:cNvPicPr>
              <a:picLocks noChangeArrowheads="1"/>
            </p:cNvPicPr>
            <p:nvPr/>
          </p:nvPicPr>
          <p:blipFill>
            <a:blip r:embed="rId3" cstate="print"/>
            <a:srcRect/>
            <a:stretch>
              <a:fillRect/>
            </a:stretch>
          </p:blipFill>
          <p:spPr bwMode="auto">
            <a:xfrm>
              <a:off x="1447797" y="5251450"/>
              <a:ext cx="6480001" cy="82550"/>
            </a:xfrm>
            <a:prstGeom prst="rect">
              <a:avLst/>
            </a:prstGeom>
            <a:noFill/>
            <a:ln w="9525">
              <a:noFill/>
              <a:miter lim="800000"/>
              <a:headEnd/>
              <a:tailEnd/>
            </a:ln>
          </p:spPr>
        </p:pic>
        <p:sp>
          <p:nvSpPr>
            <p:cNvPr id="34" name="Rectangle 37"/>
            <p:cNvSpPr>
              <a:spLocks noChangeArrowheads="1"/>
            </p:cNvSpPr>
            <p:nvPr/>
          </p:nvSpPr>
          <p:spPr bwMode="auto">
            <a:xfrm>
              <a:off x="1676399" y="4727586"/>
              <a:ext cx="7593014" cy="524215"/>
            </a:xfrm>
            <a:prstGeom prst="rect">
              <a:avLst/>
            </a:prstGeom>
            <a:noFill/>
            <a:ln w="9525">
              <a:noFill/>
              <a:miter lim="800000"/>
              <a:headEnd/>
              <a:tailEnd/>
            </a:ln>
          </p:spPr>
          <p:txBody>
            <a:bodyPr lIns="92075" tIns="46038" rIns="92075" bIns="46038">
              <a:spAutoFit/>
            </a:bodyPr>
            <a:lstStyle/>
            <a:p>
              <a:pPr eaLnBrk="0" hangingPunct="0">
                <a:defRPr/>
              </a:pPr>
              <a:r>
                <a:rPr kumimoji="1" lang="zh-CN" altLang="en-US" sz="2800" dirty="0">
                  <a:solidFill>
                    <a:schemeClr val="accent2"/>
                  </a:solidFill>
                  <a:effectLst>
                    <a:outerShdw blurRad="38100" dist="38100" dir="2700000" algn="tl">
                      <a:srgbClr val="C0C0C0"/>
                    </a:outerShdw>
                  </a:effectLst>
                  <a:latin typeface="微软雅黑" pitchFamily="34" charset="-122"/>
                  <a:ea typeface="微软雅黑" pitchFamily="34" charset="-122"/>
                </a:rPr>
                <a:t>二</a:t>
              </a:r>
              <a:r>
                <a:rPr kumimoji="1" lang="zh-CN" altLang="en-US" sz="2800" dirty="0" smtClean="0">
                  <a:solidFill>
                    <a:schemeClr val="accent2"/>
                  </a:solidFill>
                  <a:effectLst>
                    <a:outerShdw blurRad="38100" dist="38100" dir="2700000" algn="tl">
                      <a:srgbClr val="C0C0C0"/>
                    </a:outerShdw>
                  </a:effectLst>
                  <a:latin typeface="微软雅黑" pitchFamily="34" charset="-122"/>
                  <a:ea typeface="微软雅黑" pitchFamily="34" charset="-122"/>
                </a:rPr>
                <a:t>、估计波动率的实务操作</a:t>
              </a:r>
              <a:endParaRPr kumimoji="1" lang="en-US" altLang="zh-CN" sz="2800" dirty="0">
                <a:solidFill>
                  <a:schemeClr val="accent2"/>
                </a:solidFill>
                <a:effectLst>
                  <a:outerShdw blurRad="38100" dist="38100" dir="2700000" algn="tl">
                    <a:srgbClr val="C0C0C0"/>
                  </a:outerShdw>
                </a:effectLst>
                <a:latin typeface="微软雅黑" pitchFamily="34" charset="-122"/>
                <a:ea typeface="微软雅黑" pitchFamily="34" charset="-122"/>
              </a:endParaRPr>
            </a:p>
          </p:txBody>
        </p:sp>
        <p:pic>
          <p:nvPicPr>
            <p:cNvPr id="12299" name="Picture 16" descr="2008671482249177805"/>
            <p:cNvPicPr>
              <a:picLocks noChangeAspect="1" noChangeArrowheads="1"/>
            </p:cNvPicPr>
            <p:nvPr/>
          </p:nvPicPr>
          <p:blipFill>
            <a:blip r:embed="rId4" cstate="print"/>
            <a:srcRect/>
            <a:stretch>
              <a:fillRect/>
            </a:stretch>
          </p:blipFill>
          <p:spPr bwMode="auto">
            <a:xfrm>
              <a:off x="915987" y="4794256"/>
              <a:ext cx="531813" cy="531813"/>
            </a:xfrm>
            <a:prstGeom prst="rect">
              <a:avLst/>
            </a:prstGeom>
            <a:noFill/>
            <a:ln w="9525">
              <a:noFill/>
              <a:miter lim="800000"/>
              <a:headEnd/>
              <a:tailEnd/>
            </a:ln>
          </p:spPr>
        </p:pic>
      </p:grpSp>
      <p:grpSp>
        <p:nvGrpSpPr>
          <p:cNvPr id="15" name="组合 20"/>
          <p:cNvGrpSpPr>
            <a:grpSpLocks/>
          </p:cNvGrpSpPr>
          <p:nvPr/>
        </p:nvGrpSpPr>
        <p:grpSpPr bwMode="auto">
          <a:xfrm>
            <a:off x="915987" y="3508375"/>
            <a:ext cx="8353425" cy="606425"/>
            <a:chOff x="915987" y="4727588"/>
            <a:chExt cx="8353426" cy="606412"/>
          </a:xfrm>
        </p:grpSpPr>
        <p:pic>
          <p:nvPicPr>
            <p:cNvPr id="16" name="Picture 5" descr="B2-7幻灯片02"/>
            <p:cNvPicPr>
              <a:picLocks noChangeArrowheads="1"/>
            </p:cNvPicPr>
            <p:nvPr/>
          </p:nvPicPr>
          <p:blipFill>
            <a:blip r:embed="rId3" cstate="print"/>
            <a:srcRect/>
            <a:stretch>
              <a:fillRect/>
            </a:stretch>
          </p:blipFill>
          <p:spPr bwMode="auto">
            <a:xfrm>
              <a:off x="1447797" y="5251450"/>
              <a:ext cx="6480001" cy="82550"/>
            </a:xfrm>
            <a:prstGeom prst="rect">
              <a:avLst/>
            </a:prstGeom>
            <a:noFill/>
            <a:ln w="9525">
              <a:noFill/>
              <a:miter lim="800000"/>
              <a:headEnd/>
              <a:tailEnd/>
            </a:ln>
          </p:spPr>
        </p:pic>
        <p:sp>
          <p:nvSpPr>
            <p:cNvPr id="18" name="Rectangle 37"/>
            <p:cNvSpPr>
              <a:spLocks noChangeArrowheads="1"/>
            </p:cNvSpPr>
            <p:nvPr/>
          </p:nvSpPr>
          <p:spPr bwMode="auto">
            <a:xfrm>
              <a:off x="1676399" y="4727588"/>
              <a:ext cx="7593014" cy="523864"/>
            </a:xfrm>
            <a:prstGeom prst="rect">
              <a:avLst/>
            </a:prstGeom>
            <a:noFill/>
            <a:ln w="9525">
              <a:noFill/>
              <a:miter lim="800000"/>
              <a:headEnd/>
              <a:tailEnd/>
            </a:ln>
          </p:spPr>
          <p:txBody>
            <a:bodyPr lIns="92075" tIns="46038" rIns="92075" bIns="46038">
              <a:spAutoFit/>
            </a:bodyPr>
            <a:lstStyle/>
            <a:p>
              <a:pPr eaLnBrk="0" hangingPunct="0">
                <a:defRPr/>
              </a:pPr>
              <a:r>
                <a:rPr kumimoji="1" lang="zh-CN" altLang="en-US" sz="2800" dirty="0" smtClean="0">
                  <a:solidFill>
                    <a:schemeClr val="accent2"/>
                  </a:solidFill>
                  <a:effectLst>
                    <a:outerShdw blurRad="38100" dist="38100" dir="2700000" algn="tl">
                      <a:srgbClr val="C0C0C0"/>
                    </a:outerShdw>
                  </a:effectLst>
                  <a:latin typeface="微软雅黑" pitchFamily="34" charset="-122"/>
                  <a:ea typeface="微软雅黑" pitchFamily="34" charset="-122"/>
                </a:rPr>
                <a:t>三、隐含波动率的性质及策略</a:t>
              </a:r>
              <a:endParaRPr kumimoji="1" lang="en-US" altLang="zh-CN" sz="2800" dirty="0">
                <a:solidFill>
                  <a:schemeClr val="accent2"/>
                </a:solidFill>
                <a:effectLst>
                  <a:outerShdw blurRad="38100" dist="38100" dir="2700000" algn="tl">
                    <a:srgbClr val="C0C0C0"/>
                  </a:outerShdw>
                </a:effectLst>
                <a:latin typeface="微软雅黑" pitchFamily="34" charset="-122"/>
                <a:ea typeface="微软雅黑" pitchFamily="34" charset="-122"/>
              </a:endParaRPr>
            </a:p>
          </p:txBody>
        </p:sp>
        <p:pic>
          <p:nvPicPr>
            <p:cNvPr id="19" name="Picture 16" descr="2008671482249177805"/>
            <p:cNvPicPr>
              <a:picLocks noChangeAspect="1" noChangeArrowheads="1"/>
            </p:cNvPicPr>
            <p:nvPr/>
          </p:nvPicPr>
          <p:blipFill>
            <a:blip r:embed="rId4" cstate="print"/>
            <a:srcRect/>
            <a:stretch>
              <a:fillRect/>
            </a:stretch>
          </p:blipFill>
          <p:spPr bwMode="auto">
            <a:xfrm>
              <a:off x="915987" y="4794256"/>
              <a:ext cx="531813" cy="531813"/>
            </a:xfrm>
            <a:prstGeom prst="rect">
              <a:avLst/>
            </a:prstGeom>
            <a:noFill/>
            <a:ln w="9525">
              <a:noFill/>
              <a:miter lim="800000"/>
              <a:headEnd/>
              <a:tailEnd/>
            </a:ln>
          </p:spPr>
        </p:pic>
      </p:grpSp>
    </p:spTree>
  </p:cSld>
  <p:clrMapOvr>
    <a:masterClrMapping/>
  </p:clrMapOvr>
  <p:transition spd="med">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一、波动率的基本概念</a:t>
            </a:r>
            <a:endParaRPr lang="zh-CN" altLang="en-US" dirty="0"/>
          </a:p>
        </p:txBody>
      </p:sp>
      <p:sp>
        <p:nvSpPr>
          <p:cNvPr id="3" name="TextBox 5"/>
          <p:cNvSpPr>
            <a:spLocks noChangeArrowheads="1"/>
          </p:cNvSpPr>
          <p:nvPr/>
        </p:nvSpPr>
        <p:spPr bwMode="auto">
          <a:xfrm>
            <a:off x="222989" y="1079500"/>
            <a:ext cx="6192838" cy="523220"/>
          </a:xfrm>
          <a:prstGeom prst="rect">
            <a:avLst/>
          </a:prstGeom>
          <a:noFill/>
          <a:ln w="9525">
            <a:noFill/>
            <a:miter lim="800000"/>
            <a:headEnd/>
            <a:tailEnd/>
          </a:ln>
        </p:spPr>
        <p:txBody>
          <a:bodyPr>
            <a:spAutoFit/>
          </a:bodyPr>
          <a:lstStyle/>
          <a:p>
            <a:r>
              <a:rPr lang="zh-CN" altLang="en-US" sz="2800" dirty="0">
                <a:solidFill>
                  <a:srgbClr val="C00000"/>
                </a:solidFill>
                <a:latin typeface="微软雅黑" pitchFamily="34" charset="-122"/>
                <a:ea typeface="微软雅黑" pitchFamily="34" charset="-122"/>
                <a:sym typeface="微软雅黑" pitchFamily="34" charset="-122"/>
              </a:rPr>
              <a:t>波动</a:t>
            </a:r>
            <a:r>
              <a:rPr lang="zh-CN" altLang="en-US" sz="2800" dirty="0" smtClean="0">
                <a:solidFill>
                  <a:srgbClr val="C00000"/>
                </a:solidFill>
                <a:latin typeface="微软雅黑" pitchFamily="34" charset="-122"/>
                <a:ea typeface="微软雅黑" pitchFamily="34" charset="-122"/>
                <a:sym typeface="微软雅黑" pitchFamily="34" charset="-122"/>
              </a:rPr>
              <a:t>率的基本概念</a:t>
            </a:r>
            <a:endParaRPr lang="zh-CN" altLang="en-US" sz="2800" dirty="0">
              <a:solidFill>
                <a:srgbClr val="C00000"/>
              </a:solidFill>
              <a:latin typeface="微软雅黑" pitchFamily="34" charset="-122"/>
              <a:ea typeface="微软雅黑" pitchFamily="34" charset="-122"/>
              <a:sym typeface="微软雅黑" pitchFamily="34" charset="-122"/>
            </a:endParaRPr>
          </a:p>
        </p:txBody>
      </p:sp>
      <p:sp>
        <p:nvSpPr>
          <p:cNvPr id="4" name="直接连接符 6"/>
          <p:cNvSpPr>
            <a:spLocks noChangeShapeType="1"/>
          </p:cNvSpPr>
          <p:nvPr/>
        </p:nvSpPr>
        <p:spPr bwMode="auto">
          <a:xfrm>
            <a:off x="276964" y="1065213"/>
            <a:ext cx="4410075" cy="1587"/>
          </a:xfrm>
          <a:prstGeom prst="line">
            <a:avLst/>
          </a:prstGeom>
          <a:noFill/>
          <a:ln w="28575">
            <a:solidFill>
              <a:srgbClr val="C00000"/>
            </a:solidFill>
            <a:round/>
            <a:headEnd/>
            <a:tailEnd/>
          </a:ln>
        </p:spPr>
        <p:txBody>
          <a:bodyPr/>
          <a:lstStyle/>
          <a:p>
            <a:endParaRPr lang="zh-CN" altLang="en-US"/>
          </a:p>
        </p:txBody>
      </p:sp>
      <p:sp>
        <p:nvSpPr>
          <p:cNvPr id="5" name="直接连接符 18"/>
          <p:cNvSpPr>
            <a:spLocks noChangeShapeType="1"/>
          </p:cNvSpPr>
          <p:nvPr/>
        </p:nvSpPr>
        <p:spPr bwMode="auto">
          <a:xfrm>
            <a:off x="276964" y="1625600"/>
            <a:ext cx="4410075" cy="0"/>
          </a:xfrm>
          <a:prstGeom prst="line">
            <a:avLst/>
          </a:prstGeom>
          <a:noFill/>
          <a:ln w="28575">
            <a:solidFill>
              <a:srgbClr val="C00000"/>
            </a:solidFill>
            <a:round/>
            <a:headEnd/>
            <a:tailEnd/>
          </a:ln>
        </p:spPr>
        <p:txBody>
          <a:bodyPr/>
          <a:lstStyle/>
          <a:p>
            <a:endParaRPr lang="zh-CN" altLang="en-US"/>
          </a:p>
        </p:txBody>
      </p:sp>
      <p:grpSp>
        <p:nvGrpSpPr>
          <p:cNvPr id="6" name="组合 27"/>
          <p:cNvGrpSpPr>
            <a:grpSpLocks/>
          </p:cNvGrpSpPr>
          <p:nvPr/>
        </p:nvGrpSpPr>
        <p:grpSpPr bwMode="auto">
          <a:xfrm>
            <a:off x="785812" y="1892299"/>
            <a:ext cx="1016000" cy="1016000"/>
            <a:chOff x="0" y="0"/>
            <a:chExt cx="1016000" cy="1016000"/>
          </a:xfrm>
        </p:grpSpPr>
        <p:sp>
          <p:nvSpPr>
            <p:cNvPr id="7" name="弦形 17"/>
            <p:cNvSpPr>
              <a:spLocks/>
            </p:cNvSpPr>
            <p:nvPr/>
          </p:nvSpPr>
          <p:spPr bwMode="auto">
            <a:xfrm>
              <a:off x="0" y="0"/>
              <a:ext cx="1016000" cy="1016000"/>
            </a:xfrm>
            <a:custGeom>
              <a:avLst/>
              <a:gdLst>
                <a:gd name="T0" fmla="*/ 596213 w 1016000"/>
                <a:gd name="T1" fmla="*/ 1008282 h 1016000"/>
                <a:gd name="T2" fmla="*/ 596213 w 1016000"/>
                <a:gd name="T3" fmla="*/ 1008282 h 1016000"/>
                <a:gd name="T4" fmla="*/ 508000 w 1016000"/>
                <a:gd name="T5" fmla="*/ 1016000 h 1016000"/>
                <a:gd name="T6" fmla="*/ 0 w 1016000"/>
                <a:gd name="T7" fmla="*/ 508000 h 1016000"/>
                <a:gd name="T8" fmla="*/ 508000 w 1016000"/>
                <a:gd name="T9" fmla="*/ 0 h 1016000"/>
                <a:gd name="T10" fmla="*/ 596213 w 1016000"/>
                <a:gd name="T11" fmla="*/ 7717 h 1016000"/>
                <a:gd name="T12" fmla="*/ 0 60000 65536"/>
                <a:gd name="T13" fmla="*/ 0 60000 65536"/>
                <a:gd name="T14" fmla="*/ 0 60000 65536"/>
                <a:gd name="T15" fmla="*/ 0 60000 65536"/>
                <a:gd name="T16" fmla="*/ 0 60000 65536"/>
                <a:gd name="T17" fmla="*/ 0 60000 65536"/>
                <a:gd name="T18" fmla="*/ 0 w 1016000"/>
                <a:gd name="T19" fmla="*/ 0 h 1016000"/>
                <a:gd name="T20" fmla="*/ 1016000 w 1016000"/>
                <a:gd name="T21" fmla="*/ 1016000 h 1016000"/>
              </a:gdLst>
              <a:ahLst/>
              <a:cxnLst>
                <a:cxn ang="T12">
                  <a:pos x="T0" y="T1"/>
                </a:cxn>
                <a:cxn ang="T13">
                  <a:pos x="T2" y="T3"/>
                </a:cxn>
                <a:cxn ang="T14">
                  <a:pos x="T4" y="T5"/>
                </a:cxn>
                <a:cxn ang="T15">
                  <a:pos x="T6" y="T7"/>
                </a:cxn>
                <a:cxn ang="T16">
                  <a:pos x="T8" y="T9"/>
                </a:cxn>
                <a:cxn ang="T17">
                  <a:pos x="T10" y="T11"/>
                </a:cxn>
              </a:cxnLst>
              <a:rect l="T18" t="T19" r="T20" b="T21"/>
              <a:pathLst>
                <a:path w="1016000" h="1016000">
                  <a:moveTo>
                    <a:pt x="596213" y="1008282"/>
                  </a:moveTo>
                  <a:lnTo>
                    <a:pt x="596213" y="1008282"/>
                  </a:lnTo>
                  <a:cubicBezTo>
                    <a:pt x="567089" y="1013417"/>
                    <a:pt x="537572" y="1015999"/>
                    <a:pt x="508000" y="1016000"/>
                  </a:cubicBezTo>
                  <a:cubicBezTo>
                    <a:pt x="227439" y="1016000"/>
                    <a:pt x="0" y="788560"/>
                    <a:pt x="0" y="508000"/>
                  </a:cubicBezTo>
                  <a:cubicBezTo>
                    <a:pt x="0" y="227439"/>
                    <a:pt x="227439" y="0"/>
                    <a:pt x="508000" y="0"/>
                  </a:cubicBezTo>
                  <a:cubicBezTo>
                    <a:pt x="537572" y="-1"/>
                    <a:pt x="567089" y="2582"/>
                    <a:pt x="596213" y="7717"/>
                  </a:cubicBezTo>
                  <a:close/>
                </a:path>
              </a:pathLst>
            </a:custGeom>
            <a:solidFill>
              <a:srgbClr val="CFE2EA"/>
            </a:solidFill>
            <a:ln w="9525">
              <a:noFill/>
              <a:round/>
              <a:headEnd/>
              <a:tailEnd/>
            </a:ln>
          </p:spPr>
          <p:txBody>
            <a:bodyPr/>
            <a:lstStyle/>
            <a:p>
              <a:endParaRPr lang="zh-CN" altLang="en-US"/>
            </a:p>
          </p:txBody>
        </p:sp>
        <p:sp>
          <p:nvSpPr>
            <p:cNvPr id="8" name="饼形 19"/>
            <p:cNvSpPr>
              <a:spLocks/>
            </p:cNvSpPr>
            <p:nvPr/>
          </p:nvSpPr>
          <p:spPr bwMode="auto">
            <a:xfrm>
              <a:off x="101600" y="101599"/>
              <a:ext cx="812800" cy="812800"/>
            </a:xfrm>
            <a:custGeom>
              <a:avLst/>
              <a:gdLst>
                <a:gd name="T0" fmla="*/ 54447 w 812800"/>
                <a:gd name="T1" fmla="*/ 203200 h 812800"/>
                <a:gd name="T2" fmla="*/ 54446 w 812800"/>
                <a:gd name="T3" fmla="*/ 203199 h 812800"/>
                <a:gd name="T4" fmla="*/ 406398 w 812800"/>
                <a:gd name="T5" fmla="*/ -1 h 812800"/>
                <a:gd name="T6" fmla="*/ 406400 w 812800"/>
                <a:gd name="T7" fmla="*/ 406400 h 812800"/>
                <a:gd name="T8" fmla="*/ 0 60000 65536"/>
                <a:gd name="T9" fmla="*/ 0 60000 65536"/>
                <a:gd name="T10" fmla="*/ 0 60000 65536"/>
                <a:gd name="T11" fmla="*/ 0 60000 65536"/>
                <a:gd name="T12" fmla="*/ 0 w 812800"/>
                <a:gd name="T13" fmla="*/ 0 h 812800"/>
                <a:gd name="T14" fmla="*/ 812800 w 812800"/>
                <a:gd name="T15" fmla="*/ 812800 h 812800"/>
              </a:gdLst>
              <a:ahLst/>
              <a:cxnLst>
                <a:cxn ang="T8">
                  <a:pos x="T0" y="T1"/>
                </a:cxn>
                <a:cxn ang="T9">
                  <a:pos x="T2" y="T3"/>
                </a:cxn>
                <a:cxn ang="T10">
                  <a:pos x="T4" y="T5"/>
                </a:cxn>
                <a:cxn ang="T11">
                  <a:pos x="T6" y="T7"/>
                </a:cxn>
              </a:cxnLst>
              <a:rect l="T12" t="T13" r="T14" b="T15"/>
              <a:pathLst>
                <a:path w="812800" h="812800">
                  <a:moveTo>
                    <a:pt x="54447" y="203200"/>
                  </a:moveTo>
                  <a:lnTo>
                    <a:pt x="54446" y="203199"/>
                  </a:lnTo>
                  <a:cubicBezTo>
                    <a:pt x="127042" y="77458"/>
                    <a:pt x="261206" y="-1"/>
                    <a:pt x="406398" y="-1"/>
                  </a:cubicBezTo>
                  <a:lnTo>
                    <a:pt x="406400" y="406400"/>
                  </a:lnTo>
                  <a:close/>
                </a:path>
              </a:pathLst>
            </a:custGeom>
            <a:gradFill rotWithShape="1">
              <a:gsLst>
                <a:gs pos="0">
                  <a:srgbClr val="28879F"/>
                </a:gs>
                <a:gs pos="79999">
                  <a:srgbClr val="35B0D1"/>
                </a:gs>
                <a:gs pos="100000">
                  <a:srgbClr val="31B3D5"/>
                </a:gs>
              </a:gsLst>
              <a:lin ang="5400000" scaled="1"/>
            </a:gradFill>
            <a:ln w="9525" cap="flat" cmpd="sng">
              <a:solidFill>
                <a:srgbClr val="4AACC6"/>
              </a:solidFill>
              <a:round/>
              <a:headEnd/>
              <a:tailEnd/>
            </a:ln>
          </p:spPr>
          <p:txBody>
            <a:bodyPr/>
            <a:lstStyle/>
            <a:p>
              <a:endParaRPr lang="zh-CN" altLang="en-US"/>
            </a:p>
          </p:txBody>
        </p:sp>
      </p:grpSp>
      <p:grpSp>
        <p:nvGrpSpPr>
          <p:cNvPr id="9" name="组合 28"/>
          <p:cNvGrpSpPr>
            <a:grpSpLocks/>
          </p:cNvGrpSpPr>
          <p:nvPr/>
        </p:nvGrpSpPr>
        <p:grpSpPr bwMode="auto">
          <a:xfrm>
            <a:off x="785812" y="3649661"/>
            <a:ext cx="1016000" cy="1016000"/>
            <a:chOff x="0" y="0"/>
            <a:chExt cx="1016000" cy="1016000"/>
          </a:xfrm>
        </p:grpSpPr>
        <p:sp>
          <p:nvSpPr>
            <p:cNvPr id="10" name="弦形 21"/>
            <p:cNvSpPr>
              <a:spLocks/>
            </p:cNvSpPr>
            <p:nvPr/>
          </p:nvSpPr>
          <p:spPr bwMode="auto">
            <a:xfrm>
              <a:off x="0" y="0"/>
              <a:ext cx="1016000" cy="1016000"/>
            </a:xfrm>
            <a:custGeom>
              <a:avLst/>
              <a:gdLst>
                <a:gd name="T0" fmla="*/ 596213 w 1016000"/>
                <a:gd name="T1" fmla="*/ 1008282 h 1016000"/>
                <a:gd name="T2" fmla="*/ 596213 w 1016000"/>
                <a:gd name="T3" fmla="*/ 1008282 h 1016000"/>
                <a:gd name="T4" fmla="*/ 508000 w 1016000"/>
                <a:gd name="T5" fmla="*/ 1016000 h 1016000"/>
                <a:gd name="T6" fmla="*/ 0 w 1016000"/>
                <a:gd name="T7" fmla="*/ 508000 h 1016000"/>
                <a:gd name="T8" fmla="*/ 508000 w 1016000"/>
                <a:gd name="T9" fmla="*/ 0 h 1016000"/>
                <a:gd name="T10" fmla="*/ 596213 w 1016000"/>
                <a:gd name="T11" fmla="*/ 7717 h 1016000"/>
                <a:gd name="T12" fmla="*/ 0 60000 65536"/>
                <a:gd name="T13" fmla="*/ 0 60000 65536"/>
                <a:gd name="T14" fmla="*/ 0 60000 65536"/>
                <a:gd name="T15" fmla="*/ 0 60000 65536"/>
                <a:gd name="T16" fmla="*/ 0 60000 65536"/>
                <a:gd name="T17" fmla="*/ 0 60000 65536"/>
                <a:gd name="T18" fmla="*/ 0 w 1016000"/>
                <a:gd name="T19" fmla="*/ 0 h 1016000"/>
                <a:gd name="T20" fmla="*/ 1016000 w 1016000"/>
                <a:gd name="T21" fmla="*/ 1016000 h 1016000"/>
              </a:gdLst>
              <a:ahLst/>
              <a:cxnLst>
                <a:cxn ang="T12">
                  <a:pos x="T0" y="T1"/>
                </a:cxn>
                <a:cxn ang="T13">
                  <a:pos x="T2" y="T3"/>
                </a:cxn>
                <a:cxn ang="T14">
                  <a:pos x="T4" y="T5"/>
                </a:cxn>
                <a:cxn ang="T15">
                  <a:pos x="T6" y="T7"/>
                </a:cxn>
                <a:cxn ang="T16">
                  <a:pos x="T8" y="T9"/>
                </a:cxn>
                <a:cxn ang="T17">
                  <a:pos x="T10" y="T11"/>
                </a:cxn>
              </a:cxnLst>
              <a:rect l="T18" t="T19" r="T20" b="T21"/>
              <a:pathLst>
                <a:path w="1016000" h="1016000">
                  <a:moveTo>
                    <a:pt x="596213" y="1008282"/>
                  </a:moveTo>
                  <a:lnTo>
                    <a:pt x="596213" y="1008282"/>
                  </a:lnTo>
                  <a:cubicBezTo>
                    <a:pt x="567089" y="1013417"/>
                    <a:pt x="537572" y="1015999"/>
                    <a:pt x="508000" y="1016000"/>
                  </a:cubicBezTo>
                  <a:cubicBezTo>
                    <a:pt x="227439" y="1016000"/>
                    <a:pt x="0" y="788560"/>
                    <a:pt x="0" y="508000"/>
                  </a:cubicBezTo>
                  <a:cubicBezTo>
                    <a:pt x="0" y="227439"/>
                    <a:pt x="227439" y="0"/>
                    <a:pt x="508000" y="0"/>
                  </a:cubicBezTo>
                  <a:cubicBezTo>
                    <a:pt x="537572" y="-1"/>
                    <a:pt x="567089" y="2582"/>
                    <a:pt x="596213" y="7717"/>
                  </a:cubicBezTo>
                  <a:close/>
                </a:path>
              </a:pathLst>
            </a:custGeom>
            <a:solidFill>
              <a:srgbClr val="CFE2EA"/>
            </a:solidFill>
            <a:ln w="9525">
              <a:noFill/>
              <a:round/>
              <a:headEnd/>
              <a:tailEnd/>
            </a:ln>
          </p:spPr>
          <p:txBody>
            <a:bodyPr/>
            <a:lstStyle/>
            <a:p>
              <a:endParaRPr lang="zh-CN" altLang="en-US"/>
            </a:p>
          </p:txBody>
        </p:sp>
        <p:sp>
          <p:nvSpPr>
            <p:cNvPr id="11" name="饼形 22"/>
            <p:cNvSpPr>
              <a:spLocks/>
            </p:cNvSpPr>
            <p:nvPr/>
          </p:nvSpPr>
          <p:spPr bwMode="auto">
            <a:xfrm>
              <a:off x="101600" y="101599"/>
              <a:ext cx="812800" cy="812800"/>
            </a:xfrm>
            <a:custGeom>
              <a:avLst/>
              <a:gdLst>
                <a:gd name="T0" fmla="*/ 54447 w 812800"/>
                <a:gd name="T1" fmla="*/ 609600 h 812800"/>
                <a:gd name="T2" fmla="*/ 54446 w 812800"/>
                <a:gd name="T3" fmla="*/ 609600 h 812800"/>
                <a:gd name="T4" fmla="*/ -1 w 812800"/>
                <a:gd name="T5" fmla="*/ 406400 h 812800"/>
                <a:gd name="T6" fmla="*/ 406398 w 812800"/>
                <a:gd name="T7" fmla="*/ 0 h 812800"/>
                <a:gd name="T8" fmla="*/ 406400 w 812800"/>
                <a:gd name="T9" fmla="*/ 406400 h 812800"/>
                <a:gd name="T10" fmla="*/ 0 60000 65536"/>
                <a:gd name="T11" fmla="*/ 0 60000 65536"/>
                <a:gd name="T12" fmla="*/ 0 60000 65536"/>
                <a:gd name="T13" fmla="*/ 0 60000 65536"/>
                <a:gd name="T14" fmla="*/ 0 60000 65536"/>
                <a:gd name="T15" fmla="*/ 0 w 812800"/>
                <a:gd name="T16" fmla="*/ 0 h 812800"/>
                <a:gd name="T17" fmla="*/ 812800 w 812800"/>
                <a:gd name="T18" fmla="*/ 812800 h 812800"/>
              </a:gdLst>
              <a:ahLst/>
              <a:cxnLst>
                <a:cxn ang="T10">
                  <a:pos x="T0" y="T1"/>
                </a:cxn>
                <a:cxn ang="T11">
                  <a:pos x="T2" y="T3"/>
                </a:cxn>
                <a:cxn ang="T12">
                  <a:pos x="T4" y="T5"/>
                </a:cxn>
                <a:cxn ang="T13">
                  <a:pos x="T6" y="T7"/>
                </a:cxn>
                <a:cxn ang="T14">
                  <a:pos x="T8" y="T9"/>
                </a:cxn>
              </a:cxnLst>
              <a:rect l="T15" t="T16" r="T17" b="T18"/>
              <a:pathLst>
                <a:path w="812800" h="812800">
                  <a:moveTo>
                    <a:pt x="54447" y="609600"/>
                  </a:moveTo>
                  <a:lnTo>
                    <a:pt x="54446" y="609600"/>
                  </a:lnTo>
                  <a:cubicBezTo>
                    <a:pt x="18777" y="547819"/>
                    <a:pt x="-1" y="477738"/>
                    <a:pt x="-1" y="406400"/>
                  </a:cubicBezTo>
                  <a:cubicBezTo>
                    <a:pt x="-2" y="181951"/>
                    <a:pt x="181950" y="0"/>
                    <a:pt x="406398" y="0"/>
                  </a:cubicBezTo>
                  <a:lnTo>
                    <a:pt x="406400" y="406400"/>
                  </a:lnTo>
                  <a:close/>
                </a:path>
              </a:pathLst>
            </a:custGeom>
            <a:gradFill rotWithShape="1">
              <a:gsLst>
                <a:gs pos="0">
                  <a:srgbClr val="39B321"/>
                </a:gs>
                <a:gs pos="79999">
                  <a:srgbClr val="4BEC2A"/>
                </a:gs>
                <a:gs pos="100000">
                  <a:srgbClr val="49F127"/>
                </a:gs>
              </a:gsLst>
              <a:lin ang="5400000" scaled="1"/>
            </a:gradFill>
            <a:ln w="9525" cap="flat" cmpd="sng">
              <a:solidFill>
                <a:srgbClr val="5EDE44"/>
              </a:solidFill>
              <a:round/>
              <a:headEnd/>
              <a:tailEnd/>
            </a:ln>
          </p:spPr>
          <p:txBody>
            <a:bodyPr/>
            <a:lstStyle/>
            <a:p>
              <a:endParaRPr lang="zh-CN" altLang="en-US"/>
            </a:p>
          </p:txBody>
        </p:sp>
      </p:grpSp>
      <p:grpSp>
        <p:nvGrpSpPr>
          <p:cNvPr id="12" name="组合 29"/>
          <p:cNvGrpSpPr>
            <a:grpSpLocks/>
          </p:cNvGrpSpPr>
          <p:nvPr/>
        </p:nvGrpSpPr>
        <p:grpSpPr bwMode="auto">
          <a:xfrm>
            <a:off x="785812" y="5419724"/>
            <a:ext cx="1016000" cy="1016000"/>
            <a:chOff x="0" y="0"/>
            <a:chExt cx="1016000" cy="1016000"/>
          </a:xfrm>
        </p:grpSpPr>
        <p:sp>
          <p:nvSpPr>
            <p:cNvPr id="13" name="弦形 24"/>
            <p:cNvSpPr>
              <a:spLocks/>
            </p:cNvSpPr>
            <p:nvPr/>
          </p:nvSpPr>
          <p:spPr bwMode="auto">
            <a:xfrm>
              <a:off x="0" y="0"/>
              <a:ext cx="1016000" cy="1016000"/>
            </a:xfrm>
            <a:custGeom>
              <a:avLst/>
              <a:gdLst>
                <a:gd name="T0" fmla="*/ 596213 w 1016000"/>
                <a:gd name="T1" fmla="*/ 1008282 h 1016000"/>
                <a:gd name="T2" fmla="*/ 596213 w 1016000"/>
                <a:gd name="T3" fmla="*/ 1008282 h 1016000"/>
                <a:gd name="T4" fmla="*/ 508000 w 1016000"/>
                <a:gd name="T5" fmla="*/ 1016000 h 1016000"/>
                <a:gd name="T6" fmla="*/ 0 w 1016000"/>
                <a:gd name="T7" fmla="*/ 508000 h 1016000"/>
                <a:gd name="T8" fmla="*/ 508000 w 1016000"/>
                <a:gd name="T9" fmla="*/ 0 h 1016000"/>
                <a:gd name="T10" fmla="*/ 596213 w 1016000"/>
                <a:gd name="T11" fmla="*/ 7717 h 1016000"/>
                <a:gd name="T12" fmla="*/ 0 60000 65536"/>
                <a:gd name="T13" fmla="*/ 0 60000 65536"/>
                <a:gd name="T14" fmla="*/ 0 60000 65536"/>
                <a:gd name="T15" fmla="*/ 0 60000 65536"/>
                <a:gd name="T16" fmla="*/ 0 60000 65536"/>
                <a:gd name="T17" fmla="*/ 0 60000 65536"/>
                <a:gd name="T18" fmla="*/ 0 w 1016000"/>
                <a:gd name="T19" fmla="*/ 0 h 1016000"/>
                <a:gd name="T20" fmla="*/ 1016000 w 1016000"/>
                <a:gd name="T21" fmla="*/ 1016000 h 1016000"/>
              </a:gdLst>
              <a:ahLst/>
              <a:cxnLst>
                <a:cxn ang="T12">
                  <a:pos x="T0" y="T1"/>
                </a:cxn>
                <a:cxn ang="T13">
                  <a:pos x="T2" y="T3"/>
                </a:cxn>
                <a:cxn ang="T14">
                  <a:pos x="T4" y="T5"/>
                </a:cxn>
                <a:cxn ang="T15">
                  <a:pos x="T6" y="T7"/>
                </a:cxn>
                <a:cxn ang="T16">
                  <a:pos x="T8" y="T9"/>
                </a:cxn>
                <a:cxn ang="T17">
                  <a:pos x="T10" y="T11"/>
                </a:cxn>
              </a:cxnLst>
              <a:rect l="T18" t="T19" r="T20" b="T21"/>
              <a:pathLst>
                <a:path w="1016000" h="1016000">
                  <a:moveTo>
                    <a:pt x="596213" y="1008282"/>
                  </a:moveTo>
                  <a:lnTo>
                    <a:pt x="596213" y="1008282"/>
                  </a:lnTo>
                  <a:cubicBezTo>
                    <a:pt x="567089" y="1013417"/>
                    <a:pt x="537572" y="1015999"/>
                    <a:pt x="508000" y="1016000"/>
                  </a:cubicBezTo>
                  <a:cubicBezTo>
                    <a:pt x="227439" y="1016000"/>
                    <a:pt x="0" y="788560"/>
                    <a:pt x="0" y="508000"/>
                  </a:cubicBezTo>
                  <a:cubicBezTo>
                    <a:pt x="0" y="227439"/>
                    <a:pt x="227439" y="0"/>
                    <a:pt x="508000" y="0"/>
                  </a:cubicBezTo>
                  <a:cubicBezTo>
                    <a:pt x="537572" y="-1"/>
                    <a:pt x="567089" y="2582"/>
                    <a:pt x="596213" y="7717"/>
                  </a:cubicBezTo>
                  <a:close/>
                </a:path>
              </a:pathLst>
            </a:custGeom>
            <a:solidFill>
              <a:srgbClr val="CFE2EA"/>
            </a:solidFill>
            <a:ln w="9525">
              <a:noFill/>
              <a:round/>
              <a:headEnd/>
              <a:tailEnd/>
            </a:ln>
          </p:spPr>
          <p:txBody>
            <a:bodyPr/>
            <a:lstStyle/>
            <a:p>
              <a:endParaRPr lang="zh-CN" altLang="en-US"/>
            </a:p>
          </p:txBody>
        </p:sp>
        <p:sp>
          <p:nvSpPr>
            <p:cNvPr id="14" name="饼形 25"/>
            <p:cNvSpPr>
              <a:spLocks/>
            </p:cNvSpPr>
            <p:nvPr/>
          </p:nvSpPr>
          <p:spPr bwMode="auto">
            <a:xfrm>
              <a:off x="101600" y="101599"/>
              <a:ext cx="812800" cy="812800"/>
            </a:xfrm>
            <a:custGeom>
              <a:avLst/>
              <a:gdLst>
                <a:gd name="T0" fmla="*/ 406400 w 812800"/>
                <a:gd name="T1" fmla="*/ 812800 h 812800"/>
                <a:gd name="T2" fmla="*/ 406400 w 812800"/>
                <a:gd name="T3" fmla="*/ 812800 h 812800"/>
                <a:gd name="T4" fmla="*/ 0 w 812800"/>
                <a:gd name="T5" fmla="*/ 406400 h 812800"/>
                <a:gd name="T6" fmla="*/ 406399 w 812800"/>
                <a:gd name="T7" fmla="*/ 0 h 812800"/>
                <a:gd name="T8" fmla="*/ 406400 w 812800"/>
                <a:gd name="T9" fmla="*/ 406400 h 812800"/>
                <a:gd name="T10" fmla="*/ 0 60000 65536"/>
                <a:gd name="T11" fmla="*/ 0 60000 65536"/>
                <a:gd name="T12" fmla="*/ 0 60000 65536"/>
                <a:gd name="T13" fmla="*/ 0 60000 65536"/>
                <a:gd name="T14" fmla="*/ 0 60000 65536"/>
                <a:gd name="T15" fmla="*/ 0 w 812800"/>
                <a:gd name="T16" fmla="*/ 0 h 812800"/>
                <a:gd name="T17" fmla="*/ 812800 w 812800"/>
                <a:gd name="T18" fmla="*/ 812800 h 812800"/>
              </a:gdLst>
              <a:ahLst/>
              <a:cxnLst>
                <a:cxn ang="T10">
                  <a:pos x="T0" y="T1"/>
                </a:cxn>
                <a:cxn ang="T11">
                  <a:pos x="T2" y="T3"/>
                </a:cxn>
                <a:cxn ang="T12">
                  <a:pos x="T4" y="T5"/>
                </a:cxn>
                <a:cxn ang="T13">
                  <a:pos x="T6" y="T7"/>
                </a:cxn>
                <a:cxn ang="T14">
                  <a:pos x="T8" y="T9"/>
                </a:cxn>
              </a:cxnLst>
              <a:rect l="T15" t="T16" r="T17" b="T18"/>
              <a:pathLst>
                <a:path w="812800" h="812800">
                  <a:moveTo>
                    <a:pt x="406400" y="812800"/>
                  </a:moveTo>
                  <a:lnTo>
                    <a:pt x="406400" y="812800"/>
                  </a:lnTo>
                  <a:cubicBezTo>
                    <a:pt x="181951" y="812800"/>
                    <a:pt x="0" y="630848"/>
                    <a:pt x="0" y="406400"/>
                  </a:cubicBezTo>
                  <a:cubicBezTo>
                    <a:pt x="-1" y="181951"/>
                    <a:pt x="181951" y="0"/>
                    <a:pt x="406399" y="0"/>
                  </a:cubicBezTo>
                  <a:lnTo>
                    <a:pt x="406400" y="406400"/>
                  </a:lnTo>
                  <a:close/>
                </a:path>
              </a:pathLst>
            </a:custGeom>
            <a:gradFill rotWithShape="1">
              <a:gsLst>
                <a:gs pos="0">
                  <a:srgbClr val="C76A1C"/>
                </a:gs>
                <a:gs pos="79999">
                  <a:srgbClr val="FF8C2B"/>
                </a:gs>
                <a:gs pos="100000">
                  <a:srgbClr val="FF8C2D"/>
                </a:gs>
              </a:gsLst>
              <a:lin ang="5400000" scaled="1"/>
            </a:gradFill>
            <a:ln w="9525" cap="flat" cmpd="sng">
              <a:solidFill>
                <a:srgbClr val="F59341"/>
              </a:solidFill>
              <a:round/>
              <a:headEnd/>
              <a:tailEnd/>
            </a:ln>
          </p:spPr>
          <p:txBody>
            <a:bodyPr/>
            <a:lstStyle/>
            <a:p>
              <a:endParaRPr lang="zh-CN" altLang="en-US"/>
            </a:p>
          </p:txBody>
        </p:sp>
      </p:grpSp>
      <p:sp>
        <p:nvSpPr>
          <p:cNvPr id="17" name="Text Box 25"/>
          <p:cNvSpPr txBox="1">
            <a:spLocks noChangeArrowheads="1"/>
          </p:cNvSpPr>
          <p:nvPr/>
        </p:nvSpPr>
        <p:spPr bwMode="auto">
          <a:xfrm>
            <a:off x="1700212" y="5688012"/>
            <a:ext cx="5857875" cy="646112"/>
          </a:xfrm>
          <a:prstGeom prst="rect">
            <a:avLst/>
          </a:prstGeom>
          <a:noFill/>
          <a:ln w="9525">
            <a:noFill/>
            <a:miter lim="800000"/>
            <a:headEnd/>
            <a:tailEnd/>
          </a:ln>
        </p:spPr>
        <p:txBody>
          <a:bodyPr>
            <a:spAutoFit/>
          </a:bodyPr>
          <a:lstStyle/>
          <a:p>
            <a:r>
              <a:rPr lang="zh-CN" altLang="en-US" dirty="0">
                <a:latin typeface="微软雅黑" pitchFamily="34" charset="-122"/>
                <a:ea typeface="微软雅黑" pitchFamily="34" charset="-122"/>
              </a:rPr>
              <a:t>个股股价通常具有介于15%-60%之间的波动率，指数要稍小一些。</a:t>
            </a:r>
          </a:p>
        </p:txBody>
      </p:sp>
      <p:sp>
        <p:nvSpPr>
          <p:cNvPr id="18" name="Text Box 22"/>
          <p:cNvSpPr txBox="1">
            <a:spLocks noChangeArrowheads="1"/>
          </p:cNvSpPr>
          <p:nvPr/>
        </p:nvSpPr>
        <p:spPr bwMode="auto">
          <a:xfrm>
            <a:off x="1557337" y="1993898"/>
            <a:ext cx="6692900" cy="914400"/>
          </a:xfrm>
          <a:prstGeom prst="rect">
            <a:avLst/>
          </a:prstGeom>
          <a:noFill/>
          <a:ln w="9525">
            <a:noFill/>
            <a:miter lim="800000"/>
            <a:headEnd/>
            <a:tailEnd/>
          </a:ln>
        </p:spPr>
        <p:txBody>
          <a:bodyPr>
            <a:spAutoFit/>
          </a:bodyPr>
          <a:lstStyle/>
          <a:p>
            <a:r>
              <a:rPr lang="zh-CN" altLang="en-US" dirty="0">
                <a:latin typeface="微软雅黑" pitchFamily="34" charset="-122"/>
                <a:ea typeface="微软雅黑" pitchFamily="34" charset="-122"/>
              </a:rPr>
              <a:t>产生波动率的主要原因来自以下三个方面：宏观经济因素，特定的事件对某个企业的冲击，以及投资者心理状态或预期的变化。</a:t>
            </a:r>
          </a:p>
          <a:p>
            <a:endParaRPr lang="zh-CN" altLang="en-US" dirty="0"/>
          </a:p>
        </p:txBody>
      </p:sp>
      <p:sp>
        <p:nvSpPr>
          <p:cNvPr id="20" name="Text Box 22"/>
          <p:cNvSpPr txBox="1">
            <a:spLocks noChangeArrowheads="1"/>
          </p:cNvSpPr>
          <p:nvPr/>
        </p:nvSpPr>
        <p:spPr bwMode="auto">
          <a:xfrm>
            <a:off x="1801812" y="3751260"/>
            <a:ext cx="6692900" cy="914400"/>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产生波动率的主要原因来自以下三个方面：宏观经济因素，特定的事件对某个企业的冲击，以及投资者心理状态或预期的变化。</a:t>
            </a:r>
          </a:p>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sysClr val="windowText" lastClr="000000"/>
              </a:solidFill>
              <a:effectLst/>
              <a:uLnTx/>
              <a:uFillTx/>
            </a:endParaRPr>
          </a:p>
        </p:txBody>
      </p:sp>
      <p:sp>
        <p:nvSpPr>
          <p:cNvPr id="22" name="Text Box 24"/>
          <p:cNvSpPr txBox="1">
            <a:spLocks noChangeArrowheads="1"/>
          </p:cNvSpPr>
          <p:nvPr/>
        </p:nvSpPr>
        <p:spPr bwMode="auto">
          <a:xfrm>
            <a:off x="1700212" y="1892299"/>
            <a:ext cx="6692901" cy="1754326"/>
          </a:xfrm>
          <a:prstGeom prst="rect">
            <a:avLst/>
          </a:prstGeom>
          <a:noFill/>
          <a:ln w="9525">
            <a:noFill/>
            <a:miter lim="800000"/>
            <a:headEnd/>
            <a:tailEnd/>
          </a:ln>
        </p:spPr>
        <p:txBody>
          <a:bodyPr wrap="square">
            <a:spAutoFit/>
          </a:bodyPr>
          <a:lstStyle/>
          <a:p>
            <a:pPr fontAlgn="auto">
              <a:spcBef>
                <a:spcPts val="0"/>
              </a:spcBef>
              <a:spcAft>
                <a:spcPts val="0"/>
              </a:spcAft>
              <a:defRPr/>
            </a:pPr>
            <a:r>
              <a:rPr kumimoji="0" lang="zh-CN" altLang="en-US" sz="1800" b="0" i="0" u="none" strike="noStrike" kern="0" cap="none" spc="0" normalizeH="0" baseline="0" noProof="0" dirty="0" smtClean="0">
                <a:ln>
                  <a:noFill/>
                </a:ln>
                <a:solidFill>
                  <a:srgbClr val="FF3300"/>
                </a:solidFill>
                <a:effectLst/>
                <a:uLnTx/>
                <a:uFillTx/>
                <a:latin typeface="微软雅黑" pitchFamily="34" charset="-122"/>
                <a:ea typeface="微软雅黑" pitchFamily="34" charset="-122"/>
                <a:sym typeface="微软雅黑" pitchFamily="34" charset="-122"/>
              </a:rPr>
              <a:t>波动率</a:t>
            </a:r>
            <a:r>
              <a:rPr kumimoji="0" lang="zh-CN" altLang="en-US" sz="1800" b="0" i="0" u="none" strike="noStrike" kern="0" cap="none" spc="0" normalizeH="0" baseline="0" noProof="0" dirty="0" smtClean="0">
                <a:ln>
                  <a:noFill/>
                </a:ln>
                <a:solidFill>
                  <a:srgbClr val="FF3300"/>
                </a:solidFill>
                <a:effectLst/>
                <a:uLnTx/>
                <a:uFillTx/>
              </a:rPr>
              <a:t>σ</a:t>
            </a:r>
            <a:r>
              <a:rPr kumimoji="0" lang="zh-CN" altLang="en-US" sz="1800" b="0" i="0" u="none" strike="noStrike" kern="0" cap="none" spc="0" normalizeH="0" baseline="0" noProof="0" dirty="0" smtClean="0">
                <a:ln>
                  <a:noFill/>
                </a:ln>
                <a:solidFill>
                  <a:srgbClr val="FF3300"/>
                </a:solidFill>
                <a:effectLst/>
                <a:uLnTx/>
                <a:uFillTx/>
                <a:latin typeface="微软雅黑" pitchFamily="34" charset="-122"/>
                <a:ea typeface="微软雅黑" pitchFamily="34" charset="-122"/>
                <a:sym typeface="微软雅黑" pitchFamily="34" charset="-122"/>
              </a:rPr>
              <a:t>是一定时间段内股价（股指）收益率的标准差，</a:t>
            </a:r>
            <a:r>
              <a:rPr lang="zh-CN" altLang="en-US" b="0" kern="0" dirty="0" smtClean="0">
                <a:solidFill>
                  <a:schemeClr val="tx1"/>
                </a:solidFill>
                <a:latin typeface="微软雅黑" pitchFamily="34" charset="-122"/>
                <a:ea typeface="微软雅黑" pitchFamily="34" charset="-122"/>
                <a:sym typeface="微软雅黑" pitchFamily="34" charset="-122"/>
              </a:rPr>
              <a:t>是衡量某一时间段内金融产品价格变动程度的数值。</a:t>
            </a:r>
            <a:r>
              <a:rPr lang="zh-CN" altLang="en-US" b="0" dirty="0" smtClean="0">
                <a:solidFill>
                  <a:srgbClr val="000000"/>
                </a:solidFill>
                <a:latin typeface="微软雅黑" pitchFamily="34" charset="-122"/>
                <a:ea typeface="微软雅黑" pitchFamily="34" charset="-122"/>
                <a:sym typeface="微软雅黑" pitchFamily="34" charset="-122"/>
              </a:rPr>
              <a:t>如果一只股票预期拥有30%的波动率，那么该只股票在一年中，其价格有</a:t>
            </a:r>
            <a:r>
              <a:rPr lang="en-US" altLang="zh-CN" b="0" dirty="0" smtClean="0">
                <a:solidFill>
                  <a:srgbClr val="FF0000"/>
                </a:solidFill>
                <a:latin typeface="微软雅黑" pitchFamily="34" charset="-122"/>
                <a:ea typeface="微软雅黑" pitchFamily="34" charset="-122"/>
                <a:sym typeface="微软雅黑" pitchFamily="34" charset="-122"/>
              </a:rPr>
              <a:t>2/3</a:t>
            </a:r>
            <a:r>
              <a:rPr lang="zh-CN" altLang="en-US" b="0" dirty="0" smtClean="0">
                <a:solidFill>
                  <a:srgbClr val="000000"/>
                </a:solidFill>
                <a:latin typeface="微软雅黑" pitchFamily="34" charset="-122"/>
                <a:ea typeface="微软雅黑" pitchFamily="34" charset="-122"/>
                <a:sym typeface="微软雅黑" pitchFamily="34" charset="-122"/>
              </a:rPr>
              <a:t>的时间在当前价格30%的范围内上下浮动。</a:t>
            </a:r>
            <a:endParaRPr kumimoji="0"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sym typeface="微软雅黑"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27" name="Text Box 25"/>
          <p:cNvSpPr txBox="1">
            <a:spLocks noChangeArrowheads="1"/>
          </p:cNvSpPr>
          <p:nvPr/>
        </p:nvSpPr>
        <p:spPr bwMode="auto">
          <a:xfrm>
            <a:off x="1801812" y="5521323"/>
            <a:ext cx="6591300" cy="646112"/>
          </a:xfrm>
          <a:prstGeom prst="rect">
            <a:avLst/>
          </a:prstGeom>
          <a:noFill/>
          <a:ln w="9525">
            <a:noFill/>
            <a:miter lim="800000"/>
            <a:headEnd/>
            <a:tailEnd/>
          </a:ln>
        </p:spPr>
        <p:txBody>
          <a:bodyPr wrap="square">
            <a:spAutoFit/>
          </a:bodyPr>
          <a:lstStyle/>
          <a:p>
            <a:r>
              <a:rPr lang="zh-CN" altLang="en-US" b="0" kern="0" dirty="0" smtClean="0">
                <a:solidFill>
                  <a:sysClr val="windowText" lastClr="000000"/>
                </a:solidFill>
                <a:latin typeface="微软雅黑" pitchFamily="34" charset="-122"/>
                <a:ea typeface="微软雅黑" pitchFamily="34" charset="-122"/>
                <a:sym typeface="微软雅黑" pitchFamily="34" charset="-122"/>
              </a:rPr>
              <a:t>个股股价通常具有介于15%-60%之间的波动率，指数要稍小一些。</a:t>
            </a:r>
          </a:p>
        </p:txBody>
      </p:sp>
    </p:spTree>
  </p:cSld>
  <p:clrMapOvr>
    <a:masterClrMapping/>
  </p:clrMapOvr>
  <p:transition spd="med">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一、波动率的基本概念</a:t>
            </a:r>
            <a:endParaRPr lang="zh-CN" altLang="en-US" dirty="0"/>
          </a:p>
        </p:txBody>
      </p:sp>
      <p:sp>
        <p:nvSpPr>
          <p:cNvPr id="13" name="TextBox 5"/>
          <p:cNvSpPr>
            <a:spLocks noChangeArrowheads="1"/>
          </p:cNvSpPr>
          <p:nvPr/>
        </p:nvSpPr>
        <p:spPr bwMode="auto">
          <a:xfrm>
            <a:off x="223200" y="1079500"/>
            <a:ext cx="6192838" cy="523220"/>
          </a:xfrm>
          <a:prstGeom prst="rect">
            <a:avLst/>
          </a:prstGeom>
          <a:noFill/>
          <a:ln w="9525">
            <a:noFill/>
            <a:miter lim="800000"/>
            <a:headEnd/>
            <a:tailEnd/>
          </a:ln>
        </p:spPr>
        <p:txBody>
          <a:bodyPr>
            <a:spAutoFit/>
          </a:bodyPr>
          <a:lstStyle/>
          <a:p>
            <a:r>
              <a:rPr lang="zh-CN" altLang="en-US" sz="2800" dirty="0">
                <a:solidFill>
                  <a:srgbClr val="C00000"/>
                </a:solidFill>
                <a:latin typeface="微软雅黑" pitchFamily="34" charset="-122"/>
                <a:ea typeface="微软雅黑" pitchFamily="34" charset="-122"/>
                <a:sym typeface="微软雅黑" pitchFamily="34" charset="-122"/>
              </a:rPr>
              <a:t> </a:t>
            </a:r>
            <a:r>
              <a:rPr lang="zh-CN" altLang="en-US" sz="2800" dirty="0" smtClean="0">
                <a:solidFill>
                  <a:srgbClr val="C00000"/>
                </a:solidFill>
                <a:latin typeface="微软雅黑" pitchFamily="34" charset="-122"/>
                <a:ea typeface="微软雅黑" pitchFamily="34" charset="-122"/>
                <a:sym typeface="微软雅黑" pitchFamily="34" charset="-122"/>
              </a:rPr>
              <a:t>波动率的初步应用</a:t>
            </a:r>
            <a:endParaRPr lang="zh-CN" altLang="en-US" sz="2800" dirty="0">
              <a:solidFill>
                <a:srgbClr val="C00000"/>
              </a:solidFill>
              <a:latin typeface="微软雅黑" pitchFamily="34" charset="-122"/>
              <a:ea typeface="微软雅黑" pitchFamily="34" charset="-122"/>
              <a:sym typeface="微软雅黑" pitchFamily="34" charset="-122"/>
            </a:endParaRPr>
          </a:p>
        </p:txBody>
      </p:sp>
      <p:sp>
        <p:nvSpPr>
          <p:cNvPr id="14" name="直接连接符 6"/>
          <p:cNvSpPr>
            <a:spLocks noChangeShapeType="1"/>
          </p:cNvSpPr>
          <p:nvPr/>
        </p:nvSpPr>
        <p:spPr bwMode="auto">
          <a:xfrm>
            <a:off x="277200" y="1065600"/>
            <a:ext cx="4410075" cy="1587"/>
          </a:xfrm>
          <a:prstGeom prst="line">
            <a:avLst/>
          </a:prstGeom>
          <a:noFill/>
          <a:ln w="28575">
            <a:solidFill>
              <a:srgbClr val="C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6" name="TextBox 24"/>
          <p:cNvSpPr txBox="1">
            <a:spLocks noChangeArrowheads="1"/>
          </p:cNvSpPr>
          <p:nvPr/>
        </p:nvSpPr>
        <p:spPr bwMode="auto">
          <a:xfrm>
            <a:off x="604579" y="1636382"/>
            <a:ext cx="8664834" cy="2708434"/>
          </a:xfrm>
          <a:prstGeom prst="rect">
            <a:avLst/>
          </a:prstGeom>
          <a:noFill/>
          <a:ln w="9525">
            <a:noFill/>
            <a:miter lim="800000"/>
            <a:headEnd/>
            <a:tailEnd/>
          </a:ln>
        </p:spPr>
        <p:txBody>
          <a:bodyPr wrap="square">
            <a:spAutoFit/>
          </a:bodyPr>
          <a:lstStyle/>
          <a:p>
            <a:pPr marL="0" marR="0" lvl="0" indent="457200" defTabSz="914400" eaLnBrk="1" fontAlgn="auto" latinLnBrk="0" hangingPunct="1">
              <a:lnSpc>
                <a:spcPct val="100000"/>
              </a:lnSpc>
              <a:spcBef>
                <a:spcPts val="0"/>
              </a:spcBef>
              <a:spcAft>
                <a:spcPts val="0"/>
              </a:spcAft>
              <a:buClrTx/>
              <a:buSzTx/>
              <a:buFontTx/>
              <a:buNone/>
              <a:tabLst/>
              <a:defRPr/>
            </a:pPr>
            <a:r>
              <a:rPr lang="zh-CN" altLang="en-US" sz="1700" b="0" kern="0" dirty="0" smtClean="0">
                <a:solidFill>
                  <a:schemeClr val="tx1"/>
                </a:solidFill>
              </a:rPr>
              <a:t>知道股票的</a:t>
            </a:r>
            <a:r>
              <a:rPr kumimoji="0" lang="zh-CN" altLang="en-US" sz="1700" b="1" i="0" u="none" strike="noStrike" kern="0" cap="none" spc="0" normalizeH="0" baseline="0" noProof="0" dirty="0" smtClean="0">
                <a:ln>
                  <a:noFill/>
                </a:ln>
                <a:solidFill>
                  <a:srgbClr val="FF0000"/>
                </a:solidFill>
                <a:effectLst/>
                <a:uLnTx/>
                <a:uFillTx/>
              </a:rPr>
              <a:t>波动率</a:t>
            </a:r>
            <a:r>
              <a:rPr kumimoji="0" lang="el-GR" altLang="zh-CN" sz="1700" b="1" i="0" u="none" strike="noStrike" kern="0" cap="none" spc="0" normalizeH="0" baseline="0" noProof="0" dirty="0" smtClean="0">
                <a:ln>
                  <a:noFill/>
                </a:ln>
                <a:solidFill>
                  <a:srgbClr val="FF0000"/>
                </a:solidFill>
                <a:effectLst/>
                <a:uLnTx/>
                <a:uFillTx/>
              </a:rPr>
              <a:t>σ</a:t>
            </a:r>
            <a:r>
              <a:rPr lang="zh-CN" altLang="en-US" sz="1700" b="0" kern="0" dirty="0" smtClean="0">
                <a:solidFill>
                  <a:schemeClr val="tx1"/>
                </a:solidFill>
              </a:rPr>
              <a:t>后，我们就可以得到一定时期、一定概率下的股价变动区间。我们先要计算       ，它代表    时间后，股价相对于当前时刻变化百分比的标准差，注意哦，这里的     要是以年为单位。</a:t>
            </a:r>
            <a:endParaRPr kumimoji="0" lang="en-US" altLang="zh-CN" sz="1700" b="0" i="0" u="none" strike="noStrike" kern="0" cap="none" spc="0" normalizeH="0" baseline="0" noProof="0" dirty="0" smtClean="0">
              <a:ln>
                <a:noFill/>
              </a:ln>
              <a:solidFill>
                <a:sysClr val="windowText" lastClr="000000"/>
              </a:solidFill>
              <a:effectLst/>
              <a:uLnTx/>
              <a:uFillTx/>
            </a:endParaRPr>
          </a:p>
          <a:p>
            <a:pPr marL="0" marR="0" lvl="0" indent="457200" defTabSz="914400" eaLnBrk="1" fontAlgn="auto" latinLnBrk="0" hangingPunct="1">
              <a:lnSpc>
                <a:spcPct val="100000"/>
              </a:lnSpc>
              <a:spcBef>
                <a:spcPts val="0"/>
              </a:spcBef>
              <a:spcAft>
                <a:spcPts val="0"/>
              </a:spcAft>
              <a:buClrTx/>
              <a:buSzTx/>
              <a:buFontTx/>
              <a:buNone/>
              <a:tabLst/>
              <a:defRPr/>
            </a:pPr>
            <a:r>
              <a:rPr kumimoji="0" lang="zh-CN" altLang="en-US" sz="1700" b="0" i="0" u="none" strike="noStrike" kern="0" cap="none" spc="0" normalizeH="0" baseline="0" noProof="0" dirty="0" smtClean="0">
                <a:ln>
                  <a:noFill/>
                </a:ln>
                <a:solidFill>
                  <a:sysClr val="windowText" lastClr="000000"/>
                </a:solidFill>
                <a:effectLst/>
                <a:uLnTx/>
                <a:uFillTx/>
              </a:rPr>
              <a:t>举个例子吧，海通证券（</a:t>
            </a:r>
            <a:r>
              <a:rPr kumimoji="0" lang="en-US" altLang="zh-CN" sz="1700" b="0" i="0" u="none" strike="noStrike" kern="0" cap="none" spc="0" normalizeH="0" baseline="0" noProof="0" dirty="0" smtClean="0">
                <a:ln>
                  <a:noFill/>
                </a:ln>
                <a:solidFill>
                  <a:sysClr val="windowText" lastClr="000000"/>
                </a:solidFill>
                <a:effectLst/>
                <a:uLnTx/>
                <a:uFillTx/>
              </a:rPr>
              <a:t>600837</a:t>
            </a:r>
            <a:r>
              <a:rPr kumimoji="0" lang="zh-CN" altLang="en-US" sz="1700" b="0" i="0" u="none" strike="noStrike" kern="0" cap="none" spc="0" normalizeH="0" baseline="0" noProof="0" dirty="0" smtClean="0">
                <a:ln>
                  <a:noFill/>
                </a:ln>
                <a:solidFill>
                  <a:sysClr val="windowText" lastClr="000000"/>
                </a:solidFill>
                <a:effectLst/>
                <a:uLnTx/>
                <a:uFillTx/>
              </a:rPr>
              <a:t>）当前交易价格为</a:t>
            </a:r>
            <a:r>
              <a:rPr kumimoji="0" lang="en-US" altLang="zh-CN" sz="1700" b="0" i="0" u="none" strike="noStrike" kern="0" cap="none" spc="0" normalizeH="0" baseline="0" noProof="0" dirty="0" smtClean="0">
                <a:ln>
                  <a:noFill/>
                </a:ln>
                <a:solidFill>
                  <a:sysClr val="windowText" lastClr="000000"/>
                </a:solidFill>
                <a:effectLst/>
                <a:uLnTx/>
                <a:uFillTx/>
              </a:rPr>
              <a:t>10</a:t>
            </a:r>
            <a:r>
              <a:rPr kumimoji="0" lang="zh-CN" altLang="en-US" sz="1700" b="0" i="0" u="none" strike="noStrike" kern="0" cap="none" spc="0" normalizeH="0" baseline="0" noProof="0" dirty="0" smtClean="0">
                <a:ln>
                  <a:noFill/>
                </a:ln>
                <a:solidFill>
                  <a:sysClr val="windowText" lastClr="000000"/>
                </a:solidFill>
                <a:effectLst/>
                <a:uLnTx/>
                <a:uFillTx/>
              </a:rPr>
              <a:t>元，波动率为</a:t>
            </a:r>
            <a:r>
              <a:rPr kumimoji="0" lang="en-US" altLang="zh-CN" sz="1700" b="0" i="0" u="none" strike="noStrike" kern="0" cap="none" spc="0" normalizeH="0" baseline="0" noProof="0" dirty="0" smtClean="0">
                <a:ln>
                  <a:noFill/>
                </a:ln>
                <a:solidFill>
                  <a:sysClr val="windowText" lastClr="000000"/>
                </a:solidFill>
                <a:effectLst/>
                <a:uLnTx/>
                <a:uFillTx/>
              </a:rPr>
              <a:t>25%</a:t>
            </a:r>
            <a:r>
              <a:rPr kumimoji="0" lang="zh-CN" altLang="en-US" sz="1700" b="0" i="0" u="none" strike="noStrike" kern="0" cap="none" spc="0" normalizeH="0" baseline="0" noProof="0" dirty="0" smtClean="0">
                <a:ln>
                  <a:noFill/>
                </a:ln>
                <a:solidFill>
                  <a:sysClr val="windowText" lastClr="000000"/>
                </a:solidFill>
                <a:effectLst/>
                <a:uLnTx/>
                <a:uFillTx/>
              </a:rPr>
              <a:t>，那么，它的</a:t>
            </a:r>
            <a:r>
              <a:rPr kumimoji="0" lang="zh-CN" altLang="en-US" sz="1700" i="0" u="none" strike="noStrike" kern="0" cap="none" spc="0" normalizeH="0" baseline="0" noProof="0" dirty="0" smtClean="0">
                <a:ln>
                  <a:noFill/>
                </a:ln>
                <a:solidFill>
                  <a:sysClr val="windowText" lastClr="000000"/>
                </a:solidFill>
                <a:effectLst/>
                <a:uLnTx/>
                <a:uFillTx/>
              </a:rPr>
              <a:t>月</a:t>
            </a:r>
            <a:r>
              <a:rPr kumimoji="0" lang="zh-CN" altLang="en-US" sz="1700" b="0" i="0" u="none" strike="noStrike" kern="0" cap="none" spc="0" normalizeH="0" baseline="0" noProof="0" dirty="0" smtClean="0">
                <a:ln>
                  <a:noFill/>
                </a:ln>
                <a:solidFill>
                  <a:sysClr val="windowText" lastClr="000000"/>
                </a:solidFill>
                <a:effectLst/>
                <a:uLnTx/>
                <a:uFillTx/>
              </a:rPr>
              <a:t>价格变动标准差就是                    </a:t>
            </a:r>
            <a:r>
              <a:rPr kumimoji="0" lang="zh-CN" altLang="en-US" sz="1700" b="0" i="0" u="none" strike="noStrike" kern="0" cap="none" spc="0" normalizeH="0" noProof="0" dirty="0" smtClean="0">
                <a:ln>
                  <a:noFill/>
                </a:ln>
                <a:solidFill>
                  <a:sysClr val="windowText" lastClr="000000"/>
                </a:solidFill>
                <a:effectLst/>
                <a:uLnTx/>
                <a:uFillTx/>
              </a:rPr>
              <a:t> ，</a:t>
            </a:r>
            <a:r>
              <a:rPr lang="zh-CN" altLang="en-US" sz="1700" b="0" kern="0" dirty="0" smtClean="0">
                <a:solidFill>
                  <a:sysClr val="windowText" lastClr="000000"/>
                </a:solidFill>
              </a:rPr>
              <a:t>（</a:t>
            </a:r>
            <a:r>
              <a:rPr lang="en-US" altLang="zh-CN" sz="1700" b="0" kern="0" dirty="0" smtClean="0">
                <a:solidFill>
                  <a:sysClr val="windowText" lastClr="000000"/>
                </a:solidFill>
              </a:rPr>
              <a:t>7.22%</a:t>
            </a:r>
            <a:r>
              <a:rPr lang="zh-CN" altLang="en-US" sz="1700" b="0" kern="0" dirty="0" smtClean="0">
                <a:solidFill>
                  <a:sysClr val="windowText" lastClr="000000"/>
                </a:solidFill>
              </a:rPr>
              <a:t>乘以股价</a:t>
            </a:r>
            <a:r>
              <a:rPr lang="en-US" altLang="zh-CN" sz="1700" b="0" kern="0" dirty="0" smtClean="0">
                <a:solidFill>
                  <a:sysClr val="windowText" lastClr="000000"/>
                </a:solidFill>
              </a:rPr>
              <a:t>10</a:t>
            </a:r>
            <a:r>
              <a:rPr lang="zh-CN" altLang="en-US" sz="1700" b="0" kern="0" dirty="0" smtClean="0">
                <a:solidFill>
                  <a:sysClr val="windowText" lastClr="000000"/>
                </a:solidFill>
              </a:rPr>
              <a:t>元，</a:t>
            </a:r>
            <a:r>
              <a:rPr lang="en-US" altLang="zh-CN" sz="1700" b="0" kern="0" dirty="0" smtClean="0">
                <a:solidFill>
                  <a:sysClr val="windowText" lastClr="000000"/>
                </a:solidFill>
              </a:rPr>
              <a:t>0.722</a:t>
            </a:r>
            <a:r>
              <a:rPr lang="zh-CN" altLang="en-US" sz="1700" b="0" kern="0" dirty="0" smtClean="0">
                <a:solidFill>
                  <a:sysClr val="windowText" lastClr="000000"/>
                </a:solidFill>
              </a:rPr>
              <a:t>元就是股价的绝对变化值了，</a:t>
            </a:r>
            <a:r>
              <a:rPr kumimoji="0" lang="zh-CN" altLang="en-US" sz="1700" b="0" i="0" u="none" strike="noStrike" kern="0" cap="none" spc="0" normalizeH="0" baseline="0" noProof="0" dirty="0" smtClean="0">
                <a:ln>
                  <a:noFill/>
                </a:ln>
                <a:solidFill>
                  <a:sysClr val="windowText" lastClr="000000"/>
                </a:solidFill>
                <a:effectLst/>
                <a:uLnTx/>
                <a:uFillTx/>
              </a:rPr>
              <a:t>这也意味着，在未来三个一月期间内，海通证券</a:t>
            </a:r>
            <a:r>
              <a:rPr kumimoji="0" lang="en-US" altLang="zh-CN" sz="1700" b="0" i="0" u="none" strike="noStrike" kern="0" cap="none" spc="0" normalizeH="0" baseline="0" noProof="0" dirty="0" smtClean="0">
                <a:ln>
                  <a:noFill/>
                </a:ln>
                <a:solidFill>
                  <a:sysClr val="windowText" lastClr="000000"/>
                </a:solidFill>
                <a:effectLst/>
                <a:uLnTx/>
                <a:uFillTx/>
              </a:rPr>
              <a:t>3</a:t>
            </a:r>
            <a:r>
              <a:rPr kumimoji="0" lang="zh-CN" altLang="en-US" sz="1700" b="0" i="0" u="none" strike="noStrike" kern="0" cap="none" spc="0" normalizeH="0" baseline="0" noProof="0" dirty="0" smtClean="0">
                <a:ln>
                  <a:noFill/>
                </a:ln>
                <a:solidFill>
                  <a:sysClr val="windowText" lastClr="000000"/>
                </a:solidFill>
                <a:effectLst/>
                <a:uLnTx/>
                <a:uFillTx/>
              </a:rPr>
              <a:t>次中有</a:t>
            </a:r>
            <a:r>
              <a:rPr kumimoji="0" lang="en-US" altLang="zh-CN" sz="1700" b="0" i="0" u="none" strike="noStrike" kern="0" cap="none" spc="0" normalizeH="0" baseline="0" noProof="0" dirty="0" smtClean="0">
                <a:ln>
                  <a:noFill/>
                </a:ln>
                <a:solidFill>
                  <a:sysClr val="windowText" lastClr="000000"/>
                </a:solidFill>
                <a:effectLst/>
                <a:uLnTx/>
                <a:uFillTx/>
              </a:rPr>
              <a:t>2</a:t>
            </a:r>
            <a:r>
              <a:rPr kumimoji="0" lang="zh-CN" altLang="en-US" sz="1700" b="0" i="0" u="none" strike="noStrike" kern="0" cap="none" spc="0" normalizeH="0" baseline="0" noProof="0" dirty="0" smtClean="0">
                <a:ln>
                  <a:noFill/>
                </a:ln>
                <a:solidFill>
                  <a:sysClr val="windowText" lastClr="000000"/>
                </a:solidFill>
                <a:effectLst/>
                <a:uLnTx/>
                <a:uFillTx/>
              </a:rPr>
              <a:t>次会在</a:t>
            </a:r>
            <a:r>
              <a:rPr kumimoji="0" lang="en-US" altLang="zh-CN" sz="1700" b="0" i="0" u="none" strike="noStrike" kern="0" cap="none" spc="0" normalizeH="0" baseline="0" noProof="0" dirty="0" smtClean="0">
                <a:ln>
                  <a:noFill/>
                </a:ln>
                <a:solidFill>
                  <a:sysClr val="windowText" lastClr="000000"/>
                </a:solidFill>
                <a:effectLst/>
                <a:uLnTx/>
                <a:uFillTx/>
              </a:rPr>
              <a:t>10±0.722</a:t>
            </a:r>
            <a:r>
              <a:rPr kumimoji="0" lang="zh-CN" altLang="en-US" sz="1700" b="0" i="0" u="none" strike="noStrike" kern="0" cap="none" spc="0" normalizeH="0" baseline="0" noProof="0" dirty="0" smtClean="0">
                <a:ln>
                  <a:noFill/>
                </a:ln>
                <a:solidFill>
                  <a:sysClr val="windowText" lastClr="000000"/>
                </a:solidFill>
                <a:effectLst/>
                <a:uLnTx/>
                <a:uFillTx/>
              </a:rPr>
              <a:t>元，即</a:t>
            </a:r>
            <a:r>
              <a:rPr kumimoji="0" lang="en-US" altLang="zh-CN" sz="1700" b="0" i="0" u="none" strike="noStrike" kern="0" cap="none" spc="0" normalizeH="0" baseline="0" noProof="0" dirty="0" smtClean="0">
                <a:ln>
                  <a:noFill/>
                </a:ln>
                <a:solidFill>
                  <a:sysClr val="windowText" lastClr="000000"/>
                </a:solidFill>
                <a:effectLst/>
                <a:uLnTx/>
                <a:uFillTx/>
              </a:rPr>
              <a:t>9.28</a:t>
            </a:r>
            <a:r>
              <a:rPr kumimoji="0" lang="zh-CN" altLang="en-US" sz="1700" b="0" i="0" u="none" strike="noStrike" kern="0" cap="none" spc="0" normalizeH="0" baseline="0" noProof="0" dirty="0" smtClean="0">
                <a:ln>
                  <a:noFill/>
                </a:ln>
                <a:solidFill>
                  <a:sysClr val="windowText" lastClr="000000"/>
                </a:solidFill>
                <a:effectLst/>
                <a:uLnTx/>
                <a:uFillTx/>
              </a:rPr>
              <a:t>元至</a:t>
            </a:r>
            <a:r>
              <a:rPr kumimoji="0" lang="en-US" altLang="zh-CN" sz="1700" b="0" i="0" u="none" strike="noStrike" kern="0" cap="none" spc="0" normalizeH="0" baseline="0" noProof="0" dirty="0" smtClean="0">
                <a:ln>
                  <a:noFill/>
                </a:ln>
                <a:solidFill>
                  <a:sysClr val="windowText" lastClr="000000"/>
                </a:solidFill>
                <a:effectLst/>
                <a:uLnTx/>
                <a:uFillTx/>
              </a:rPr>
              <a:t>10.72</a:t>
            </a:r>
            <a:r>
              <a:rPr kumimoji="0" lang="zh-CN" altLang="en-US" sz="1700" b="0" i="0" u="none" strike="noStrike" kern="0" cap="none" spc="0" normalizeH="0" baseline="0" noProof="0" dirty="0" smtClean="0">
                <a:ln>
                  <a:noFill/>
                </a:ln>
                <a:solidFill>
                  <a:sysClr val="windowText" lastClr="000000"/>
                </a:solidFill>
                <a:effectLst/>
                <a:uLnTx/>
                <a:uFillTx/>
              </a:rPr>
              <a:t>元间交易，而有</a:t>
            </a:r>
            <a:r>
              <a:rPr kumimoji="0" lang="en-US" altLang="zh-CN" sz="1700" b="0" i="0" u="none" strike="noStrike" kern="0" cap="none" spc="0" normalizeH="0" baseline="0" noProof="0" dirty="0" smtClean="0">
                <a:ln>
                  <a:noFill/>
                </a:ln>
                <a:solidFill>
                  <a:sysClr val="windowText" lastClr="000000"/>
                </a:solidFill>
                <a:effectLst/>
                <a:uLnTx/>
                <a:uFillTx/>
              </a:rPr>
              <a:t>1</a:t>
            </a:r>
            <a:r>
              <a:rPr kumimoji="0" lang="zh-CN" altLang="en-US" sz="1700" b="0" i="0" u="none" strike="noStrike" kern="0" cap="none" spc="0" normalizeH="0" baseline="0" noProof="0" dirty="0" smtClean="0">
                <a:ln>
                  <a:noFill/>
                </a:ln>
                <a:solidFill>
                  <a:sysClr val="windowText" lastClr="000000"/>
                </a:solidFill>
                <a:effectLst/>
                <a:uLnTx/>
                <a:uFillTx/>
              </a:rPr>
              <a:t>次会在这个范围外交易。</a:t>
            </a:r>
            <a:endParaRPr kumimoji="0" lang="en-US" altLang="zh-CN" sz="1700" b="0" i="0" u="none" strike="noStrike" kern="0" cap="none" spc="0" normalizeH="0" baseline="0" noProof="0" dirty="0" smtClean="0">
              <a:ln>
                <a:noFill/>
              </a:ln>
              <a:solidFill>
                <a:sysClr val="windowText" lastClr="000000"/>
              </a:solidFill>
              <a:effectLst/>
              <a:uLnTx/>
              <a:uFillTx/>
            </a:endParaRPr>
          </a:p>
          <a:p>
            <a:pPr marL="0" marR="0" lvl="0" indent="457200" defTabSz="914400" eaLnBrk="1" fontAlgn="auto" latinLnBrk="0" hangingPunct="1">
              <a:lnSpc>
                <a:spcPct val="100000"/>
              </a:lnSpc>
              <a:spcBef>
                <a:spcPts val="0"/>
              </a:spcBef>
              <a:spcAft>
                <a:spcPts val="0"/>
              </a:spcAft>
              <a:buClrTx/>
              <a:buSzTx/>
              <a:buFontTx/>
              <a:buNone/>
              <a:tabLst/>
              <a:defRPr/>
            </a:pPr>
            <a:r>
              <a:rPr kumimoji="0" lang="zh-CN" altLang="en-US" sz="1700" b="0" i="0" u="none" strike="noStrike" kern="0" cap="none" spc="0" normalizeH="0" baseline="0" noProof="0" dirty="0" smtClean="0">
                <a:ln>
                  <a:noFill/>
                </a:ln>
                <a:solidFill>
                  <a:sysClr val="windowText" lastClr="000000"/>
                </a:solidFill>
                <a:effectLst/>
                <a:uLnTx/>
                <a:uFillTx/>
              </a:rPr>
              <a:t>可能有投资者觉得</a:t>
            </a:r>
            <a:r>
              <a:rPr kumimoji="0" lang="en-US" altLang="zh-CN" sz="1700" b="0" i="0" u="none" strike="noStrike" kern="0" cap="none" spc="0" normalizeH="0" baseline="0" noProof="0" dirty="0" smtClean="0">
                <a:ln>
                  <a:noFill/>
                </a:ln>
                <a:solidFill>
                  <a:sysClr val="windowText" lastClr="000000"/>
                </a:solidFill>
                <a:effectLst/>
                <a:uLnTx/>
                <a:uFillTx/>
              </a:rPr>
              <a:t>2/3</a:t>
            </a:r>
            <a:r>
              <a:rPr kumimoji="0" lang="zh-CN" altLang="en-US" sz="1700" b="0" i="0" u="none" strike="noStrike" kern="0" cap="none" spc="0" normalizeH="0" baseline="0" noProof="0" dirty="0" smtClean="0">
                <a:ln>
                  <a:noFill/>
                </a:ln>
                <a:solidFill>
                  <a:sysClr val="windowText" lastClr="000000"/>
                </a:solidFill>
                <a:effectLst/>
                <a:uLnTx/>
                <a:uFillTx/>
              </a:rPr>
              <a:t>概率还是没把握，那是因为我们选取的价格区间较小，是当前股价一个标准差的价格变化，想更有把握，就得把区间扩大到</a:t>
            </a:r>
            <a:r>
              <a:rPr kumimoji="0" lang="en-US" altLang="zh-CN" sz="1700" b="0" i="0" u="none" strike="noStrike" kern="0" cap="none" spc="0" normalizeH="0" baseline="0" noProof="0" dirty="0" smtClean="0">
                <a:ln>
                  <a:noFill/>
                </a:ln>
                <a:solidFill>
                  <a:sysClr val="windowText" lastClr="000000"/>
                </a:solidFill>
                <a:effectLst/>
                <a:uLnTx/>
                <a:uFillTx/>
              </a:rPr>
              <a:t>2</a:t>
            </a:r>
            <a:r>
              <a:rPr kumimoji="0" lang="zh-CN" altLang="en-US" sz="1700" b="0" i="0" u="none" strike="noStrike" kern="0" cap="none" spc="0" normalizeH="0" baseline="0" noProof="0" dirty="0" smtClean="0">
                <a:ln>
                  <a:noFill/>
                </a:ln>
                <a:solidFill>
                  <a:sysClr val="windowText" lastClr="000000"/>
                </a:solidFill>
                <a:effectLst/>
                <a:uLnTx/>
                <a:uFillTx/>
              </a:rPr>
              <a:t>个、</a:t>
            </a:r>
            <a:r>
              <a:rPr kumimoji="0" lang="en-US" altLang="zh-CN" sz="1700" b="0" i="0" u="none" strike="noStrike" kern="0" cap="none" spc="0" normalizeH="0" baseline="0" noProof="0" dirty="0" smtClean="0">
                <a:ln>
                  <a:noFill/>
                </a:ln>
                <a:solidFill>
                  <a:sysClr val="windowText" lastClr="000000"/>
                </a:solidFill>
                <a:effectLst/>
                <a:uLnTx/>
                <a:uFillTx/>
              </a:rPr>
              <a:t>3</a:t>
            </a:r>
            <a:r>
              <a:rPr kumimoji="0" lang="zh-CN" altLang="en-US" sz="1700" b="0" i="0" u="none" strike="noStrike" kern="0" cap="none" spc="0" normalizeH="0" baseline="0" noProof="0" dirty="0" smtClean="0">
                <a:ln>
                  <a:noFill/>
                </a:ln>
                <a:solidFill>
                  <a:sysClr val="windowText" lastClr="000000"/>
                </a:solidFill>
                <a:effectLst/>
                <a:uLnTx/>
                <a:uFillTx/>
              </a:rPr>
              <a:t>个标准差，具体怎么算，看看下面这张对照图吧</a:t>
            </a:r>
            <a:r>
              <a:rPr kumimoji="0" lang="en-US" altLang="zh-CN" sz="1700" b="0" i="0" u="none" strike="noStrike" kern="0" cap="none" spc="0" normalizeH="0" baseline="0" noProof="0" dirty="0" smtClean="0">
                <a:ln>
                  <a:noFill/>
                </a:ln>
                <a:solidFill>
                  <a:sysClr val="windowText" lastClr="000000"/>
                </a:solidFill>
                <a:effectLst/>
                <a:uLnTx/>
                <a:uFillTx/>
              </a:rPr>
              <a:t>~</a:t>
            </a:r>
          </a:p>
        </p:txBody>
      </p:sp>
      <p:sp>
        <p:nvSpPr>
          <p:cNvPr id="18" name="直接连接符 6"/>
          <p:cNvSpPr>
            <a:spLocks noChangeShapeType="1"/>
          </p:cNvSpPr>
          <p:nvPr/>
        </p:nvSpPr>
        <p:spPr bwMode="auto">
          <a:xfrm>
            <a:off x="277200" y="1627200"/>
            <a:ext cx="4410075" cy="1587"/>
          </a:xfrm>
          <a:prstGeom prst="line">
            <a:avLst/>
          </a:prstGeom>
          <a:noFill/>
          <a:ln w="28575">
            <a:solidFill>
              <a:srgbClr val="C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aphicFrame>
        <p:nvGraphicFramePr>
          <p:cNvPr id="1027" name="Object 3"/>
          <p:cNvGraphicFramePr>
            <a:graphicFrameLocks noChangeAspect="1"/>
          </p:cNvGraphicFramePr>
          <p:nvPr/>
        </p:nvGraphicFramePr>
        <p:xfrm>
          <a:off x="1903434" y="1929863"/>
          <a:ext cx="577892" cy="315214"/>
        </p:xfrm>
        <a:graphic>
          <a:graphicData uri="http://schemas.openxmlformats.org/presentationml/2006/ole">
            <p:oleObj spid="_x0000_s1027" name="公式" r:id="rId3" imgW="419040" imgH="228600" progId="Equation.3">
              <p:embed/>
            </p:oleObj>
          </a:graphicData>
        </a:graphic>
      </p:graphicFrame>
      <p:graphicFrame>
        <p:nvGraphicFramePr>
          <p:cNvPr id="1029" name="Object 5"/>
          <p:cNvGraphicFramePr>
            <a:graphicFrameLocks noChangeAspect="1"/>
          </p:cNvGraphicFramePr>
          <p:nvPr/>
        </p:nvGraphicFramePr>
        <p:xfrm flipV="1">
          <a:off x="3427377" y="1962058"/>
          <a:ext cx="366713" cy="250825"/>
        </p:xfrm>
        <a:graphic>
          <a:graphicData uri="http://schemas.openxmlformats.org/presentationml/2006/ole">
            <p:oleObj spid="_x0000_s1029" name="公式" r:id="rId4" imgW="190440" imgH="177480" progId="Equation.3">
              <p:embed/>
            </p:oleObj>
          </a:graphicData>
        </a:graphic>
      </p:graphicFrame>
      <p:graphicFrame>
        <p:nvGraphicFramePr>
          <p:cNvPr id="1032" name="Object 8"/>
          <p:cNvGraphicFramePr>
            <a:graphicFrameLocks noChangeAspect="1"/>
          </p:cNvGraphicFramePr>
          <p:nvPr/>
        </p:nvGraphicFramePr>
        <p:xfrm>
          <a:off x="2970437" y="2742138"/>
          <a:ext cx="2041000" cy="298683"/>
        </p:xfrm>
        <a:graphic>
          <a:graphicData uri="http://schemas.openxmlformats.org/presentationml/2006/ole">
            <p:oleObj spid="_x0000_s1032" name="公式" r:id="rId5" imgW="1562040" imgH="228600" progId="Equation.3">
              <p:embed/>
            </p:oleObj>
          </a:graphicData>
        </a:graphic>
      </p:graphicFrame>
      <p:graphicFrame>
        <p:nvGraphicFramePr>
          <p:cNvPr id="1033" name="Object 9"/>
          <p:cNvGraphicFramePr>
            <a:graphicFrameLocks noChangeAspect="1"/>
          </p:cNvGraphicFramePr>
          <p:nvPr/>
        </p:nvGraphicFramePr>
        <p:xfrm>
          <a:off x="2114613" y="2245077"/>
          <a:ext cx="366713" cy="250825"/>
        </p:xfrm>
        <a:graphic>
          <a:graphicData uri="http://schemas.openxmlformats.org/presentationml/2006/ole">
            <p:oleObj spid="_x0000_s1033" name="公式" r:id="rId6" imgW="190440" imgH="177480" progId="Equation.3">
              <p:embed/>
            </p:oleObj>
          </a:graphicData>
        </a:graphic>
      </p:graphicFrame>
      <p:pic>
        <p:nvPicPr>
          <p:cNvPr id="23" name="图片 22" descr="图片7.jpg"/>
          <p:cNvPicPr>
            <a:picLocks noChangeAspect="1"/>
          </p:cNvPicPr>
          <p:nvPr/>
        </p:nvPicPr>
        <p:blipFill>
          <a:blip r:embed="rId7" cstate="print"/>
          <a:stretch>
            <a:fillRect/>
          </a:stretch>
        </p:blipFill>
        <p:spPr>
          <a:xfrm>
            <a:off x="1457325" y="4344816"/>
            <a:ext cx="6992369" cy="2087225"/>
          </a:xfrm>
          <a:prstGeom prst="rect">
            <a:avLst/>
          </a:prstGeom>
        </p:spPr>
      </p:pic>
    </p:spTree>
  </p:cSld>
  <p:clrMapOvr>
    <a:masterClrMapping/>
  </p:clrMapOvr>
  <p:transition spd="med">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一、波动率的基本概念</a:t>
            </a:r>
            <a:endParaRPr lang="zh-CN" altLang="en-US" dirty="0"/>
          </a:p>
        </p:txBody>
      </p:sp>
      <p:sp>
        <p:nvSpPr>
          <p:cNvPr id="13" name="TextBox 5"/>
          <p:cNvSpPr>
            <a:spLocks noChangeArrowheads="1"/>
          </p:cNvSpPr>
          <p:nvPr/>
        </p:nvSpPr>
        <p:spPr bwMode="auto">
          <a:xfrm>
            <a:off x="223200" y="1079500"/>
            <a:ext cx="6192838" cy="523220"/>
          </a:xfrm>
          <a:prstGeom prst="rect">
            <a:avLst/>
          </a:prstGeom>
          <a:noFill/>
          <a:ln w="9525">
            <a:noFill/>
            <a:miter lim="800000"/>
            <a:headEnd/>
            <a:tailEnd/>
          </a:ln>
        </p:spPr>
        <p:txBody>
          <a:bodyPr>
            <a:spAutoFit/>
          </a:bodyPr>
          <a:lstStyle/>
          <a:p>
            <a:r>
              <a:rPr lang="zh-CN" altLang="en-US" sz="2800" dirty="0">
                <a:solidFill>
                  <a:srgbClr val="C00000"/>
                </a:solidFill>
                <a:latin typeface="微软雅黑" pitchFamily="34" charset="-122"/>
                <a:ea typeface="微软雅黑" pitchFamily="34" charset="-122"/>
                <a:sym typeface="微软雅黑" pitchFamily="34" charset="-122"/>
              </a:rPr>
              <a:t> </a:t>
            </a:r>
            <a:r>
              <a:rPr lang="zh-CN" altLang="en-US" sz="2800" dirty="0" smtClean="0">
                <a:solidFill>
                  <a:srgbClr val="C00000"/>
                </a:solidFill>
                <a:latin typeface="微软雅黑" pitchFamily="34" charset="-122"/>
                <a:ea typeface="微软雅黑" pitchFamily="34" charset="-122"/>
                <a:sym typeface="微软雅黑" pitchFamily="34" charset="-122"/>
              </a:rPr>
              <a:t>波动率的分类</a:t>
            </a:r>
            <a:endParaRPr lang="zh-CN" altLang="en-US" sz="2800" dirty="0">
              <a:solidFill>
                <a:srgbClr val="C00000"/>
              </a:solidFill>
              <a:latin typeface="微软雅黑" pitchFamily="34" charset="-122"/>
              <a:ea typeface="微软雅黑" pitchFamily="34" charset="-122"/>
              <a:sym typeface="微软雅黑" pitchFamily="34" charset="-122"/>
            </a:endParaRPr>
          </a:p>
        </p:txBody>
      </p:sp>
      <p:sp>
        <p:nvSpPr>
          <p:cNvPr id="14" name="直接连接符 6"/>
          <p:cNvSpPr>
            <a:spLocks noChangeShapeType="1"/>
          </p:cNvSpPr>
          <p:nvPr/>
        </p:nvSpPr>
        <p:spPr bwMode="auto">
          <a:xfrm>
            <a:off x="277200" y="1065600"/>
            <a:ext cx="4410075" cy="1587"/>
          </a:xfrm>
          <a:prstGeom prst="line">
            <a:avLst/>
          </a:prstGeom>
          <a:noFill/>
          <a:ln w="28575">
            <a:solidFill>
              <a:srgbClr val="C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5" name="TextBox 14"/>
          <p:cNvSpPr txBox="1"/>
          <p:nvPr/>
        </p:nvSpPr>
        <p:spPr>
          <a:xfrm>
            <a:off x="1457325" y="5692775"/>
            <a:ext cx="7686675" cy="1154113"/>
          </a:xfrm>
          <a:prstGeom prst="rect">
            <a:avLst/>
          </a:prstGeom>
          <a:noFill/>
        </p:spPr>
        <p:txBody>
          <a:bodyPr>
            <a:spAutoFit/>
          </a:bodyPr>
          <a:lstStyle/>
          <a:p>
            <a:pPr indent="457200">
              <a:buFont typeface="Arial" pitchFamily="34" charset="0"/>
              <a:buNone/>
              <a:defRPr/>
            </a:pPr>
            <a:r>
              <a:rPr lang="zh-CN" altLang="en-US" sz="1700" dirty="0">
                <a:latin typeface="Arial" pitchFamily="34" charset="0"/>
                <a:ea typeface="宋体" pitchFamily="2" charset="-122"/>
              </a:rPr>
              <a:t>套用上图，则在未来</a:t>
            </a:r>
            <a:r>
              <a:rPr lang="en-US" altLang="zh-CN" sz="1700" dirty="0">
                <a:latin typeface="Arial" pitchFamily="34" charset="0"/>
                <a:ea typeface="宋体" pitchFamily="2" charset="-122"/>
              </a:rPr>
              <a:t>20</a:t>
            </a:r>
            <a:r>
              <a:rPr lang="zh-CN" altLang="en-US" sz="1700" dirty="0">
                <a:latin typeface="Arial" pitchFamily="34" charset="0"/>
                <a:ea typeface="宋体" pitchFamily="2" charset="-122"/>
              </a:rPr>
              <a:t>个月内，海通证券的股价</a:t>
            </a:r>
            <a:r>
              <a:rPr lang="en-US" altLang="zh-CN" sz="1700" dirty="0">
                <a:latin typeface="Arial" pitchFamily="34" charset="0"/>
                <a:ea typeface="宋体" pitchFamily="2" charset="-122"/>
              </a:rPr>
              <a:t>19</a:t>
            </a:r>
            <a:r>
              <a:rPr lang="zh-CN" altLang="en-US" sz="1700" dirty="0">
                <a:latin typeface="Arial" pitchFamily="34" charset="0"/>
                <a:ea typeface="宋体" pitchFamily="2" charset="-122"/>
              </a:rPr>
              <a:t>次会在</a:t>
            </a:r>
            <a:r>
              <a:rPr lang="en-US" altLang="zh-CN" sz="1700" dirty="0">
                <a:latin typeface="Arial" pitchFamily="34" charset="0"/>
                <a:ea typeface="宋体" pitchFamily="2" charset="-122"/>
              </a:rPr>
              <a:t>10±2</a:t>
            </a:r>
            <a:r>
              <a:rPr lang="zh-CN" altLang="en-US" sz="1700" dirty="0">
                <a:latin typeface="Arial" pitchFamily="34" charset="0"/>
                <a:ea typeface="宋体" pitchFamily="2" charset="-122"/>
              </a:rPr>
              <a:t>*</a:t>
            </a:r>
            <a:r>
              <a:rPr lang="en-US" altLang="zh-CN" sz="1700" dirty="0">
                <a:latin typeface="Arial" pitchFamily="34" charset="0"/>
                <a:ea typeface="宋体" pitchFamily="2" charset="-122"/>
              </a:rPr>
              <a:t>0.724</a:t>
            </a:r>
            <a:r>
              <a:rPr lang="zh-CN" altLang="en-US" sz="1700" dirty="0">
                <a:latin typeface="Arial" pitchFamily="34" charset="0"/>
                <a:ea typeface="宋体" pitchFamily="2" charset="-122"/>
              </a:rPr>
              <a:t>元，即</a:t>
            </a:r>
            <a:r>
              <a:rPr lang="en-US" altLang="zh-CN" sz="1700" dirty="0">
                <a:latin typeface="Arial" pitchFamily="34" charset="0"/>
                <a:ea typeface="宋体" pitchFamily="2" charset="-122"/>
              </a:rPr>
              <a:t>8.55</a:t>
            </a:r>
            <a:r>
              <a:rPr lang="zh-CN" altLang="en-US" sz="1700" dirty="0">
                <a:latin typeface="Arial" pitchFamily="34" charset="0"/>
                <a:ea typeface="宋体" pitchFamily="2" charset="-122"/>
              </a:rPr>
              <a:t>元至</a:t>
            </a:r>
            <a:r>
              <a:rPr lang="en-US" altLang="zh-CN" sz="1700" dirty="0">
                <a:latin typeface="Arial" pitchFamily="34" charset="0"/>
                <a:ea typeface="宋体" pitchFamily="2" charset="-122"/>
              </a:rPr>
              <a:t>11.45</a:t>
            </a:r>
            <a:r>
              <a:rPr lang="zh-CN" altLang="en-US" sz="1700" dirty="0">
                <a:latin typeface="Arial" pitchFamily="34" charset="0"/>
                <a:ea typeface="宋体" pitchFamily="2" charset="-122"/>
              </a:rPr>
              <a:t>元间交易；在未来</a:t>
            </a:r>
            <a:r>
              <a:rPr lang="en-US" altLang="zh-CN" sz="1700" dirty="0">
                <a:latin typeface="Arial" pitchFamily="34" charset="0"/>
                <a:ea typeface="宋体" pitchFamily="2" charset="-122"/>
              </a:rPr>
              <a:t>370</a:t>
            </a:r>
            <a:r>
              <a:rPr lang="zh-CN" altLang="en-US" sz="1700" dirty="0">
                <a:latin typeface="Arial" pitchFamily="34" charset="0"/>
                <a:ea typeface="宋体" pitchFamily="2" charset="-122"/>
              </a:rPr>
              <a:t>个月内，有</a:t>
            </a:r>
            <a:r>
              <a:rPr lang="en-US" altLang="zh-CN" sz="1700" dirty="0">
                <a:latin typeface="Arial" pitchFamily="34" charset="0"/>
                <a:ea typeface="宋体" pitchFamily="2" charset="-122"/>
              </a:rPr>
              <a:t>369</a:t>
            </a:r>
            <a:r>
              <a:rPr lang="zh-CN" altLang="en-US" sz="1700" dirty="0">
                <a:latin typeface="Arial" pitchFamily="34" charset="0"/>
                <a:ea typeface="宋体" pitchFamily="2" charset="-122"/>
              </a:rPr>
              <a:t>次会在</a:t>
            </a:r>
            <a:r>
              <a:rPr lang="en-US" altLang="zh-CN" sz="1700" dirty="0">
                <a:latin typeface="Arial" pitchFamily="34" charset="0"/>
                <a:ea typeface="宋体" pitchFamily="2" charset="-122"/>
              </a:rPr>
              <a:t>10±3</a:t>
            </a:r>
            <a:r>
              <a:rPr lang="zh-CN" altLang="en-US" sz="1700" dirty="0">
                <a:latin typeface="Arial" pitchFamily="34" charset="0"/>
                <a:ea typeface="宋体" pitchFamily="2" charset="-122"/>
              </a:rPr>
              <a:t>*</a:t>
            </a:r>
            <a:r>
              <a:rPr lang="en-US" altLang="zh-CN" sz="1700" dirty="0">
                <a:latin typeface="Arial" pitchFamily="34" charset="0"/>
                <a:ea typeface="宋体" pitchFamily="2" charset="-122"/>
              </a:rPr>
              <a:t>0.724</a:t>
            </a:r>
            <a:r>
              <a:rPr lang="zh-CN" altLang="en-US" sz="1700" dirty="0">
                <a:latin typeface="Arial" pitchFamily="34" charset="0"/>
                <a:ea typeface="宋体" pitchFamily="2" charset="-122"/>
              </a:rPr>
              <a:t>元，即</a:t>
            </a:r>
            <a:r>
              <a:rPr lang="en-US" altLang="zh-CN" sz="1700" dirty="0">
                <a:latin typeface="Arial" pitchFamily="34" charset="0"/>
                <a:ea typeface="宋体" pitchFamily="2" charset="-122"/>
              </a:rPr>
              <a:t>7.83</a:t>
            </a:r>
            <a:r>
              <a:rPr lang="zh-CN" altLang="en-US" sz="1700" dirty="0">
                <a:latin typeface="Arial" pitchFamily="34" charset="0"/>
                <a:ea typeface="宋体" pitchFamily="2" charset="-122"/>
              </a:rPr>
              <a:t>元至</a:t>
            </a:r>
            <a:r>
              <a:rPr lang="en-US" altLang="zh-CN" sz="1700" dirty="0">
                <a:latin typeface="Arial" pitchFamily="34" charset="0"/>
                <a:ea typeface="宋体" pitchFamily="2" charset="-122"/>
              </a:rPr>
              <a:t>12.17</a:t>
            </a:r>
            <a:r>
              <a:rPr lang="zh-CN" altLang="en-US" sz="1700" dirty="0">
                <a:latin typeface="Arial" pitchFamily="34" charset="0"/>
                <a:ea typeface="宋体" pitchFamily="2" charset="-122"/>
              </a:rPr>
              <a:t>元间交易。</a:t>
            </a:r>
            <a:endParaRPr lang="en-US" altLang="zh-CN" sz="1700" dirty="0">
              <a:latin typeface="Arial" pitchFamily="34" charset="0"/>
              <a:ea typeface="宋体" pitchFamily="2" charset="-122"/>
            </a:endParaRPr>
          </a:p>
          <a:p>
            <a:pPr>
              <a:buFont typeface="Arial" pitchFamily="34" charset="0"/>
              <a:buNone/>
              <a:defRPr/>
            </a:pPr>
            <a:endParaRPr lang="zh-CN" altLang="en-US" dirty="0">
              <a:latin typeface="Arial" pitchFamily="34" charset="0"/>
              <a:ea typeface="宋体" pitchFamily="2" charset="-122"/>
            </a:endParaRPr>
          </a:p>
        </p:txBody>
      </p:sp>
      <p:sp>
        <p:nvSpPr>
          <p:cNvPr id="18" name="直接连接符 6"/>
          <p:cNvSpPr>
            <a:spLocks noChangeShapeType="1"/>
          </p:cNvSpPr>
          <p:nvPr/>
        </p:nvSpPr>
        <p:spPr bwMode="auto">
          <a:xfrm>
            <a:off x="277200" y="1627200"/>
            <a:ext cx="4410075" cy="1587"/>
          </a:xfrm>
          <a:prstGeom prst="line">
            <a:avLst/>
          </a:prstGeom>
          <a:noFill/>
          <a:ln w="28575">
            <a:solidFill>
              <a:srgbClr val="C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2" name="TextBox 21"/>
          <p:cNvSpPr txBox="1"/>
          <p:nvPr/>
        </p:nvSpPr>
        <p:spPr>
          <a:xfrm>
            <a:off x="528050" y="2315687"/>
            <a:ext cx="3968536" cy="1415772"/>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000" dirty="0" smtClean="0">
                <a:latin typeface="方正舒体" pitchFamily="2" charset="-122"/>
                <a:ea typeface="方正舒体" pitchFamily="2" charset="-122"/>
              </a:rPr>
              <a:t>隐含波动率</a:t>
            </a:r>
          </a:p>
          <a:p>
            <a:r>
              <a:rPr lang="zh-CN" altLang="en-US" dirty="0" smtClean="0"/>
              <a:t>    </a:t>
            </a:r>
            <a:r>
              <a:rPr lang="zh-CN" altLang="en-US" sz="1600" b="0" dirty="0" smtClean="0"/>
              <a:t>隐含波动率是将市场上的权证交易价格代入权证理论价格模型（如B-S公式），</a:t>
            </a:r>
            <a:r>
              <a:rPr lang="zh-CN" altLang="en-US" sz="1600" dirty="0" smtClean="0">
                <a:solidFill>
                  <a:srgbClr val="C00000"/>
                </a:solidFill>
              </a:rPr>
              <a:t>反推</a:t>
            </a:r>
            <a:r>
              <a:rPr lang="zh-CN" altLang="en-US" sz="1600" b="0" dirty="0" smtClean="0"/>
              <a:t>出来的波动率数值。因此，隐含波动率也可以理解为对市场实际波动率的预期。</a:t>
            </a:r>
            <a:endParaRPr lang="zh-CN" altLang="en-US" sz="1600" b="0" dirty="0"/>
          </a:p>
        </p:txBody>
      </p:sp>
      <p:sp>
        <p:nvSpPr>
          <p:cNvPr id="24" name="TextBox 23"/>
          <p:cNvSpPr txBox="1"/>
          <p:nvPr/>
        </p:nvSpPr>
        <p:spPr>
          <a:xfrm>
            <a:off x="5488931" y="2090452"/>
            <a:ext cx="3357992" cy="892552"/>
          </a:xfrm>
          <a:prstGeom prst="rect">
            <a:avLst/>
          </a:prstGeom>
          <a:gradFill flip="none" rotWithShape="1">
            <a:gsLst>
              <a:gs pos="0">
                <a:srgbClr val="FF9900">
                  <a:tint val="66000"/>
                  <a:satMod val="160000"/>
                </a:srgbClr>
              </a:gs>
              <a:gs pos="50000">
                <a:srgbClr val="FF9900">
                  <a:tint val="44500"/>
                  <a:satMod val="160000"/>
                </a:srgbClr>
              </a:gs>
              <a:gs pos="100000">
                <a:srgbClr val="FF9900">
                  <a:tint val="23500"/>
                  <a:satMod val="160000"/>
                </a:srgbClr>
              </a:gs>
            </a:gsLst>
            <a:lin ang="0" scaled="1"/>
            <a:tileRect/>
          </a:gra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000" dirty="0" smtClean="0">
                <a:latin typeface="方正舒体" pitchFamily="2" charset="-122"/>
                <a:ea typeface="方正舒体" pitchFamily="2" charset="-122"/>
              </a:rPr>
              <a:t>实际波动率</a:t>
            </a:r>
          </a:p>
          <a:p>
            <a:pPr indent="457200"/>
            <a:r>
              <a:rPr lang="zh-CN" altLang="en-US" sz="1600" b="0" dirty="0" smtClean="0">
                <a:solidFill>
                  <a:srgbClr val="000000"/>
                </a:solidFill>
                <a:latin typeface="微软雅黑" pitchFamily="34" charset="-122"/>
                <a:ea typeface="微软雅黑" pitchFamily="34" charset="-122"/>
                <a:sym typeface="微软雅黑" pitchFamily="34" charset="-122"/>
              </a:rPr>
              <a:t>实际波动率即标的资产未来波动率，实际波动率永远是个未知数。</a:t>
            </a:r>
            <a:endParaRPr lang="zh-CN" altLang="en-US" sz="1600" b="0" dirty="0" smtClean="0">
              <a:solidFill>
                <a:srgbClr val="000000"/>
              </a:solidFill>
              <a:latin typeface="微软雅黑" pitchFamily="34" charset="-122"/>
              <a:ea typeface="微软雅黑" pitchFamily="34" charset="-122"/>
            </a:endParaRPr>
          </a:p>
        </p:txBody>
      </p:sp>
      <p:sp>
        <p:nvSpPr>
          <p:cNvPr id="25" name="TextBox 24"/>
          <p:cNvSpPr txBox="1"/>
          <p:nvPr/>
        </p:nvSpPr>
        <p:spPr>
          <a:xfrm>
            <a:off x="5488931" y="3508237"/>
            <a:ext cx="3357992" cy="923330"/>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path path="circle">
              <a:fillToRect l="50000" t="50000" r="50000" b="50000"/>
            </a:path>
            <a:tileRect/>
          </a:gradFill>
          <a:ln>
            <a:solidFill>
              <a:schemeClr val="accent2">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lvl="0"/>
            <a:r>
              <a:rPr lang="zh-CN" altLang="en-US" sz="2000" dirty="0" smtClean="0">
                <a:solidFill>
                  <a:srgbClr val="000000"/>
                </a:solidFill>
                <a:latin typeface="方正舒体" pitchFamily="2" charset="-122"/>
                <a:ea typeface="方正舒体" pitchFamily="2" charset="-122"/>
              </a:rPr>
              <a:t>历史波动率</a:t>
            </a:r>
          </a:p>
          <a:p>
            <a:pPr lvl="0"/>
            <a:r>
              <a:rPr lang="zh-CN" altLang="en-US" dirty="0" smtClean="0">
                <a:solidFill>
                  <a:srgbClr val="000000"/>
                </a:solidFill>
                <a:latin typeface="微软雅黑" pitchFamily="34" charset="-122"/>
                <a:ea typeface="微软雅黑" pitchFamily="34" charset="-122"/>
              </a:rPr>
              <a:t>     </a:t>
            </a:r>
            <a:r>
              <a:rPr lang="zh-CN" altLang="en-US" sz="1600" b="0" dirty="0" smtClean="0">
                <a:solidFill>
                  <a:srgbClr val="000000"/>
                </a:solidFill>
                <a:latin typeface="微软雅黑" pitchFamily="34" charset="-122"/>
                <a:ea typeface="微软雅黑" pitchFamily="34" charset="-122"/>
              </a:rPr>
              <a:t>历史波动率是指投资回报率在过去一段时间内所表现出的波动率。</a:t>
            </a:r>
            <a:endParaRPr lang="zh-CN" altLang="en-US" sz="1600" b="0" dirty="0">
              <a:solidFill>
                <a:srgbClr val="000000"/>
              </a:solidFill>
              <a:latin typeface="微软雅黑" pitchFamily="34" charset="-122"/>
              <a:ea typeface="微软雅黑" pitchFamily="34" charset="-122"/>
            </a:endParaRPr>
          </a:p>
        </p:txBody>
      </p:sp>
      <p:sp>
        <p:nvSpPr>
          <p:cNvPr id="26" name="TextBox 25"/>
          <p:cNvSpPr txBox="1"/>
          <p:nvPr/>
        </p:nvSpPr>
        <p:spPr>
          <a:xfrm>
            <a:off x="5488931" y="5061833"/>
            <a:ext cx="3357992" cy="1169551"/>
          </a:xfrm>
          <a:prstGeom prst="rect">
            <a:avLst/>
          </a:prstGeom>
          <a:gradFill flip="none" rotWithShape="1">
            <a:gsLst>
              <a:gs pos="0">
                <a:srgbClr val="6699FF">
                  <a:tint val="66000"/>
                  <a:satMod val="160000"/>
                </a:srgbClr>
              </a:gs>
              <a:gs pos="50000">
                <a:srgbClr val="6699FF">
                  <a:tint val="44500"/>
                  <a:satMod val="160000"/>
                </a:srgbClr>
              </a:gs>
              <a:gs pos="100000">
                <a:srgbClr val="6699FF">
                  <a:tint val="23500"/>
                  <a:satMod val="160000"/>
                </a:srgbClr>
              </a:gs>
            </a:gsLst>
            <a:path path="circle">
              <a:fillToRect l="50000" t="50000" r="50000" b="50000"/>
            </a:path>
            <a:tileRect/>
          </a:gradFill>
          <a:ln>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lvl="0">
              <a:lnSpc>
                <a:spcPct val="90000"/>
              </a:lnSpc>
              <a:spcAft>
                <a:spcPct val="35000"/>
              </a:spcAft>
            </a:pPr>
            <a:r>
              <a:rPr lang="zh-CN" altLang="en-US" sz="2000" dirty="0" smtClean="0">
                <a:latin typeface="方正舒体" pitchFamily="2" charset="-122"/>
                <a:ea typeface="方正舒体" pitchFamily="2" charset="-122"/>
              </a:rPr>
              <a:t>预测波动率</a:t>
            </a:r>
          </a:p>
          <a:p>
            <a:pPr lvl="0">
              <a:lnSpc>
                <a:spcPct val="90000"/>
              </a:lnSpc>
              <a:spcAft>
                <a:spcPct val="35000"/>
              </a:spcAft>
            </a:pPr>
            <a:r>
              <a:rPr lang="zh-CN" altLang="en-US" b="0" dirty="0" smtClean="0">
                <a:solidFill>
                  <a:srgbClr val="000000"/>
                </a:solidFill>
                <a:latin typeface="微软雅黑" pitchFamily="34" charset="-122"/>
                <a:ea typeface="微软雅黑" pitchFamily="34" charset="-122"/>
              </a:rPr>
              <a:t>     </a:t>
            </a:r>
            <a:r>
              <a:rPr lang="zh-CN" altLang="en-US" sz="1600" b="0" dirty="0" smtClean="0">
                <a:latin typeface="微软雅黑" pitchFamily="34" charset="-122"/>
                <a:ea typeface="微软雅黑" pitchFamily="34" charset="-122"/>
              </a:rPr>
              <a:t>预测波动率是指运用统计推断方法对实际波动率进行预测得到的结果。</a:t>
            </a:r>
          </a:p>
        </p:txBody>
      </p:sp>
      <p:sp>
        <p:nvSpPr>
          <p:cNvPr id="27" name="TextBox 26"/>
          <p:cNvSpPr txBox="1"/>
          <p:nvPr/>
        </p:nvSpPr>
        <p:spPr>
          <a:xfrm>
            <a:off x="451943" y="4650088"/>
            <a:ext cx="3968536" cy="369332"/>
          </a:xfrm>
          <a:prstGeom prst="rect">
            <a:avLst/>
          </a:prstGeom>
          <a:noFill/>
        </p:spPr>
        <p:txBody>
          <a:bodyPr wrap="square" rtlCol="0">
            <a:spAutoFit/>
          </a:bodyPr>
          <a:lstStyle/>
          <a:p>
            <a:endParaRPr lang="zh-CN" altLang="en-US" sz="1800" dirty="0" smtClean="0">
              <a:solidFill>
                <a:srgbClr val="003399"/>
              </a:solidFill>
              <a:latin typeface="微软雅黑" pitchFamily="34" charset="-122"/>
              <a:ea typeface="微软雅黑" pitchFamily="34" charset="-122"/>
            </a:endParaRPr>
          </a:p>
        </p:txBody>
      </p:sp>
      <p:sp>
        <p:nvSpPr>
          <p:cNvPr id="29" name="矩形 28"/>
          <p:cNvSpPr/>
          <p:nvPr/>
        </p:nvSpPr>
        <p:spPr>
          <a:xfrm>
            <a:off x="528050" y="4523224"/>
            <a:ext cx="3968536" cy="170816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50000"/>
              </a:lnSpc>
            </a:pPr>
            <a:r>
              <a:rPr lang="zh-CN" altLang="en-US" sz="1400" dirty="0" smtClean="0">
                <a:solidFill>
                  <a:srgbClr val="003399"/>
                </a:solidFill>
                <a:latin typeface="Arial"/>
                <a:ea typeface="楷体_GB2312"/>
                <a:sym typeface="微软雅黑" pitchFamily="34" charset="-122"/>
              </a:rPr>
              <a:t>在既定的定价模型下，期权价格与隐含波动率一一对应，而隐含波动率的变化比期权价格变化更加稳定，</a:t>
            </a:r>
            <a:r>
              <a:rPr lang="zh-CN" altLang="en-US" sz="1400" dirty="0" smtClean="0">
                <a:solidFill>
                  <a:srgbClr val="003399"/>
                </a:solidFill>
                <a:latin typeface="+mn-lt"/>
                <a:ea typeface="+mn-ea"/>
                <a:sym typeface="微软雅黑" pitchFamily="34" charset="-122"/>
              </a:rPr>
              <a:t>在现实期权交易过程中，交易员对期权的报价也常常是隐含波动率，所以说交易期权，实际上是在交易隐含波动率</a:t>
            </a:r>
            <a:r>
              <a:rPr lang="en-US" altLang="zh-CN" sz="1400" dirty="0" smtClean="0">
                <a:solidFill>
                  <a:srgbClr val="003399"/>
                </a:solidFill>
                <a:latin typeface="+mn-lt"/>
                <a:ea typeface="+mn-ea"/>
                <a:sym typeface="微软雅黑" pitchFamily="34" charset="-122"/>
              </a:rPr>
              <a:t>~</a:t>
            </a:r>
            <a:endParaRPr lang="zh-CN" altLang="en-US" sz="1400" dirty="0" smtClean="0">
              <a:solidFill>
                <a:srgbClr val="003399"/>
              </a:solidFill>
              <a:latin typeface="+mn-lt"/>
              <a:ea typeface="+mn-ea"/>
              <a:sym typeface="微软雅黑" pitchFamily="34" charset="-122"/>
            </a:endParaRPr>
          </a:p>
        </p:txBody>
      </p:sp>
      <p:sp>
        <p:nvSpPr>
          <p:cNvPr id="30" name="上弧形箭头 29"/>
          <p:cNvSpPr/>
          <p:nvPr/>
        </p:nvSpPr>
        <p:spPr>
          <a:xfrm rot="5400000">
            <a:off x="3485425" y="3753300"/>
            <a:ext cx="2709396" cy="610544"/>
          </a:xfrm>
          <a:prstGeom prst="curvedDownArrow">
            <a:avLst/>
          </a:prstGeom>
          <a:solidFill>
            <a:srgbClr val="FF0000"/>
          </a:solidFill>
          <a:ln>
            <a:solidFill>
              <a:srgbClr val="1F5871"/>
            </a:solidFill>
          </a:ln>
        </p:spPr>
        <p:txBody>
          <a:bodyPr wrap="square" rtlCol="0" anchor="ctr">
            <a:noAutofit/>
          </a:bodyPr>
          <a:lstStyle/>
          <a:p>
            <a:pPr algn="ctr"/>
            <a:endParaRPr lang="zh-CN" altLang="en-US" dirty="0" smtClean="0">
              <a:solidFill>
                <a:schemeClr val="tx1"/>
              </a:solidFill>
              <a:latin typeface="+mn-lt"/>
              <a:ea typeface="+mn-ea"/>
            </a:endParaRPr>
          </a:p>
        </p:txBody>
      </p:sp>
      <p:sp>
        <p:nvSpPr>
          <p:cNvPr id="32" name="TextBox 31"/>
          <p:cNvSpPr txBox="1"/>
          <p:nvPr/>
        </p:nvSpPr>
        <p:spPr>
          <a:xfrm>
            <a:off x="1673031" y="1946355"/>
            <a:ext cx="2594812" cy="369332"/>
          </a:xfrm>
          <a:prstGeom prst="rect">
            <a:avLst/>
          </a:prstGeom>
          <a:noFill/>
        </p:spPr>
        <p:txBody>
          <a:bodyPr wrap="square" rtlCol="0">
            <a:spAutoFit/>
          </a:bodyPr>
          <a:lstStyle/>
          <a:p>
            <a:r>
              <a:rPr lang="zh-CN" altLang="en-US" sz="1800" dirty="0" smtClean="0">
                <a:solidFill>
                  <a:srgbClr val="FF0000"/>
                </a:solidFill>
                <a:latin typeface="方正姚体" pitchFamily="2" charset="-122"/>
                <a:ea typeface="方正姚体" pitchFamily="2" charset="-122"/>
              </a:rPr>
              <a:t>最重要的波动率</a:t>
            </a:r>
          </a:p>
        </p:txBody>
      </p:sp>
      <p:sp>
        <p:nvSpPr>
          <p:cNvPr id="33" name="TextBox 32"/>
          <p:cNvSpPr txBox="1"/>
          <p:nvPr/>
        </p:nvSpPr>
        <p:spPr>
          <a:xfrm>
            <a:off x="5946839" y="1721120"/>
            <a:ext cx="2594812" cy="369332"/>
          </a:xfrm>
          <a:prstGeom prst="rect">
            <a:avLst/>
          </a:prstGeom>
          <a:noFill/>
        </p:spPr>
        <p:txBody>
          <a:bodyPr wrap="square" rtlCol="0">
            <a:spAutoFit/>
          </a:bodyPr>
          <a:lstStyle/>
          <a:p>
            <a:pPr algn="ctr"/>
            <a:r>
              <a:rPr lang="zh-CN" altLang="en-US" dirty="0" smtClean="0">
                <a:solidFill>
                  <a:srgbClr val="003399"/>
                </a:solidFill>
                <a:latin typeface="方正姚体" pitchFamily="2" charset="-122"/>
                <a:ea typeface="方正姚体" pitchFamily="2" charset="-122"/>
              </a:rPr>
              <a:t>其他一些波动率</a:t>
            </a:r>
            <a:endParaRPr lang="zh-CN" altLang="en-US" sz="1800" dirty="0" smtClean="0">
              <a:solidFill>
                <a:srgbClr val="003399"/>
              </a:solidFill>
              <a:latin typeface="方正姚体" pitchFamily="2" charset="-122"/>
              <a:ea typeface="方正姚体" pitchFamily="2" charset="-122"/>
            </a:endParaRPr>
          </a:p>
        </p:txBody>
      </p:sp>
    </p:spTree>
  </p:cSld>
  <p:clrMapOvr>
    <a:masterClrMapping/>
  </p:clrMapOvr>
  <p:transition spd="med">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580">
                                          <p:stCondLst>
                                            <p:cond delay="0"/>
                                          </p:stCondLst>
                                        </p:cTn>
                                        <p:tgtEl>
                                          <p:spTgt spid="32"/>
                                        </p:tgtEl>
                                      </p:cBhvr>
                                    </p:animEffect>
                                    <p:anim calcmode="lin" valueType="num">
                                      <p:cBhvr>
                                        <p:cTn id="8"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13" dur="26">
                                          <p:stCondLst>
                                            <p:cond delay="650"/>
                                          </p:stCondLst>
                                        </p:cTn>
                                        <p:tgtEl>
                                          <p:spTgt spid="32"/>
                                        </p:tgtEl>
                                      </p:cBhvr>
                                      <p:to x="100000" y="60000"/>
                                    </p:animScale>
                                    <p:animScale>
                                      <p:cBhvr>
                                        <p:cTn id="14" dur="166" decel="50000">
                                          <p:stCondLst>
                                            <p:cond delay="676"/>
                                          </p:stCondLst>
                                        </p:cTn>
                                        <p:tgtEl>
                                          <p:spTgt spid="32"/>
                                        </p:tgtEl>
                                      </p:cBhvr>
                                      <p:to x="100000" y="100000"/>
                                    </p:animScale>
                                    <p:animScale>
                                      <p:cBhvr>
                                        <p:cTn id="15" dur="26">
                                          <p:stCondLst>
                                            <p:cond delay="1312"/>
                                          </p:stCondLst>
                                        </p:cTn>
                                        <p:tgtEl>
                                          <p:spTgt spid="32"/>
                                        </p:tgtEl>
                                      </p:cBhvr>
                                      <p:to x="100000" y="80000"/>
                                    </p:animScale>
                                    <p:animScale>
                                      <p:cBhvr>
                                        <p:cTn id="16" dur="166" decel="50000">
                                          <p:stCondLst>
                                            <p:cond delay="1338"/>
                                          </p:stCondLst>
                                        </p:cTn>
                                        <p:tgtEl>
                                          <p:spTgt spid="32"/>
                                        </p:tgtEl>
                                      </p:cBhvr>
                                      <p:to x="100000" y="100000"/>
                                    </p:animScale>
                                    <p:animScale>
                                      <p:cBhvr>
                                        <p:cTn id="17" dur="26">
                                          <p:stCondLst>
                                            <p:cond delay="1642"/>
                                          </p:stCondLst>
                                        </p:cTn>
                                        <p:tgtEl>
                                          <p:spTgt spid="32"/>
                                        </p:tgtEl>
                                      </p:cBhvr>
                                      <p:to x="100000" y="90000"/>
                                    </p:animScale>
                                    <p:animScale>
                                      <p:cBhvr>
                                        <p:cTn id="18" dur="166" decel="50000">
                                          <p:stCondLst>
                                            <p:cond delay="1668"/>
                                          </p:stCondLst>
                                        </p:cTn>
                                        <p:tgtEl>
                                          <p:spTgt spid="32"/>
                                        </p:tgtEl>
                                      </p:cBhvr>
                                      <p:to x="100000" y="100000"/>
                                    </p:animScale>
                                    <p:animScale>
                                      <p:cBhvr>
                                        <p:cTn id="19" dur="26">
                                          <p:stCondLst>
                                            <p:cond delay="1808"/>
                                          </p:stCondLst>
                                        </p:cTn>
                                        <p:tgtEl>
                                          <p:spTgt spid="32"/>
                                        </p:tgtEl>
                                      </p:cBhvr>
                                      <p:to x="100000" y="95000"/>
                                    </p:animScale>
                                    <p:animScale>
                                      <p:cBhvr>
                                        <p:cTn id="20" dur="166" decel="50000">
                                          <p:stCondLst>
                                            <p:cond delay="1834"/>
                                          </p:stCondLst>
                                        </p:cTn>
                                        <p:tgtEl>
                                          <p:spTgt spid="3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down)">
                                      <p:cBhvr>
                                        <p:cTn id="23" dur="580">
                                          <p:stCondLst>
                                            <p:cond delay="0"/>
                                          </p:stCondLst>
                                        </p:cTn>
                                        <p:tgtEl>
                                          <p:spTgt spid="22"/>
                                        </p:tgtEl>
                                      </p:cBhvr>
                                    </p:animEffect>
                                    <p:anim calcmode="lin" valueType="num">
                                      <p:cBhvr>
                                        <p:cTn id="24"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29" dur="26">
                                          <p:stCondLst>
                                            <p:cond delay="650"/>
                                          </p:stCondLst>
                                        </p:cTn>
                                        <p:tgtEl>
                                          <p:spTgt spid="22"/>
                                        </p:tgtEl>
                                      </p:cBhvr>
                                      <p:to x="100000" y="60000"/>
                                    </p:animScale>
                                    <p:animScale>
                                      <p:cBhvr>
                                        <p:cTn id="30" dur="166" decel="50000">
                                          <p:stCondLst>
                                            <p:cond delay="676"/>
                                          </p:stCondLst>
                                        </p:cTn>
                                        <p:tgtEl>
                                          <p:spTgt spid="22"/>
                                        </p:tgtEl>
                                      </p:cBhvr>
                                      <p:to x="100000" y="100000"/>
                                    </p:animScale>
                                    <p:animScale>
                                      <p:cBhvr>
                                        <p:cTn id="31" dur="26">
                                          <p:stCondLst>
                                            <p:cond delay="1312"/>
                                          </p:stCondLst>
                                        </p:cTn>
                                        <p:tgtEl>
                                          <p:spTgt spid="22"/>
                                        </p:tgtEl>
                                      </p:cBhvr>
                                      <p:to x="100000" y="80000"/>
                                    </p:animScale>
                                    <p:animScale>
                                      <p:cBhvr>
                                        <p:cTn id="32" dur="166" decel="50000">
                                          <p:stCondLst>
                                            <p:cond delay="1338"/>
                                          </p:stCondLst>
                                        </p:cTn>
                                        <p:tgtEl>
                                          <p:spTgt spid="22"/>
                                        </p:tgtEl>
                                      </p:cBhvr>
                                      <p:to x="100000" y="100000"/>
                                    </p:animScale>
                                    <p:animScale>
                                      <p:cBhvr>
                                        <p:cTn id="33" dur="26">
                                          <p:stCondLst>
                                            <p:cond delay="1642"/>
                                          </p:stCondLst>
                                        </p:cTn>
                                        <p:tgtEl>
                                          <p:spTgt spid="22"/>
                                        </p:tgtEl>
                                      </p:cBhvr>
                                      <p:to x="100000" y="90000"/>
                                    </p:animScale>
                                    <p:animScale>
                                      <p:cBhvr>
                                        <p:cTn id="34" dur="166" decel="50000">
                                          <p:stCondLst>
                                            <p:cond delay="1668"/>
                                          </p:stCondLst>
                                        </p:cTn>
                                        <p:tgtEl>
                                          <p:spTgt spid="22"/>
                                        </p:tgtEl>
                                      </p:cBhvr>
                                      <p:to x="100000" y="100000"/>
                                    </p:animScale>
                                    <p:animScale>
                                      <p:cBhvr>
                                        <p:cTn id="35" dur="26">
                                          <p:stCondLst>
                                            <p:cond delay="1808"/>
                                          </p:stCondLst>
                                        </p:cTn>
                                        <p:tgtEl>
                                          <p:spTgt spid="22"/>
                                        </p:tgtEl>
                                      </p:cBhvr>
                                      <p:to x="100000" y="95000"/>
                                    </p:animScale>
                                    <p:animScale>
                                      <p:cBhvr>
                                        <p:cTn id="36" dur="166" decel="50000">
                                          <p:stCondLst>
                                            <p:cond delay="1834"/>
                                          </p:stCondLst>
                                        </p:cTn>
                                        <p:tgtEl>
                                          <p:spTgt spid="22"/>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500" fill="hold"/>
                                        <p:tgtEl>
                                          <p:spTgt spid="29"/>
                                        </p:tgtEl>
                                        <p:attrNameLst>
                                          <p:attrName>ppt_x</p:attrName>
                                        </p:attrNameLst>
                                      </p:cBhvr>
                                      <p:tavLst>
                                        <p:tav tm="0">
                                          <p:val>
                                            <p:strVal val="#ppt_x"/>
                                          </p:val>
                                        </p:tav>
                                        <p:tav tm="100000">
                                          <p:val>
                                            <p:strVal val="#ppt_x"/>
                                          </p:val>
                                        </p:tav>
                                      </p:tavLst>
                                    </p:anim>
                                    <p:anim calcmode="lin" valueType="num">
                                      <p:cBhvr additive="base">
                                        <p:cTn id="42" dur="500" fill="hold"/>
                                        <p:tgtEl>
                                          <p:spTgt spid="2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additive="base">
                                        <p:cTn id="45" dur="500" fill="hold"/>
                                        <p:tgtEl>
                                          <p:spTgt spid="30"/>
                                        </p:tgtEl>
                                        <p:attrNameLst>
                                          <p:attrName>ppt_x</p:attrName>
                                        </p:attrNameLst>
                                      </p:cBhvr>
                                      <p:tavLst>
                                        <p:tav tm="0">
                                          <p:val>
                                            <p:strVal val="#ppt_x"/>
                                          </p:val>
                                        </p:tav>
                                        <p:tav tm="100000">
                                          <p:val>
                                            <p:strVal val="#ppt_x"/>
                                          </p:val>
                                        </p:tav>
                                      </p:tavLst>
                                    </p:anim>
                                    <p:anim calcmode="lin" valueType="num">
                                      <p:cBhvr additive="base">
                                        <p:cTn id="4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box(in)">
                                      <p:cBhvr>
                                        <p:cTn id="51" dur="500"/>
                                        <p:tgtEl>
                                          <p:spTgt spid="33"/>
                                        </p:tgtEl>
                                      </p:cBhvr>
                                    </p:animEffect>
                                  </p:childTnLst>
                                </p:cTn>
                              </p:par>
                              <p:par>
                                <p:cTn id="52" presetID="4" presetClass="entr" presetSubtype="16"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box(in)">
                                      <p:cBhvr>
                                        <p:cTn id="54" dur="500"/>
                                        <p:tgtEl>
                                          <p:spTgt spid="24"/>
                                        </p:tgtEl>
                                      </p:cBhvr>
                                    </p:animEffect>
                                  </p:childTnLst>
                                </p:cTn>
                              </p:par>
                              <p:par>
                                <p:cTn id="55" presetID="4" presetClass="entr" presetSubtype="16"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box(in)">
                                      <p:cBhvr>
                                        <p:cTn id="57" dur="500"/>
                                        <p:tgtEl>
                                          <p:spTgt spid="25"/>
                                        </p:tgtEl>
                                      </p:cBhvr>
                                    </p:animEffect>
                                  </p:childTnLst>
                                </p:cTn>
                              </p:par>
                              <p:par>
                                <p:cTn id="58" presetID="4" presetClass="entr" presetSubtype="16"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box(in)">
                                      <p:cBhvr>
                                        <p:cTn id="6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5" grpId="0" animBg="1"/>
      <p:bldP spid="26" grpId="0" animBg="1"/>
      <p:bldP spid="29" grpId="0" animBg="1"/>
      <p:bldP spid="30" grpId="0" animBg="1"/>
      <p:bldP spid="32"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9"/>
          <p:cNvPicPr>
            <a:picLocks noChangeAspect="1" noChangeArrowheads="1"/>
          </p:cNvPicPr>
          <p:nvPr/>
        </p:nvPicPr>
        <p:blipFill>
          <a:blip r:embed="rId2" cstate="print"/>
          <a:srcRect/>
          <a:stretch>
            <a:fillRect/>
          </a:stretch>
        </p:blipFill>
        <p:spPr bwMode="auto">
          <a:xfrm>
            <a:off x="2683536" y="1628788"/>
            <a:ext cx="3732502" cy="1741476"/>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dirty="0" smtClean="0"/>
              <a:t>二、估计波动率的实务操作</a:t>
            </a:r>
            <a:endParaRPr lang="zh-CN" altLang="en-US" dirty="0"/>
          </a:p>
        </p:txBody>
      </p:sp>
      <p:sp>
        <p:nvSpPr>
          <p:cNvPr id="13" name="TextBox 5"/>
          <p:cNvSpPr>
            <a:spLocks noChangeArrowheads="1"/>
          </p:cNvSpPr>
          <p:nvPr/>
        </p:nvSpPr>
        <p:spPr bwMode="auto">
          <a:xfrm>
            <a:off x="223200" y="1079500"/>
            <a:ext cx="6192838" cy="523220"/>
          </a:xfrm>
          <a:prstGeom prst="rect">
            <a:avLst/>
          </a:prstGeom>
          <a:noFill/>
          <a:ln w="9525">
            <a:noFill/>
            <a:miter lim="800000"/>
            <a:headEnd/>
            <a:tailEnd/>
          </a:ln>
        </p:spPr>
        <p:txBody>
          <a:bodyPr>
            <a:spAutoFit/>
          </a:bodyPr>
          <a:lstStyle/>
          <a:p>
            <a:r>
              <a:rPr lang="zh-CN" altLang="en-US" sz="2800" dirty="0">
                <a:solidFill>
                  <a:srgbClr val="C00000"/>
                </a:solidFill>
                <a:latin typeface="微软雅黑" pitchFamily="34" charset="-122"/>
                <a:ea typeface="微软雅黑" pitchFamily="34" charset="-122"/>
                <a:sym typeface="微软雅黑" pitchFamily="34" charset="-122"/>
              </a:rPr>
              <a:t> </a:t>
            </a:r>
            <a:r>
              <a:rPr lang="zh-CN" altLang="en-US" sz="2800" dirty="0" smtClean="0">
                <a:solidFill>
                  <a:srgbClr val="C00000"/>
                </a:solidFill>
                <a:latin typeface="微软雅黑" pitchFamily="34" charset="-122"/>
                <a:ea typeface="微软雅黑" pitchFamily="34" charset="-122"/>
                <a:sym typeface="微软雅黑" pitchFamily="34" charset="-122"/>
              </a:rPr>
              <a:t>计算隐含波动率的简易方法</a:t>
            </a:r>
            <a:endParaRPr lang="zh-CN" altLang="en-US" sz="2800" dirty="0">
              <a:solidFill>
                <a:srgbClr val="C00000"/>
              </a:solidFill>
              <a:latin typeface="微软雅黑" pitchFamily="34" charset="-122"/>
              <a:ea typeface="微软雅黑" pitchFamily="34" charset="-122"/>
              <a:sym typeface="微软雅黑" pitchFamily="34" charset="-122"/>
            </a:endParaRPr>
          </a:p>
        </p:txBody>
      </p:sp>
      <p:sp>
        <p:nvSpPr>
          <p:cNvPr id="14" name="直接连接符 6"/>
          <p:cNvSpPr>
            <a:spLocks noChangeShapeType="1"/>
          </p:cNvSpPr>
          <p:nvPr/>
        </p:nvSpPr>
        <p:spPr bwMode="auto">
          <a:xfrm>
            <a:off x="277200" y="1065600"/>
            <a:ext cx="4410075" cy="1587"/>
          </a:xfrm>
          <a:prstGeom prst="line">
            <a:avLst/>
          </a:prstGeom>
          <a:noFill/>
          <a:ln w="28575">
            <a:solidFill>
              <a:srgbClr val="C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5" name="TextBox 14"/>
          <p:cNvSpPr txBox="1"/>
          <p:nvPr/>
        </p:nvSpPr>
        <p:spPr>
          <a:xfrm>
            <a:off x="1457325" y="5692775"/>
            <a:ext cx="7686675" cy="1154113"/>
          </a:xfrm>
          <a:prstGeom prst="rect">
            <a:avLst/>
          </a:prstGeom>
          <a:noFill/>
        </p:spPr>
        <p:txBody>
          <a:bodyPr>
            <a:spAutoFit/>
          </a:bodyPr>
          <a:lstStyle/>
          <a:p>
            <a:pPr indent="457200">
              <a:buFont typeface="Arial" pitchFamily="34" charset="0"/>
              <a:buNone/>
              <a:defRPr/>
            </a:pPr>
            <a:r>
              <a:rPr lang="zh-CN" altLang="en-US" sz="1700" dirty="0">
                <a:latin typeface="Arial" pitchFamily="34" charset="0"/>
                <a:ea typeface="宋体" pitchFamily="2" charset="-122"/>
              </a:rPr>
              <a:t>套用上图，则在未来</a:t>
            </a:r>
            <a:r>
              <a:rPr lang="en-US" altLang="zh-CN" sz="1700" dirty="0">
                <a:latin typeface="Arial" pitchFamily="34" charset="0"/>
                <a:ea typeface="宋体" pitchFamily="2" charset="-122"/>
              </a:rPr>
              <a:t>20</a:t>
            </a:r>
            <a:r>
              <a:rPr lang="zh-CN" altLang="en-US" sz="1700" dirty="0">
                <a:latin typeface="Arial" pitchFamily="34" charset="0"/>
                <a:ea typeface="宋体" pitchFamily="2" charset="-122"/>
              </a:rPr>
              <a:t>个月内，海通证券的股价</a:t>
            </a:r>
            <a:r>
              <a:rPr lang="en-US" altLang="zh-CN" sz="1700" dirty="0">
                <a:latin typeface="Arial" pitchFamily="34" charset="0"/>
                <a:ea typeface="宋体" pitchFamily="2" charset="-122"/>
              </a:rPr>
              <a:t>19</a:t>
            </a:r>
            <a:r>
              <a:rPr lang="zh-CN" altLang="en-US" sz="1700" dirty="0">
                <a:latin typeface="Arial" pitchFamily="34" charset="0"/>
                <a:ea typeface="宋体" pitchFamily="2" charset="-122"/>
              </a:rPr>
              <a:t>次会在</a:t>
            </a:r>
            <a:r>
              <a:rPr lang="en-US" altLang="zh-CN" sz="1700" dirty="0">
                <a:latin typeface="Arial" pitchFamily="34" charset="0"/>
                <a:ea typeface="宋体" pitchFamily="2" charset="-122"/>
              </a:rPr>
              <a:t>10±2</a:t>
            </a:r>
            <a:r>
              <a:rPr lang="zh-CN" altLang="en-US" sz="1700" dirty="0">
                <a:latin typeface="Arial" pitchFamily="34" charset="0"/>
                <a:ea typeface="宋体" pitchFamily="2" charset="-122"/>
              </a:rPr>
              <a:t>*</a:t>
            </a:r>
            <a:r>
              <a:rPr lang="en-US" altLang="zh-CN" sz="1700" dirty="0">
                <a:latin typeface="Arial" pitchFamily="34" charset="0"/>
                <a:ea typeface="宋体" pitchFamily="2" charset="-122"/>
              </a:rPr>
              <a:t>0.724</a:t>
            </a:r>
            <a:r>
              <a:rPr lang="zh-CN" altLang="en-US" sz="1700" dirty="0">
                <a:latin typeface="Arial" pitchFamily="34" charset="0"/>
                <a:ea typeface="宋体" pitchFamily="2" charset="-122"/>
              </a:rPr>
              <a:t>元，即</a:t>
            </a:r>
            <a:r>
              <a:rPr lang="en-US" altLang="zh-CN" sz="1700" dirty="0">
                <a:latin typeface="Arial" pitchFamily="34" charset="0"/>
                <a:ea typeface="宋体" pitchFamily="2" charset="-122"/>
              </a:rPr>
              <a:t>8.55</a:t>
            </a:r>
            <a:r>
              <a:rPr lang="zh-CN" altLang="en-US" sz="1700" dirty="0">
                <a:latin typeface="Arial" pitchFamily="34" charset="0"/>
                <a:ea typeface="宋体" pitchFamily="2" charset="-122"/>
              </a:rPr>
              <a:t>元至</a:t>
            </a:r>
            <a:r>
              <a:rPr lang="en-US" altLang="zh-CN" sz="1700" dirty="0">
                <a:latin typeface="Arial" pitchFamily="34" charset="0"/>
                <a:ea typeface="宋体" pitchFamily="2" charset="-122"/>
              </a:rPr>
              <a:t>11.45</a:t>
            </a:r>
            <a:r>
              <a:rPr lang="zh-CN" altLang="en-US" sz="1700" dirty="0">
                <a:latin typeface="Arial" pitchFamily="34" charset="0"/>
                <a:ea typeface="宋体" pitchFamily="2" charset="-122"/>
              </a:rPr>
              <a:t>元间交易；在未来</a:t>
            </a:r>
            <a:r>
              <a:rPr lang="en-US" altLang="zh-CN" sz="1700" dirty="0">
                <a:latin typeface="Arial" pitchFamily="34" charset="0"/>
                <a:ea typeface="宋体" pitchFamily="2" charset="-122"/>
              </a:rPr>
              <a:t>370</a:t>
            </a:r>
            <a:r>
              <a:rPr lang="zh-CN" altLang="en-US" sz="1700" dirty="0">
                <a:latin typeface="Arial" pitchFamily="34" charset="0"/>
                <a:ea typeface="宋体" pitchFamily="2" charset="-122"/>
              </a:rPr>
              <a:t>个月内，有</a:t>
            </a:r>
            <a:r>
              <a:rPr lang="en-US" altLang="zh-CN" sz="1700" dirty="0">
                <a:latin typeface="Arial" pitchFamily="34" charset="0"/>
                <a:ea typeface="宋体" pitchFamily="2" charset="-122"/>
              </a:rPr>
              <a:t>369</a:t>
            </a:r>
            <a:r>
              <a:rPr lang="zh-CN" altLang="en-US" sz="1700" dirty="0">
                <a:latin typeface="Arial" pitchFamily="34" charset="0"/>
                <a:ea typeface="宋体" pitchFamily="2" charset="-122"/>
              </a:rPr>
              <a:t>次会在</a:t>
            </a:r>
            <a:r>
              <a:rPr lang="en-US" altLang="zh-CN" sz="1700" dirty="0">
                <a:latin typeface="Arial" pitchFamily="34" charset="0"/>
                <a:ea typeface="宋体" pitchFamily="2" charset="-122"/>
              </a:rPr>
              <a:t>10±3</a:t>
            </a:r>
            <a:r>
              <a:rPr lang="zh-CN" altLang="en-US" sz="1700" dirty="0">
                <a:latin typeface="Arial" pitchFamily="34" charset="0"/>
                <a:ea typeface="宋体" pitchFamily="2" charset="-122"/>
              </a:rPr>
              <a:t>*</a:t>
            </a:r>
            <a:r>
              <a:rPr lang="en-US" altLang="zh-CN" sz="1700" dirty="0">
                <a:latin typeface="Arial" pitchFamily="34" charset="0"/>
                <a:ea typeface="宋体" pitchFamily="2" charset="-122"/>
              </a:rPr>
              <a:t>0.724</a:t>
            </a:r>
            <a:r>
              <a:rPr lang="zh-CN" altLang="en-US" sz="1700" dirty="0">
                <a:latin typeface="Arial" pitchFamily="34" charset="0"/>
                <a:ea typeface="宋体" pitchFamily="2" charset="-122"/>
              </a:rPr>
              <a:t>元，即</a:t>
            </a:r>
            <a:r>
              <a:rPr lang="en-US" altLang="zh-CN" sz="1700" dirty="0">
                <a:latin typeface="Arial" pitchFamily="34" charset="0"/>
                <a:ea typeface="宋体" pitchFamily="2" charset="-122"/>
              </a:rPr>
              <a:t>7.83</a:t>
            </a:r>
            <a:r>
              <a:rPr lang="zh-CN" altLang="en-US" sz="1700" dirty="0">
                <a:latin typeface="Arial" pitchFamily="34" charset="0"/>
                <a:ea typeface="宋体" pitchFamily="2" charset="-122"/>
              </a:rPr>
              <a:t>元至</a:t>
            </a:r>
            <a:r>
              <a:rPr lang="en-US" altLang="zh-CN" sz="1700" dirty="0">
                <a:latin typeface="Arial" pitchFamily="34" charset="0"/>
                <a:ea typeface="宋体" pitchFamily="2" charset="-122"/>
              </a:rPr>
              <a:t>12.17</a:t>
            </a:r>
            <a:r>
              <a:rPr lang="zh-CN" altLang="en-US" sz="1700" dirty="0">
                <a:latin typeface="Arial" pitchFamily="34" charset="0"/>
                <a:ea typeface="宋体" pitchFamily="2" charset="-122"/>
              </a:rPr>
              <a:t>元间交易。</a:t>
            </a:r>
            <a:endParaRPr lang="en-US" altLang="zh-CN" sz="1700" dirty="0">
              <a:latin typeface="Arial" pitchFamily="34" charset="0"/>
              <a:ea typeface="宋体" pitchFamily="2" charset="-122"/>
            </a:endParaRPr>
          </a:p>
          <a:p>
            <a:pPr>
              <a:buFont typeface="Arial" pitchFamily="34" charset="0"/>
              <a:buNone/>
              <a:defRPr/>
            </a:pPr>
            <a:endParaRPr lang="zh-CN" altLang="en-US" dirty="0">
              <a:latin typeface="Arial" pitchFamily="34" charset="0"/>
              <a:ea typeface="宋体" pitchFamily="2" charset="-122"/>
            </a:endParaRPr>
          </a:p>
        </p:txBody>
      </p:sp>
      <p:sp>
        <p:nvSpPr>
          <p:cNvPr id="18" name="直接连接符 6"/>
          <p:cNvSpPr>
            <a:spLocks noChangeShapeType="1"/>
          </p:cNvSpPr>
          <p:nvPr/>
        </p:nvSpPr>
        <p:spPr bwMode="auto">
          <a:xfrm>
            <a:off x="277200" y="1627200"/>
            <a:ext cx="4410075" cy="1587"/>
          </a:xfrm>
          <a:prstGeom prst="line">
            <a:avLst/>
          </a:prstGeom>
          <a:noFill/>
          <a:ln w="28575">
            <a:solidFill>
              <a:srgbClr val="C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7" name="TextBox 26"/>
          <p:cNvSpPr txBox="1"/>
          <p:nvPr/>
        </p:nvSpPr>
        <p:spPr>
          <a:xfrm>
            <a:off x="451943" y="4650088"/>
            <a:ext cx="3968536" cy="369332"/>
          </a:xfrm>
          <a:prstGeom prst="rect">
            <a:avLst/>
          </a:prstGeom>
          <a:noFill/>
        </p:spPr>
        <p:txBody>
          <a:bodyPr wrap="square" rtlCol="0">
            <a:spAutoFit/>
          </a:bodyPr>
          <a:lstStyle/>
          <a:p>
            <a:endParaRPr lang="zh-CN" altLang="en-US" sz="1800" dirty="0" smtClean="0">
              <a:solidFill>
                <a:srgbClr val="003399"/>
              </a:solidFill>
              <a:latin typeface="微软雅黑" pitchFamily="34" charset="-122"/>
              <a:ea typeface="微软雅黑" pitchFamily="34" charset="-122"/>
            </a:endParaRPr>
          </a:p>
        </p:txBody>
      </p:sp>
      <p:sp>
        <p:nvSpPr>
          <p:cNvPr id="20" name="TextBox 19"/>
          <p:cNvSpPr txBox="1">
            <a:spLocks noChangeArrowheads="1"/>
          </p:cNvSpPr>
          <p:nvPr/>
        </p:nvSpPr>
        <p:spPr bwMode="auto">
          <a:xfrm>
            <a:off x="8374565" y="3028950"/>
            <a:ext cx="975678" cy="3416300"/>
          </a:xfrm>
          <a:prstGeom prst="rect">
            <a:avLst/>
          </a:prstGeom>
          <a:noFill/>
          <a:ln w="9525">
            <a:noFill/>
            <a:miter lim="800000"/>
            <a:headEnd/>
            <a:tailEnd/>
          </a:ln>
        </p:spPr>
        <p:txBody>
          <a:bodyPr>
            <a:spAutoFit/>
          </a:bodyPr>
          <a:lstStyle/>
          <a:p>
            <a:r>
              <a:rPr lang="zh-CN" altLang="en-US" dirty="0">
                <a:latin typeface="华文新魏" pitchFamily="2" charset="-122"/>
                <a:ea typeface="华文新魏" pitchFamily="2" charset="-122"/>
              </a:rPr>
              <a:t>正因为价格波动率</a:t>
            </a:r>
            <a:r>
              <a:rPr lang="el-GR" altLang="zh-CN" dirty="0">
                <a:ea typeface="华文新魏" pitchFamily="2" charset="-122"/>
              </a:rPr>
              <a:t>σ</a:t>
            </a:r>
            <a:r>
              <a:rPr lang="zh-CN" altLang="en-US" dirty="0">
                <a:latin typeface="华文新魏" pitchFamily="2" charset="-122"/>
                <a:ea typeface="华文新魏" pitchFamily="2" charset="-122"/>
              </a:rPr>
              <a:t>多用历史波动率或预测波动率代替，因此造成理论与实际差异。</a:t>
            </a:r>
          </a:p>
        </p:txBody>
      </p:sp>
      <p:sp>
        <p:nvSpPr>
          <p:cNvPr id="21" name="TextBox 20"/>
          <p:cNvSpPr txBox="1">
            <a:spLocks noChangeArrowheads="1"/>
          </p:cNvSpPr>
          <p:nvPr/>
        </p:nvSpPr>
        <p:spPr bwMode="auto">
          <a:xfrm>
            <a:off x="7847768" y="1712914"/>
            <a:ext cx="1909007" cy="307975"/>
          </a:xfrm>
          <a:prstGeom prst="rect">
            <a:avLst/>
          </a:prstGeom>
          <a:noFill/>
          <a:ln w="9525">
            <a:noFill/>
            <a:miter lim="800000"/>
            <a:headEnd/>
            <a:tailEnd/>
          </a:ln>
        </p:spPr>
        <p:txBody>
          <a:bodyPr>
            <a:spAutoFit/>
          </a:bodyPr>
          <a:lstStyle/>
          <a:p>
            <a:r>
              <a:rPr lang="zh-CN" altLang="en-US" sz="1400" b="1"/>
              <a:t>公式中有五个变量</a:t>
            </a:r>
          </a:p>
        </p:txBody>
      </p:sp>
      <p:sp>
        <p:nvSpPr>
          <p:cNvPr id="37" name="Text Box 10"/>
          <p:cNvSpPr txBox="1">
            <a:spLocks noChangeArrowheads="1"/>
          </p:cNvSpPr>
          <p:nvPr/>
        </p:nvSpPr>
        <p:spPr bwMode="auto">
          <a:xfrm>
            <a:off x="277200" y="2183497"/>
            <a:ext cx="2286000" cy="369332"/>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i="0" u="none" strike="noStrike" kern="0" cap="none" spc="0" normalizeH="0" baseline="0" noProof="0" dirty="0" smtClean="0">
                <a:ln>
                  <a:noFill/>
                </a:ln>
                <a:solidFill>
                  <a:sysClr val="windowText" lastClr="000000"/>
                </a:solidFill>
                <a:effectLst/>
                <a:uLnTx/>
                <a:uFillTx/>
              </a:rPr>
              <a:t>B-S</a:t>
            </a:r>
            <a:r>
              <a:rPr kumimoji="0" lang="zh-CN" altLang="en-US" sz="1800" i="0" u="none" strike="noStrike" kern="0" cap="none" spc="0" normalizeH="0" baseline="0" noProof="0" dirty="0" smtClean="0">
                <a:ln>
                  <a:noFill/>
                </a:ln>
                <a:solidFill>
                  <a:sysClr val="windowText" lastClr="000000"/>
                </a:solidFill>
                <a:effectLst/>
                <a:uLnTx/>
                <a:uFillTx/>
              </a:rPr>
              <a:t>期权定价公式</a:t>
            </a:r>
          </a:p>
        </p:txBody>
      </p:sp>
      <p:pic>
        <p:nvPicPr>
          <p:cNvPr id="40" name="图片 39" descr="未标题-19.jpg"/>
          <p:cNvPicPr>
            <a:picLocks noChangeAspect="1"/>
          </p:cNvPicPr>
          <p:nvPr/>
        </p:nvPicPr>
        <p:blipFill>
          <a:blip r:embed="rId3" cstate="print"/>
          <a:srcRect/>
          <a:stretch>
            <a:fillRect/>
          </a:stretch>
        </p:blipFill>
        <p:spPr bwMode="auto">
          <a:xfrm>
            <a:off x="451943" y="3476181"/>
            <a:ext cx="6639666" cy="2969069"/>
          </a:xfrm>
          <a:prstGeom prst="rect">
            <a:avLst/>
          </a:prstGeom>
          <a:noFill/>
          <a:ln w="9525">
            <a:noFill/>
            <a:miter lim="800000"/>
            <a:headEnd/>
            <a:tailEnd/>
          </a:ln>
        </p:spPr>
      </p:pic>
      <p:sp>
        <p:nvSpPr>
          <p:cNvPr id="41" name="TextBox 19"/>
          <p:cNvSpPr txBox="1">
            <a:spLocks noChangeArrowheads="1"/>
          </p:cNvSpPr>
          <p:nvPr/>
        </p:nvSpPr>
        <p:spPr bwMode="auto">
          <a:xfrm>
            <a:off x="7237326" y="3726758"/>
            <a:ext cx="1220884" cy="2585323"/>
          </a:xfrm>
          <a:prstGeom prst="rect">
            <a:avLst/>
          </a:prstGeom>
          <a:noFill/>
          <a:ln w="9525">
            <a:noFill/>
            <a:miter lim="800000"/>
            <a:headEnd/>
            <a:tailEnd/>
          </a:ln>
        </p:spPr>
        <p:txBody>
          <a:bodyPr wrap="square">
            <a:spAutoFit/>
          </a:bodyPr>
          <a:lstStyle/>
          <a:p>
            <a:r>
              <a:rPr lang="zh-CN" altLang="en-US" dirty="0">
                <a:solidFill>
                  <a:schemeClr val="tx1"/>
                </a:solidFill>
                <a:latin typeface="华文新魏" pitchFamily="2" charset="-122"/>
                <a:ea typeface="华文新魏" pitchFamily="2" charset="-122"/>
              </a:rPr>
              <a:t>正因为价格波动率</a:t>
            </a:r>
            <a:r>
              <a:rPr lang="el-GR" altLang="zh-CN" dirty="0">
                <a:solidFill>
                  <a:schemeClr val="tx1"/>
                </a:solidFill>
                <a:ea typeface="华文新魏" pitchFamily="2" charset="-122"/>
              </a:rPr>
              <a:t>σ</a:t>
            </a:r>
            <a:r>
              <a:rPr lang="zh-CN" altLang="en-US" dirty="0">
                <a:solidFill>
                  <a:schemeClr val="tx1"/>
                </a:solidFill>
                <a:latin typeface="华文新魏" pitchFamily="2" charset="-122"/>
                <a:ea typeface="华文新魏" pitchFamily="2" charset="-122"/>
              </a:rPr>
              <a:t>多用历史波动率或预测波动率代替，因此造成理论与实际差异。</a:t>
            </a:r>
          </a:p>
        </p:txBody>
      </p:sp>
      <p:sp>
        <p:nvSpPr>
          <p:cNvPr id="42" name="上下箭头 41"/>
          <p:cNvSpPr/>
          <p:nvPr/>
        </p:nvSpPr>
        <p:spPr>
          <a:xfrm>
            <a:off x="4038889" y="3370263"/>
            <a:ext cx="228954" cy="1279825"/>
          </a:xfrm>
          <a:prstGeom prst="upDownArrow">
            <a:avLst/>
          </a:prstGeom>
          <a:solidFill>
            <a:srgbClr val="FF9900"/>
          </a:solidFill>
          <a:ln>
            <a:solidFill>
              <a:srgbClr val="1F5871"/>
            </a:solidFill>
          </a:ln>
        </p:spPr>
        <p:txBody>
          <a:bodyPr wrap="square" rtlCol="0" anchor="ctr">
            <a:noAutofit/>
          </a:bodyPr>
          <a:lstStyle/>
          <a:p>
            <a:pPr algn="ctr"/>
            <a:endParaRPr lang="zh-CN" altLang="en-US" dirty="0" smtClean="0">
              <a:solidFill>
                <a:schemeClr val="tx1"/>
              </a:solidFill>
              <a:latin typeface="+mn-lt"/>
              <a:ea typeface="+mn-ea"/>
            </a:endParaRPr>
          </a:p>
        </p:txBody>
      </p:sp>
      <p:sp>
        <p:nvSpPr>
          <p:cNvPr id="44" name="TextBox 43"/>
          <p:cNvSpPr txBox="1"/>
          <p:nvPr/>
        </p:nvSpPr>
        <p:spPr>
          <a:xfrm>
            <a:off x="6216240" y="1526760"/>
            <a:ext cx="2042172" cy="338554"/>
          </a:xfrm>
          <a:prstGeom prst="rect">
            <a:avLst/>
          </a:prstGeom>
          <a:noFill/>
        </p:spPr>
        <p:txBody>
          <a:bodyPr wrap="square" rtlCol="0">
            <a:spAutoFit/>
          </a:bodyPr>
          <a:lstStyle/>
          <a:p>
            <a:pPr algn="ctr"/>
            <a:r>
              <a:rPr lang="zh-CN" altLang="en-US" sz="1600" dirty="0" smtClean="0">
                <a:solidFill>
                  <a:schemeClr val="tx1"/>
                </a:solidFill>
                <a:latin typeface="宋体" pitchFamily="2" charset="-122"/>
              </a:rPr>
              <a:t>认购期权价格公式</a:t>
            </a:r>
          </a:p>
        </p:txBody>
      </p:sp>
      <p:sp>
        <p:nvSpPr>
          <p:cNvPr id="45" name="TextBox 44"/>
          <p:cNvSpPr txBox="1"/>
          <p:nvPr/>
        </p:nvSpPr>
        <p:spPr>
          <a:xfrm>
            <a:off x="7101828" y="1865314"/>
            <a:ext cx="2042172" cy="338554"/>
          </a:xfrm>
          <a:prstGeom prst="rect">
            <a:avLst/>
          </a:prstGeom>
          <a:noFill/>
        </p:spPr>
        <p:txBody>
          <a:bodyPr wrap="square" rtlCol="0">
            <a:spAutoFit/>
          </a:bodyPr>
          <a:lstStyle/>
          <a:p>
            <a:pPr algn="ctr"/>
            <a:r>
              <a:rPr lang="zh-CN" altLang="en-US" sz="1600" dirty="0" smtClean="0">
                <a:solidFill>
                  <a:schemeClr val="tx1"/>
                </a:solidFill>
                <a:latin typeface="宋体" pitchFamily="2" charset="-122"/>
              </a:rPr>
              <a:t>认沽期权价格公式</a:t>
            </a:r>
          </a:p>
        </p:txBody>
      </p:sp>
      <p:cxnSp>
        <p:nvCxnSpPr>
          <p:cNvPr id="47" name="直接箭头连接符 46"/>
          <p:cNvCxnSpPr/>
          <p:nvPr/>
        </p:nvCxnSpPr>
        <p:spPr bwMode="auto">
          <a:xfrm>
            <a:off x="5259977" y="1712914"/>
            <a:ext cx="956263" cy="0"/>
          </a:xfrm>
          <a:prstGeom prst="straightConnector1">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49" name="直接箭头连接符 48"/>
          <p:cNvCxnSpPr/>
          <p:nvPr/>
        </p:nvCxnSpPr>
        <p:spPr bwMode="auto">
          <a:xfrm>
            <a:off x="6216240" y="2020889"/>
            <a:ext cx="1021086" cy="0"/>
          </a:xfrm>
          <a:prstGeom prst="straightConnector1">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transition spd="med">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from="(-#ppt_w/2)" to="(#ppt_x)" calcmode="lin" valueType="num">
                                      <p:cBhvr>
                                        <p:cTn id="7" dur="600" fill="hold">
                                          <p:stCondLst>
                                            <p:cond delay="0"/>
                                          </p:stCondLst>
                                        </p:cTn>
                                        <p:tgtEl>
                                          <p:spTgt spid="42"/>
                                        </p:tgtEl>
                                        <p:attrNameLst>
                                          <p:attrName>ppt_x</p:attrName>
                                        </p:attrNameLst>
                                      </p:cBhvr>
                                    </p:anim>
                                    <p:anim from="0" to="-1.0" calcmode="lin" valueType="num">
                                      <p:cBhvr>
                                        <p:cTn id="8" dur="200" decel="50000" autoRev="1" fill="hold">
                                          <p:stCondLst>
                                            <p:cond delay="600"/>
                                          </p:stCondLst>
                                        </p:cTn>
                                        <p:tgtEl>
                                          <p:spTgt spid="42"/>
                                        </p:tgtEl>
                                        <p:attrNameLst>
                                          <p:attrName>xshear</p:attrName>
                                        </p:attrNameLst>
                                      </p:cBhvr>
                                    </p:anim>
                                    <p:animScale>
                                      <p:cBhvr>
                                        <p:cTn id="9" dur="200" decel="100000" autoRev="1" fill="hold">
                                          <p:stCondLst>
                                            <p:cond delay="600"/>
                                          </p:stCondLst>
                                        </p:cTn>
                                        <p:tgtEl>
                                          <p:spTgt spid="42"/>
                                        </p:tgtEl>
                                      </p:cBhvr>
                                      <p:from x="100000" y="100000"/>
                                      <p:to x="80000" y="100000"/>
                                    </p:animScale>
                                    <p:anim by="(#ppt_h/3+#ppt_w*0.1)" calcmode="lin" valueType="num">
                                      <p:cBhvr additive="sum">
                                        <p:cTn id="10" dur="200" decel="100000" autoRev="1" fill="hold">
                                          <p:stCondLst>
                                            <p:cond delay="600"/>
                                          </p:stCondLst>
                                        </p:cTn>
                                        <p:tgtEl>
                                          <p:spTgt spid="42"/>
                                        </p:tgtEl>
                                        <p:attrNameLst>
                                          <p:attrName>ppt_x</p:attrName>
                                        </p:attrNameLst>
                                      </p:cBhvr>
                                    </p:anim>
                                  </p:childTnLst>
                                </p:cTn>
                              </p:par>
                              <p:par>
                                <p:cTn id="11" presetID="34"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anim from="(-#ppt_w/2)" to="(#ppt_x)" calcmode="lin" valueType="num">
                                      <p:cBhvr>
                                        <p:cTn id="13" dur="600" fill="hold">
                                          <p:stCondLst>
                                            <p:cond delay="0"/>
                                          </p:stCondLst>
                                        </p:cTn>
                                        <p:tgtEl>
                                          <p:spTgt spid="40"/>
                                        </p:tgtEl>
                                        <p:attrNameLst>
                                          <p:attrName>ppt_x</p:attrName>
                                        </p:attrNameLst>
                                      </p:cBhvr>
                                    </p:anim>
                                    <p:anim from="0" to="-1.0" calcmode="lin" valueType="num">
                                      <p:cBhvr>
                                        <p:cTn id="14" dur="200" decel="50000" autoRev="1" fill="hold">
                                          <p:stCondLst>
                                            <p:cond delay="600"/>
                                          </p:stCondLst>
                                        </p:cTn>
                                        <p:tgtEl>
                                          <p:spTgt spid="40"/>
                                        </p:tgtEl>
                                        <p:attrNameLst>
                                          <p:attrName>xshear</p:attrName>
                                        </p:attrNameLst>
                                      </p:cBhvr>
                                    </p:anim>
                                    <p:animScale>
                                      <p:cBhvr>
                                        <p:cTn id="15" dur="200" decel="100000" autoRev="1" fill="hold">
                                          <p:stCondLst>
                                            <p:cond delay="600"/>
                                          </p:stCondLst>
                                        </p:cTn>
                                        <p:tgtEl>
                                          <p:spTgt spid="40"/>
                                        </p:tgtEl>
                                      </p:cBhvr>
                                      <p:from x="100000" y="100000"/>
                                      <p:to x="80000" y="100000"/>
                                    </p:animScale>
                                    <p:anim by="(#ppt_h/3+#ppt_w*0.1)" calcmode="lin" valueType="num">
                                      <p:cBhvr additive="sum">
                                        <p:cTn id="16" dur="200" decel="100000" autoRev="1" fill="hold">
                                          <p:stCondLst>
                                            <p:cond delay="600"/>
                                          </p:stCondLst>
                                        </p:cTn>
                                        <p:tgtEl>
                                          <p:spTgt spid="40"/>
                                        </p:tgtEl>
                                        <p:attrNameLst>
                                          <p:attrName>ppt_x</p:attrName>
                                        </p:attrNameLst>
                                      </p:cBhvr>
                                    </p:anim>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box(in)">
                                      <p:cBhvr>
                                        <p:cTn id="2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二、估计波动率的实务操作</a:t>
            </a:r>
            <a:endParaRPr lang="zh-CN" altLang="en-US" dirty="0"/>
          </a:p>
        </p:txBody>
      </p:sp>
      <p:sp>
        <p:nvSpPr>
          <p:cNvPr id="13" name="TextBox 5"/>
          <p:cNvSpPr>
            <a:spLocks noChangeArrowheads="1"/>
          </p:cNvSpPr>
          <p:nvPr/>
        </p:nvSpPr>
        <p:spPr bwMode="auto">
          <a:xfrm>
            <a:off x="223200" y="1079500"/>
            <a:ext cx="6192838" cy="523220"/>
          </a:xfrm>
          <a:prstGeom prst="rect">
            <a:avLst/>
          </a:prstGeom>
          <a:noFill/>
          <a:ln w="9525">
            <a:noFill/>
            <a:miter lim="800000"/>
            <a:headEnd/>
            <a:tailEnd/>
          </a:ln>
        </p:spPr>
        <p:txBody>
          <a:bodyPr>
            <a:spAutoFit/>
          </a:bodyPr>
          <a:lstStyle/>
          <a:p>
            <a:r>
              <a:rPr lang="zh-CN" altLang="en-US" sz="2800" dirty="0">
                <a:solidFill>
                  <a:srgbClr val="C00000"/>
                </a:solidFill>
                <a:latin typeface="微软雅黑" pitchFamily="34" charset="-122"/>
                <a:ea typeface="微软雅黑" pitchFamily="34" charset="-122"/>
                <a:sym typeface="微软雅黑" pitchFamily="34" charset="-122"/>
              </a:rPr>
              <a:t> </a:t>
            </a:r>
            <a:r>
              <a:rPr lang="zh-CN" altLang="en-US" sz="2800" dirty="0" smtClean="0">
                <a:solidFill>
                  <a:srgbClr val="C00000"/>
                </a:solidFill>
                <a:latin typeface="微软雅黑" pitchFamily="34" charset="-122"/>
                <a:ea typeface="微软雅黑" pitchFamily="34" charset="-122"/>
                <a:sym typeface="微软雅黑" pitchFamily="34" charset="-122"/>
              </a:rPr>
              <a:t>计算隐含波动率的简易方法</a:t>
            </a:r>
            <a:endParaRPr lang="zh-CN" altLang="en-US" sz="2800" dirty="0">
              <a:solidFill>
                <a:srgbClr val="C00000"/>
              </a:solidFill>
              <a:latin typeface="微软雅黑" pitchFamily="34" charset="-122"/>
              <a:ea typeface="微软雅黑" pitchFamily="34" charset="-122"/>
              <a:sym typeface="微软雅黑" pitchFamily="34" charset="-122"/>
            </a:endParaRPr>
          </a:p>
        </p:txBody>
      </p:sp>
      <p:sp>
        <p:nvSpPr>
          <p:cNvPr id="14" name="直接连接符 6"/>
          <p:cNvSpPr>
            <a:spLocks noChangeShapeType="1"/>
          </p:cNvSpPr>
          <p:nvPr/>
        </p:nvSpPr>
        <p:spPr bwMode="auto">
          <a:xfrm>
            <a:off x="277200" y="1065600"/>
            <a:ext cx="4410075" cy="1587"/>
          </a:xfrm>
          <a:prstGeom prst="line">
            <a:avLst/>
          </a:prstGeom>
          <a:noFill/>
          <a:ln w="28575">
            <a:solidFill>
              <a:srgbClr val="C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5" name="TextBox 14"/>
          <p:cNvSpPr txBox="1"/>
          <p:nvPr/>
        </p:nvSpPr>
        <p:spPr>
          <a:xfrm>
            <a:off x="1457325" y="5692775"/>
            <a:ext cx="7686675" cy="1154113"/>
          </a:xfrm>
          <a:prstGeom prst="rect">
            <a:avLst/>
          </a:prstGeom>
          <a:noFill/>
        </p:spPr>
        <p:txBody>
          <a:bodyPr>
            <a:spAutoFit/>
          </a:bodyPr>
          <a:lstStyle/>
          <a:p>
            <a:pPr indent="457200">
              <a:buFont typeface="Arial" pitchFamily="34" charset="0"/>
              <a:buNone/>
              <a:defRPr/>
            </a:pPr>
            <a:r>
              <a:rPr lang="zh-CN" altLang="en-US" sz="1700" dirty="0">
                <a:latin typeface="Arial" pitchFamily="34" charset="0"/>
                <a:ea typeface="宋体" pitchFamily="2" charset="-122"/>
              </a:rPr>
              <a:t>套用上图，则在未来</a:t>
            </a:r>
            <a:r>
              <a:rPr lang="en-US" altLang="zh-CN" sz="1700" dirty="0">
                <a:latin typeface="Arial" pitchFamily="34" charset="0"/>
                <a:ea typeface="宋体" pitchFamily="2" charset="-122"/>
              </a:rPr>
              <a:t>20</a:t>
            </a:r>
            <a:r>
              <a:rPr lang="zh-CN" altLang="en-US" sz="1700" dirty="0">
                <a:latin typeface="Arial" pitchFamily="34" charset="0"/>
                <a:ea typeface="宋体" pitchFamily="2" charset="-122"/>
              </a:rPr>
              <a:t>个月内，海通证券的股价</a:t>
            </a:r>
            <a:r>
              <a:rPr lang="en-US" altLang="zh-CN" sz="1700" dirty="0">
                <a:latin typeface="Arial" pitchFamily="34" charset="0"/>
                <a:ea typeface="宋体" pitchFamily="2" charset="-122"/>
              </a:rPr>
              <a:t>19</a:t>
            </a:r>
            <a:r>
              <a:rPr lang="zh-CN" altLang="en-US" sz="1700" dirty="0">
                <a:latin typeface="Arial" pitchFamily="34" charset="0"/>
                <a:ea typeface="宋体" pitchFamily="2" charset="-122"/>
              </a:rPr>
              <a:t>次会在</a:t>
            </a:r>
            <a:r>
              <a:rPr lang="en-US" altLang="zh-CN" sz="1700" dirty="0">
                <a:latin typeface="Arial" pitchFamily="34" charset="0"/>
                <a:ea typeface="宋体" pitchFamily="2" charset="-122"/>
              </a:rPr>
              <a:t>10±2</a:t>
            </a:r>
            <a:r>
              <a:rPr lang="zh-CN" altLang="en-US" sz="1700" dirty="0">
                <a:latin typeface="Arial" pitchFamily="34" charset="0"/>
                <a:ea typeface="宋体" pitchFamily="2" charset="-122"/>
              </a:rPr>
              <a:t>*</a:t>
            </a:r>
            <a:r>
              <a:rPr lang="en-US" altLang="zh-CN" sz="1700" dirty="0">
                <a:latin typeface="Arial" pitchFamily="34" charset="0"/>
                <a:ea typeface="宋体" pitchFamily="2" charset="-122"/>
              </a:rPr>
              <a:t>0.724</a:t>
            </a:r>
            <a:r>
              <a:rPr lang="zh-CN" altLang="en-US" sz="1700" dirty="0">
                <a:latin typeface="Arial" pitchFamily="34" charset="0"/>
                <a:ea typeface="宋体" pitchFamily="2" charset="-122"/>
              </a:rPr>
              <a:t>元，即</a:t>
            </a:r>
            <a:r>
              <a:rPr lang="en-US" altLang="zh-CN" sz="1700" dirty="0">
                <a:latin typeface="Arial" pitchFamily="34" charset="0"/>
                <a:ea typeface="宋体" pitchFamily="2" charset="-122"/>
              </a:rPr>
              <a:t>8.55</a:t>
            </a:r>
            <a:r>
              <a:rPr lang="zh-CN" altLang="en-US" sz="1700" dirty="0">
                <a:latin typeface="Arial" pitchFamily="34" charset="0"/>
                <a:ea typeface="宋体" pitchFamily="2" charset="-122"/>
              </a:rPr>
              <a:t>元至</a:t>
            </a:r>
            <a:r>
              <a:rPr lang="en-US" altLang="zh-CN" sz="1700" dirty="0">
                <a:latin typeface="Arial" pitchFamily="34" charset="0"/>
                <a:ea typeface="宋体" pitchFamily="2" charset="-122"/>
              </a:rPr>
              <a:t>11.45</a:t>
            </a:r>
            <a:r>
              <a:rPr lang="zh-CN" altLang="en-US" sz="1700" dirty="0">
                <a:latin typeface="Arial" pitchFamily="34" charset="0"/>
                <a:ea typeface="宋体" pitchFamily="2" charset="-122"/>
              </a:rPr>
              <a:t>元间交易；在未来</a:t>
            </a:r>
            <a:r>
              <a:rPr lang="en-US" altLang="zh-CN" sz="1700" dirty="0">
                <a:latin typeface="Arial" pitchFamily="34" charset="0"/>
                <a:ea typeface="宋体" pitchFamily="2" charset="-122"/>
              </a:rPr>
              <a:t>370</a:t>
            </a:r>
            <a:r>
              <a:rPr lang="zh-CN" altLang="en-US" sz="1700" dirty="0">
                <a:latin typeface="Arial" pitchFamily="34" charset="0"/>
                <a:ea typeface="宋体" pitchFamily="2" charset="-122"/>
              </a:rPr>
              <a:t>个月内，有</a:t>
            </a:r>
            <a:r>
              <a:rPr lang="en-US" altLang="zh-CN" sz="1700" dirty="0">
                <a:latin typeface="Arial" pitchFamily="34" charset="0"/>
                <a:ea typeface="宋体" pitchFamily="2" charset="-122"/>
              </a:rPr>
              <a:t>369</a:t>
            </a:r>
            <a:r>
              <a:rPr lang="zh-CN" altLang="en-US" sz="1700" dirty="0">
                <a:latin typeface="Arial" pitchFamily="34" charset="0"/>
                <a:ea typeface="宋体" pitchFamily="2" charset="-122"/>
              </a:rPr>
              <a:t>次会在</a:t>
            </a:r>
            <a:r>
              <a:rPr lang="en-US" altLang="zh-CN" sz="1700" dirty="0">
                <a:latin typeface="Arial" pitchFamily="34" charset="0"/>
                <a:ea typeface="宋体" pitchFamily="2" charset="-122"/>
              </a:rPr>
              <a:t>10±3</a:t>
            </a:r>
            <a:r>
              <a:rPr lang="zh-CN" altLang="en-US" sz="1700" dirty="0">
                <a:latin typeface="Arial" pitchFamily="34" charset="0"/>
                <a:ea typeface="宋体" pitchFamily="2" charset="-122"/>
              </a:rPr>
              <a:t>*</a:t>
            </a:r>
            <a:r>
              <a:rPr lang="en-US" altLang="zh-CN" sz="1700" dirty="0">
                <a:latin typeface="Arial" pitchFamily="34" charset="0"/>
                <a:ea typeface="宋体" pitchFamily="2" charset="-122"/>
              </a:rPr>
              <a:t>0.724</a:t>
            </a:r>
            <a:r>
              <a:rPr lang="zh-CN" altLang="en-US" sz="1700" dirty="0">
                <a:latin typeface="Arial" pitchFamily="34" charset="0"/>
                <a:ea typeface="宋体" pitchFamily="2" charset="-122"/>
              </a:rPr>
              <a:t>元，即</a:t>
            </a:r>
            <a:r>
              <a:rPr lang="en-US" altLang="zh-CN" sz="1700" dirty="0">
                <a:latin typeface="Arial" pitchFamily="34" charset="0"/>
                <a:ea typeface="宋体" pitchFamily="2" charset="-122"/>
              </a:rPr>
              <a:t>7.83</a:t>
            </a:r>
            <a:r>
              <a:rPr lang="zh-CN" altLang="en-US" sz="1700" dirty="0">
                <a:latin typeface="Arial" pitchFamily="34" charset="0"/>
                <a:ea typeface="宋体" pitchFamily="2" charset="-122"/>
              </a:rPr>
              <a:t>元至</a:t>
            </a:r>
            <a:r>
              <a:rPr lang="en-US" altLang="zh-CN" sz="1700" dirty="0">
                <a:latin typeface="Arial" pitchFamily="34" charset="0"/>
                <a:ea typeface="宋体" pitchFamily="2" charset="-122"/>
              </a:rPr>
              <a:t>12.17</a:t>
            </a:r>
            <a:r>
              <a:rPr lang="zh-CN" altLang="en-US" sz="1700" dirty="0">
                <a:latin typeface="Arial" pitchFamily="34" charset="0"/>
                <a:ea typeface="宋体" pitchFamily="2" charset="-122"/>
              </a:rPr>
              <a:t>元间交易。</a:t>
            </a:r>
            <a:endParaRPr lang="en-US" altLang="zh-CN" sz="1700" dirty="0">
              <a:latin typeface="Arial" pitchFamily="34" charset="0"/>
              <a:ea typeface="宋体" pitchFamily="2" charset="-122"/>
            </a:endParaRPr>
          </a:p>
          <a:p>
            <a:pPr>
              <a:buFont typeface="Arial" pitchFamily="34" charset="0"/>
              <a:buNone/>
              <a:defRPr/>
            </a:pPr>
            <a:endParaRPr lang="zh-CN" altLang="en-US" dirty="0">
              <a:latin typeface="Arial" pitchFamily="34" charset="0"/>
              <a:ea typeface="宋体" pitchFamily="2" charset="-122"/>
            </a:endParaRPr>
          </a:p>
        </p:txBody>
      </p:sp>
      <p:sp>
        <p:nvSpPr>
          <p:cNvPr id="18" name="直接连接符 6"/>
          <p:cNvSpPr>
            <a:spLocks noChangeShapeType="1"/>
          </p:cNvSpPr>
          <p:nvPr/>
        </p:nvSpPr>
        <p:spPr bwMode="auto">
          <a:xfrm>
            <a:off x="277200" y="1627200"/>
            <a:ext cx="4410075" cy="1587"/>
          </a:xfrm>
          <a:prstGeom prst="line">
            <a:avLst/>
          </a:prstGeom>
          <a:noFill/>
          <a:ln w="28575">
            <a:solidFill>
              <a:srgbClr val="C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7" name="TextBox 26"/>
          <p:cNvSpPr txBox="1"/>
          <p:nvPr/>
        </p:nvSpPr>
        <p:spPr>
          <a:xfrm>
            <a:off x="451943" y="4650088"/>
            <a:ext cx="3968536" cy="369332"/>
          </a:xfrm>
          <a:prstGeom prst="rect">
            <a:avLst/>
          </a:prstGeom>
          <a:noFill/>
        </p:spPr>
        <p:txBody>
          <a:bodyPr wrap="square" rtlCol="0">
            <a:spAutoFit/>
          </a:bodyPr>
          <a:lstStyle/>
          <a:p>
            <a:endParaRPr lang="zh-CN" altLang="en-US" sz="1800" dirty="0" smtClean="0">
              <a:solidFill>
                <a:srgbClr val="003399"/>
              </a:solidFill>
              <a:latin typeface="微软雅黑" pitchFamily="34" charset="-122"/>
              <a:ea typeface="微软雅黑" pitchFamily="34" charset="-122"/>
            </a:endParaRPr>
          </a:p>
        </p:txBody>
      </p:sp>
      <p:sp>
        <p:nvSpPr>
          <p:cNvPr id="20" name="TextBox 19"/>
          <p:cNvSpPr txBox="1">
            <a:spLocks noChangeArrowheads="1"/>
          </p:cNvSpPr>
          <p:nvPr/>
        </p:nvSpPr>
        <p:spPr bwMode="auto">
          <a:xfrm>
            <a:off x="8374565" y="3028950"/>
            <a:ext cx="975678" cy="3416300"/>
          </a:xfrm>
          <a:prstGeom prst="rect">
            <a:avLst/>
          </a:prstGeom>
          <a:noFill/>
          <a:ln w="9525">
            <a:noFill/>
            <a:miter lim="800000"/>
            <a:headEnd/>
            <a:tailEnd/>
          </a:ln>
        </p:spPr>
        <p:txBody>
          <a:bodyPr>
            <a:spAutoFit/>
          </a:bodyPr>
          <a:lstStyle/>
          <a:p>
            <a:r>
              <a:rPr lang="zh-CN" altLang="en-US" dirty="0">
                <a:latin typeface="华文新魏" pitchFamily="2" charset="-122"/>
                <a:ea typeface="华文新魏" pitchFamily="2" charset="-122"/>
              </a:rPr>
              <a:t>正因为价格波动率</a:t>
            </a:r>
            <a:r>
              <a:rPr lang="el-GR" altLang="zh-CN" dirty="0">
                <a:ea typeface="华文新魏" pitchFamily="2" charset="-122"/>
              </a:rPr>
              <a:t>σ</a:t>
            </a:r>
            <a:r>
              <a:rPr lang="zh-CN" altLang="en-US" dirty="0">
                <a:latin typeface="华文新魏" pitchFamily="2" charset="-122"/>
                <a:ea typeface="华文新魏" pitchFamily="2" charset="-122"/>
              </a:rPr>
              <a:t>多用历史波动率或预测波动率代替，因此造成理论与实际差异。</a:t>
            </a:r>
          </a:p>
        </p:txBody>
      </p:sp>
      <p:sp>
        <p:nvSpPr>
          <p:cNvPr id="21" name="TextBox 20"/>
          <p:cNvSpPr txBox="1">
            <a:spLocks noChangeArrowheads="1"/>
          </p:cNvSpPr>
          <p:nvPr/>
        </p:nvSpPr>
        <p:spPr bwMode="auto">
          <a:xfrm>
            <a:off x="7847768" y="1712914"/>
            <a:ext cx="1909007" cy="307975"/>
          </a:xfrm>
          <a:prstGeom prst="rect">
            <a:avLst/>
          </a:prstGeom>
          <a:noFill/>
          <a:ln w="9525">
            <a:noFill/>
            <a:miter lim="800000"/>
            <a:headEnd/>
            <a:tailEnd/>
          </a:ln>
        </p:spPr>
        <p:txBody>
          <a:bodyPr>
            <a:spAutoFit/>
          </a:bodyPr>
          <a:lstStyle/>
          <a:p>
            <a:r>
              <a:rPr lang="zh-CN" altLang="en-US" sz="1400" b="1"/>
              <a:t>公式中有五个变量</a:t>
            </a:r>
          </a:p>
        </p:txBody>
      </p:sp>
      <p:sp>
        <p:nvSpPr>
          <p:cNvPr id="17" name="TextBox 16"/>
          <p:cNvSpPr txBox="1"/>
          <p:nvPr/>
        </p:nvSpPr>
        <p:spPr>
          <a:xfrm>
            <a:off x="277200" y="1712914"/>
            <a:ext cx="8353142" cy="1661993"/>
          </a:xfrm>
          <a:prstGeom prst="rect">
            <a:avLst/>
          </a:prstGeom>
          <a:noFill/>
        </p:spPr>
        <p:txBody>
          <a:bodyPr wrap="square">
            <a:spAutoFit/>
          </a:bodyPr>
          <a:lstStyle/>
          <a:p>
            <a:pPr indent="457200">
              <a:buFont typeface="Arial" charset="0"/>
              <a:buNone/>
              <a:defRPr/>
            </a:pPr>
            <a:r>
              <a:rPr lang="zh-CN" altLang="en-US" sz="1700" dirty="0">
                <a:solidFill>
                  <a:schemeClr val="tx1"/>
                </a:solidFill>
                <a:latin typeface="Arial" charset="0"/>
              </a:rPr>
              <a:t>市场上究竟是采用什么价格波动率呢？换言之，如果我们假定</a:t>
            </a:r>
            <a:r>
              <a:rPr lang="zh-CN" altLang="en-US" sz="1700" dirty="0" smtClean="0">
                <a:solidFill>
                  <a:schemeClr val="tx1"/>
                </a:solidFill>
                <a:latin typeface="Arial" charset="0"/>
              </a:rPr>
              <a:t>其他四因素都确定，</a:t>
            </a:r>
            <a:r>
              <a:rPr lang="zh-CN" altLang="en-US" sz="1700" dirty="0">
                <a:solidFill>
                  <a:schemeClr val="tx1"/>
                </a:solidFill>
                <a:latin typeface="Arial" charset="0"/>
              </a:rPr>
              <a:t>定价模型所采用的价格波动率应该是多少，才能使期权的理论价格等于市场价格呢</a:t>
            </a:r>
            <a:r>
              <a:rPr lang="zh-CN" altLang="en-US" sz="1700" dirty="0" smtClean="0">
                <a:solidFill>
                  <a:schemeClr val="tx1"/>
                </a:solidFill>
                <a:latin typeface="Arial" charset="0"/>
              </a:rPr>
              <a:t>？</a:t>
            </a:r>
            <a:endParaRPr lang="en-US" altLang="zh-CN" sz="1700" dirty="0" smtClean="0">
              <a:solidFill>
                <a:schemeClr val="tx1"/>
              </a:solidFill>
              <a:latin typeface="Arial" charset="0"/>
            </a:endParaRPr>
          </a:p>
          <a:p>
            <a:pPr indent="457200">
              <a:buFont typeface="Arial" charset="0"/>
              <a:buNone/>
              <a:defRPr/>
            </a:pPr>
            <a:r>
              <a:rPr lang="zh-CN" altLang="en-US" sz="1700" dirty="0" smtClean="0">
                <a:solidFill>
                  <a:schemeClr val="tx1"/>
                </a:solidFill>
                <a:latin typeface="Arial" charset="0"/>
              </a:rPr>
              <a:t>答案</a:t>
            </a:r>
            <a:r>
              <a:rPr lang="zh-CN" altLang="en-US" sz="1700" dirty="0">
                <a:solidFill>
                  <a:schemeClr val="tx1"/>
                </a:solidFill>
                <a:latin typeface="Arial" charset="0"/>
              </a:rPr>
              <a:t>就是隐含波动率，它</a:t>
            </a:r>
            <a:r>
              <a:rPr lang="zh-CN" altLang="en-US" sz="1700" dirty="0" smtClean="0">
                <a:solidFill>
                  <a:schemeClr val="tx1"/>
                </a:solidFill>
                <a:latin typeface="Arial" charset="0"/>
              </a:rPr>
              <a:t>表示</a:t>
            </a:r>
            <a:r>
              <a:rPr lang="zh-CN" altLang="en-US" sz="1700" dirty="0">
                <a:solidFill>
                  <a:schemeClr val="tx1"/>
                </a:solidFill>
                <a:latin typeface="Arial" charset="0"/>
              </a:rPr>
              <a:t>期权价格所体现的对于未来波动率的预期</a:t>
            </a:r>
            <a:r>
              <a:rPr lang="zh-CN" altLang="en-US" sz="1700" dirty="0" smtClean="0">
                <a:solidFill>
                  <a:schemeClr val="tx1"/>
                </a:solidFill>
                <a:latin typeface="Arial" charset="0"/>
              </a:rPr>
              <a:t>。要</a:t>
            </a:r>
            <a:r>
              <a:rPr lang="zh-CN" altLang="en-US" sz="1700" dirty="0">
                <a:solidFill>
                  <a:schemeClr val="tx1"/>
                </a:solidFill>
                <a:latin typeface="Arial" charset="0"/>
              </a:rPr>
              <a:t>确定隐含波动率，需要的是一个实际的期权价格和一个理论上的期权价格模型，只要将期权的其他四因素和期权实际价格输入理论期权价格模型就可计算出隐含波动率。</a:t>
            </a:r>
          </a:p>
          <a:p>
            <a:pPr>
              <a:buFont typeface="Arial" charset="0"/>
              <a:buNone/>
              <a:defRPr/>
            </a:pPr>
            <a:r>
              <a:rPr lang="zh-CN" altLang="en-US" sz="1700" dirty="0">
                <a:solidFill>
                  <a:schemeClr val="tx1"/>
                </a:solidFill>
                <a:latin typeface="Arial" charset="0"/>
              </a:rPr>
              <a:t> </a:t>
            </a:r>
          </a:p>
        </p:txBody>
      </p:sp>
      <p:pic>
        <p:nvPicPr>
          <p:cNvPr id="19" name="图片 14" descr="未标题58.jpg"/>
          <p:cNvPicPr>
            <a:picLocks noChangeAspect="1"/>
          </p:cNvPicPr>
          <p:nvPr/>
        </p:nvPicPr>
        <p:blipFill>
          <a:blip r:embed="rId2" cstate="print"/>
          <a:srcRect/>
          <a:stretch>
            <a:fillRect/>
          </a:stretch>
        </p:blipFill>
        <p:spPr bwMode="auto">
          <a:xfrm>
            <a:off x="451943" y="3443289"/>
            <a:ext cx="5840514" cy="2762250"/>
          </a:xfrm>
          <a:prstGeom prst="rect">
            <a:avLst/>
          </a:prstGeom>
          <a:noFill/>
          <a:ln w="9525">
            <a:noFill/>
            <a:miter lim="800000"/>
            <a:headEnd/>
            <a:tailEnd/>
          </a:ln>
        </p:spPr>
      </p:pic>
      <p:sp>
        <p:nvSpPr>
          <p:cNvPr id="22" name="TextBox 17"/>
          <p:cNvSpPr txBox="1">
            <a:spLocks noChangeArrowheads="1"/>
          </p:cNvSpPr>
          <p:nvPr/>
        </p:nvSpPr>
        <p:spPr bwMode="auto">
          <a:xfrm>
            <a:off x="6557383" y="3481716"/>
            <a:ext cx="1565149" cy="2723823"/>
          </a:xfrm>
          <a:prstGeom prst="rect">
            <a:avLst/>
          </a:prstGeom>
          <a:noFill/>
          <a:ln w="9525">
            <a:noFill/>
            <a:miter lim="800000"/>
            <a:headEnd/>
            <a:tailEnd/>
          </a:ln>
        </p:spPr>
        <p:txBody>
          <a:bodyPr>
            <a:spAutoFit/>
          </a:bodyPr>
          <a:lstStyle/>
          <a:p>
            <a:r>
              <a:rPr lang="zh-CN" altLang="en-US" sz="1700" dirty="0">
                <a:solidFill>
                  <a:schemeClr val="tx1"/>
                </a:solidFill>
                <a:latin typeface="华文新魏" pitchFamily="2" charset="-122"/>
                <a:ea typeface="华文新魏" pitchFamily="2" charset="-122"/>
              </a:rPr>
              <a:t>隐含波动率是由期权市场价格决定的波动率，是市场价格的真实映射，从而在期权交易中有着极为重要的作用。</a:t>
            </a:r>
          </a:p>
          <a:p>
            <a:r>
              <a:rPr lang="zh-CN" altLang="en-US" sz="1700" dirty="0">
                <a:solidFill>
                  <a:schemeClr val="tx1"/>
                </a:solidFill>
                <a:latin typeface="华文新魏" pitchFamily="2" charset="-122"/>
                <a:ea typeface="华文新魏" pitchFamily="2" charset="-122"/>
              </a:rPr>
              <a:t> </a:t>
            </a:r>
          </a:p>
          <a:p>
            <a:endParaRPr lang="zh-CN" altLang="en-US" dirty="0">
              <a:solidFill>
                <a:schemeClr val="tx1"/>
              </a:solidFill>
            </a:endParaRPr>
          </a:p>
        </p:txBody>
      </p:sp>
      <p:sp>
        <p:nvSpPr>
          <p:cNvPr id="25" name="矩形 24"/>
          <p:cNvSpPr/>
          <p:nvPr/>
        </p:nvSpPr>
        <p:spPr>
          <a:xfrm>
            <a:off x="451943" y="4497452"/>
            <a:ext cx="1907950" cy="521968"/>
          </a:xfrm>
          <a:prstGeom prst="rect">
            <a:avLst/>
          </a:prstGeom>
          <a:ln w="19050">
            <a:solidFill>
              <a:srgbClr val="1F5871"/>
            </a:solidFill>
          </a:ln>
          <a:effectLst>
            <a:glow rad="101600">
              <a:schemeClr val="accent2">
                <a:satMod val="175000"/>
                <a:alpha val="40000"/>
              </a:schemeClr>
            </a:glow>
            <a:innerShdw blurRad="63500" dist="50800" dir="13500000">
              <a:prstClr val="black">
                <a:alpha val="50000"/>
              </a:prstClr>
            </a:innerShdw>
          </a:effectLst>
          <a:scene3d>
            <a:camera prst="orthographicFront"/>
            <a:lightRig rig="threePt" dir="t"/>
          </a:scene3d>
          <a:sp3d>
            <a:bevelT prst="slope"/>
          </a:sp3d>
        </p:spPr>
        <p:txBody>
          <a:bodyPr wrap="square" rtlCol="0" anchor="ctr">
            <a:noAutofit/>
          </a:bodyPr>
          <a:lstStyle/>
          <a:p>
            <a:pPr algn="ctr"/>
            <a:endParaRPr lang="zh-CN" altLang="en-US" dirty="0" smtClean="0">
              <a:solidFill>
                <a:schemeClr val="tx1"/>
              </a:solidFill>
              <a:latin typeface="+mn-lt"/>
              <a:ea typeface="+mn-ea"/>
            </a:endParaRPr>
          </a:p>
        </p:txBody>
      </p:sp>
    </p:spTree>
  </p:cSld>
  <p:clrMapOvr>
    <a:masterClrMapping/>
  </p:clrMapOvr>
  <p:transition spd="med">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down)">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box(in)">
                                      <p:cBhvr>
                                        <p:cTn id="1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三、隐含波动率的性质及策略</a:t>
            </a:r>
            <a:endParaRPr lang="zh-CN" altLang="en-US" dirty="0"/>
          </a:p>
        </p:txBody>
      </p:sp>
      <p:sp>
        <p:nvSpPr>
          <p:cNvPr id="13" name="TextBox 5"/>
          <p:cNvSpPr>
            <a:spLocks noChangeArrowheads="1"/>
          </p:cNvSpPr>
          <p:nvPr/>
        </p:nvSpPr>
        <p:spPr bwMode="auto">
          <a:xfrm>
            <a:off x="223200" y="1079500"/>
            <a:ext cx="6192838" cy="523220"/>
          </a:xfrm>
          <a:prstGeom prst="rect">
            <a:avLst/>
          </a:prstGeom>
          <a:noFill/>
          <a:ln w="9525">
            <a:noFill/>
            <a:miter lim="800000"/>
            <a:headEnd/>
            <a:tailEnd/>
          </a:ln>
        </p:spPr>
        <p:txBody>
          <a:bodyPr>
            <a:spAutoFit/>
          </a:bodyPr>
          <a:lstStyle/>
          <a:p>
            <a:r>
              <a:rPr lang="zh-CN" altLang="en-US" sz="2800" dirty="0">
                <a:solidFill>
                  <a:srgbClr val="C00000"/>
                </a:solidFill>
                <a:latin typeface="微软雅黑" pitchFamily="34" charset="-122"/>
                <a:ea typeface="微软雅黑" pitchFamily="34" charset="-122"/>
                <a:sym typeface="微软雅黑" pitchFamily="34" charset="-122"/>
              </a:rPr>
              <a:t> </a:t>
            </a:r>
            <a:r>
              <a:rPr lang="zh-CN" altLang="en-US" sz="2800" dirty="0" smtClean="0">
                <a:solidFill>
                  <a:srgbClr val="C00000"/>
                </a:solidFill>
                <a:latin typeface="微软雅黑" pitchFamily="34" charset="-122"/>
                <a:ea typeface="微软雅黑" pitchFamily="34" charset="-122"/>
                <a:sym typeface="微软雅黑" pitchFamily="34" charset="-122"/>
              </a:rPr>
              <a:t>隐含波动率的性质</a:t>
            </a:r>
            <a:endParaRPr lang="zh-CN" altLang="en-US" sz="2800" dirty="0">
              <a:solidFill>
                <a:srgbClr val="C00000"/>
              </a:solidFill>
              <a:latin typeface="微软雅黑" pitchFamily="34" charset="-122"/>
              <a:ea typeface="微软雅黑" pitchFamily="34" charset="-122"/>
              <a:sym typeface="微软雅黑" pitchFamily="34" charset="-122"/>
            </a:endParaRPr>
          </a:p>
        </p:txBody>
      </p:sp>
      <p:sp>
        <p:nvSpPr>
          <p:cNvPr id="14" name="直接连接符 6"/>
          <p:cNvSpPr>
            <a:spLocks noChangeShapeType="1"/>
          </p:cNvSpPr>
          <p:nvPr/>
        </p:nvSpPr>
        <p:spPr bwMode="auto">
          <a:xfrm>
            <a:off x="277200" y="1065600"/>
            <a:ext cx="4410075" cy="1587"/>
          </a:xfrm>
          <a:prstGeom prst="line">
            <a:avLst/>
          </a:prstGeom>
          <a:noFill/>
          <a:ln w="28575">
            <a:solidFill>
              <a:srgbClr val="C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5" name="TextBox 14"/>
          <p:cNvSpPr txBox="1"/>
          <p:nvPr/>
        </p:nvSpPr>
        <p:spPr>
          <a:xfrm>
            <a:off x="1457325" y="5692775"/>
            <a:ext cx="7686675" cy="1154113"/>
          </a:xfrm>
          <a:prstGeom prst="rect">
            <a:avLst/>
          </a:prstGeom>
          <a:noFill/>
        </p:spPr>
        <p:txBody>
          <a:bodyPr>
            <a:spAutoFit/>
          </a:bodyPr>
          <a:lstStyle/>
          <a:p>
            <a:pPr indent="457200">
              <a:buFont typeface="Arial" pitchFamily="34" charset="0"/>
              <a:buNone/>
              <a:defRPr/>
            </a:pPr>
            <a:r>
              <a:rPr lang="zh-CN" altLang="en-US" sz="1700" dirty="0">
                <a:latin typeface="Arial" pitchFamily="34" charset="0"/>
                <a:ea typeface="宋体" pitchFamily="2" charset="-122"/>
              </a:rPr>
              <a:t>套用上图，则在未来</a:t>
            </a:r>
            <a:r>
              <a:rPr lang="en-US" altLang="zh-CN" sz="1700" dirty="0">
                <a:latin typeface="Arial" pitchFamily="34" charset="0"/>
                <a:ea typeface="宋体" pitchFamily="2" charset="-122"/>
              </a:rPr>
              <a:t>20</a:t>
            </a:r>
            <a:r>
              <a:rPr lang="zh-CN" altLang="en-US" sz="1700" dirty="0">
                <a:latin typeface="Arial" pitchFamily="34" charset="0"/>
                <a:ea typeface="宋体" pitchFamily="2" charset="-122"/>
              </a:rPr>
              <a:t>个月内，海通证券的股价</a:t>
            </a:r>
            <a:r>
              <a:rPr lang="en-US" altLang="zh-CN" sz="1700" dirty="0">
                <a:latin typeface="Arial" pitchFamily="34" charset="0"/>
                <a:ea typeface="宋体" pitchFamily="2" charset="-122"/>
              </a:rPr>
              <a:t>19</a:t>
            </a:r>
            <a:r>
              <a:rPr lang="zh-CN" altLang="en-US" sz="1700" dirty="0">
                <a:latin typeface="Arial" pitchFamily="34" charset="0"/>
                <a:ea typeface="宋体" pitchFamily="2" charset="-122"/>
              </a:rPr>
              <a:t>次会在</a:t>
            </a:r>
            <a:r>
              <a:rPr lang="en-US" altLang="zh-CN" sz="1700" dirty="0">
                <a:latin typeface="Arial" pitchFamily="34" charset="0"/>
                <a:ea typeface="宋体" pitchFamily="2" charset="-122"/>
              </a:rPr>
              <a:t>10±2</a:t>
            </a:r>
            <a:r>
              <a:rPr lang="zh-CN" altLang="en-US" sz="1700" dirty="0">
                <a:latin typeface="Arial" pitchFamily="34" charset="0"/>
                <a:ea typeface="宋体" pitchFamily="2" charset="-122"/>
              </a:rPr>
              <a:t>*</a:t>
            </a:r>
            <a:r>
              <a:rPr lang="en-US" altLang="zh-CN" sz="1700" dirty="0">
                <a:latin typeface="Arial" pitchFamily="34" charset="0"/>
                <a:ea typeface="宋体" pitchFamily="2" charset="-122"/>
              </a:rPr>
              <a:t>0.724</a:t>
            </a:r>
            <a:r>
              <a:rPr lang="zh-CN" altLang="en-US" sz="1700" dirty="0">
                <a:latin typeface="Arial" pitchFamily="34" charset="0"/>
                <a:ea typeface="宋体" pitchFamily="2" charset="-122"/>
              </a:rPr>
              <a:t>元，即</a:t>
            </a:r>
            <a:r>
              <a:rPr lang="en-US" altLang="zh-CN" sz="1700" dirty="0">
                <a:latin typeface="Arial" pitchFamily="34" charset="0"/>
                <a:ea typeface="宋体" pitchFamily="2" charset="-122"/>
              </a:rPr>
              <a:t>8.55</a:t>
            </a:r>
            <a:r>
              <a:rPr lang="zh-CN" altLang="en-US" sz="1700" dirty="0">
                <a:latin typeface="Arial" pitchFamily="34" charset="0"/>
                <a:ea typeface="宋体" pitchFamily="2" charset="-122"/>
              </a:rPr>
              <a:t>元至</a:t>
            </a:r>
            <a:r>
              <a:rPr lang="en-US" altLang="zh-CN" sz="1700" dirty="0">
                <a:latin typeface="Arial" pitchFamily="34" charset="0"/>
                <a:ea typeface="宋体" pitchFamily="2" charset="-122"/>
              </a:rPr>
              <a:t>11.45</a:t>
            </a:r>
            <a:r>
              <a:rPr lang="zh-CN" altLang="en-US" sz="1700" dirty="0">
                <a:latin typeface="Arial" pitchFamily="34" charset="0"/>
                <a:ea typeface="宋体" pitchFamily="2" charset="-122"/>
              </a:rPr>
              <a:t>元间交易；在未来</a:t>
            </a:r>
            <a:r>
              <a:rPr lang="en-US" altLang="zh-CN" sz="1700" dirty="0">
                <a:latin typeface="Arial" pitchFamily="34" charset="0"/>
                <a:ea typeface="宋体" pitchFamily="2" charset="-122"/>
              </a:rPr>
              <a:t>370</a:t>
            </a:r>
            <a:r>
              <a:rPr lang="zh-CN" altLang="en-US" sz="1700" dirty="0">
                <a:latin typeface="Arial" pitchFamily="34" charset="0"/>
                <a:ea typeface="宋体" pitchFamily="2" charset="-122"/>
              </a:rPr>
              <a:t>个月内，有</a:t>
            </a:r>
            <a:r>
              <a:rPr lang="en-US" altLang="zh-CN" sz="1700" dirty="0">
                <a:latin typeface="Arial" pitchFamily="34" charset="0"/>
                <a:ea typeface="宋体" pitchFamily="2" charset="-122"/>
              </a:rPr>
              <a:t>369</a:t>
            </a:r>
            <a:r>
              <a:rPr lang="zh-CN" altLang="en-US" sz="1700" dirty="0">
                <a:latin typeface="Arial" pitchFamily="34" charset="0"/>
                <a:ea typeface="宋体" pitchFamily="2" charset="-122"/>
              </a:rPr>
              <a:t>次会在</a:t>
            </a:r>
            <a:r>
              <a:rPr lang="en-US" altLang="zh-CN" sz="1700" dirty="0">
                <a:latin typeface="Arial" pitchFamily="34" charset="0"/>
                <a:ea typeface="宋体" pitchFamily="2" charset="-122"/>
              </a:rPr>
              <a:t>10±3</a:t>
            </a:r>
            <a:r>
              <a:rPr lang="zh-CN" altLang="en-US" sz="1700" dirty="0">
                <a:latin typeface="Arial" pitchFamily="34" charset="0"/>
                <a:ea typeface="宋体" pitchFamily="2" charset="-122"/>
              </a:rPr>
              <a:t>*</a:t>
            </a:r>
            <a:r>
              <a:rPr lang="en-US" altLang="zh-CN" sz="1700" dirty="0">
                <a:latin typeface="Arial" pitchFamily="34" charset="0"/>
                <a:ea typeface="宋体" pitchFamily="2" charset="-122"/>
              </a:rPr>
              <a:t>0.724</a:t>
            </a:r>
            <a:r>
              <a:rPr lang="zh-CN" altLang="en-US" sz="1700" dirty="0">
                <a:latin typeface="Arial" pitchFamily="34" charset="0"/>
                <a:ea typeface="宋体" pitchFamily="2" charset="-122"/>
              </a:rPr>
              <a:t>元，即</a:t>
            </a:r>
            <a:r>
              <a:rPr lang="en-US" altLang="zh-CN" sz="1700" dirty="0">
                <a:latin typeface="Arial" pitchFamily="34" charset="0"/>
                <a:ea typeface="宋体" pitchFamily="2" charset="-122"/>
              </a:rPr>
              <a:t>7.83</a:t>
            </a:r>
            <a:r>
              <a:rPr lang="zh-CN" altLang="en-US" sz="1700" dirty="0">
                <a:latin typeface="Arial" pitchFamily="34" charset="0"/>
                <a:ea typeface="宋体" pitchFamily="2" charset="-122"/>
              </a:rPr>
              <a:t>元至</a:t>
            </a:r>
            <a:r>
              <a:rPr lang="en-US" altLang="zh-CN" sz="1700" dirty="0">
                <a:latin typeface="Arial" pitchFamily="34" charset="0"/>
                <a:ea typeface="宋体" pitchFamily="2" charset="-122"/>
              </a:rPr>
              <a:t>12.17</a:t>
            </a:r>
            <a:r>
              <a:rPr lang="zh-CN" altLang="en-US" sz="1700" dirty="0">
                <a:latin typeface="Arial" pitchFamily="34" charset="0"/>
                <a:ea typeface="宋体" pitchFamily="2" charset="-122"/>
              </a:rPr>
              <a:t>元间交易。</a:t>
            </a:r>
            <a:endParaRPr lang="en-US" altLang="zh-CN" sz="1700" dirty="0">
              <a:latin typeface="Arial" pitchFamily="34" charset="0"/>
              <a:ea typeface="宋体" pitchFamily="2" charset="-122"/>
            </a:endParaRPr>
          </a:p>
          <a:p>
            <a:pPr>
              <a:buFont typeface="Arial" pitchFamily="34" charset="0"/>
              <a:buNone/>
              <a:defRPr/>
            </a:pPr>
            <a:endParaRPr lang="zh-CN" altLang="en-US" dirty="0">
              <a:latin typeface="Arial" pitchFamily="34" charset="0"/>
              <a:ea typeface="宋体" pitchFamily="2" charset="-122"/>
            </a:endParaRPr>
          </a:p>
        </p:txBody>
      </p:sp>
      <p:sp>
        <p:nvSpPr>
          <p:cNvPr id="18" name="直接连接符 6"/>
          <p:cNvSpPr>
            <a:spLocks noChangeShapeType="1"/>
          </p:cNvSpPr>
          <p:nvPr/>
        </p:nvSpPr>
        <p:spPr bwMode="auto">
          <a:xfrm>
            <a:off x="277200" y="1627200"/>
            <a:ext cx="4410075" cy="1587"/>
          </a:xfrm>
          <a:prstGeom prst="line">
            <a:avLst/>
          </a:prstGeom>
          <a:noFill/>
          <a:ln w="28575">
            <a:solidFill>
              <a:srgbClr val="C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7" name="TextBox 26"/>
          <p:cNvSpPr txBox="1"/>
          <p:nvPr/>
        </p:nvSpPr>
        <p:spPr>
          <a:xfrm>
            <a:off x="451943" y="4650088"/>
            <a:ext cx="3968536" cy="369332"/>
          </a:xfrm>
          <a:prstGeom prst="rect">
            <a:avLst/>
          </a:prstGeom>
          <a:noFill/>
        </p:spPr>
        <p:txBody>
          <a:bodyPr wrap="square" rtlCol="0">
            <a:spAutoFit/>
          </a:bodyPr>
          <a:lstStyle/>
          <a:p>
            <a:endParaRPr lang="zh-CN" altLang="en-US" sz="1800" dirty="0" smtClean="0">
              <a:solidFill>
                <a:srgbClr val="003399"/>
              </a:solidFill>
              <a:latin typeface="微软雅黑" pitchFamily="34" charset="-122"/>
              <a:ea typeface="微软雅黑" pitchFamily="34" charset="-122"/>
            </a:endParaRPr>
          </a:p>
        </p:txBody>
      </p:sp>
      <p:sp>
        <p:nvSpPr>
          <p:cNvPr id="21" name="TextBox 20"/>
          <p:cNvSpPr txBox="1">
            <a:spLocks noChangeArrowheads="1"/>
          </p:cNvSpPr>
          <p:nvPr/>
        </p:nvSpPr>
        <p:spPr bwMode="auto">
          <a:xfrm>
            <a:off x="7847768" y="1712914"/>
            <a:ext cx="1909007" cy="307975"/>
          </a:xfrm>
          <a:prstGeom prst="rect">
            <a:avLst/>
          </a:prstGeom>
          <a:noFill/>
          <a:ln w="9525">
            <a:noFill/>
            <a:miter lim="800000"/>
            <a:headEnd/>
            <a:tailEnd/>
          </a:ln>
        </p:spPr>
        <p:txBody>
          <a:bodyPr>
            <a:spAutoFit/>
          </a:bodyPr>
          <a:lstStyle/>
          <a:p>
            <a:r>
              <a:rPr lang="zh-CN" altLang="en-US" sz="1400" b="1"/>
              <a:t>公式中有五个变量</a:t>
            </a:r>
          </a:p>
        </p:txBody>
      </p:sp>
      <p:grpSp>
        <p:nvGrpSpPr>
          <p:cNvPr id="16" name="组合 27"/>
          <p:cNvGrpSpPr>
            <a:grpSpLocks/>
          </p:cNvGrpSpPr>
          <p:nvPr/>
        </p:nvGrpSpPr>
        <p:grpSpPr bwMode="auto">
          <a:xfrm>
            <a:off x="451942" y="2020889"/>
            <a:ext cx="4808034" cy="1816100"/>
            <a:chOff x="0" y="0"/>
            <a:chExt cx="6096000" cy="1339453"/>
          </a:xfrm>
        </p:grpSpPr>
        <p:sp>
          <p:nvSpPr>
            <p:cNvPr id="23" name="直接连接符 17"/>
            <p:cNvSpPr>
              <a:spLocks noChangeShapeType="1"/>
            </p:cNvSpPr>
            <p:nvPr/>
          </p:nvSpPr>
          <p:spPr bwMode="auto">
            <a:xfrm>
              <a:off x="0" y="445956"/>
              <a:ext cx="6096000" cy="1"/>
            </a:xfrm>
            <a:prstGeom prst="line">
              <a:avLst/>
            </a:prstGeom>
            <a:noFill/>
            <a:ln w="25400">
              <a:solidFill>
                <a:srgbClr val="4AACC6"/>
              </a:solidFill>
              <a:miter lim="800000"/>
              <a:headEnd/>
              <a:tailEnd/>
            </a:ln>
          </p:spPr>
          <p:txBody>
            <a:bodyPr/>
            <a:lstStyle/>
            <a:p>
              <a:endParaRPr lang="zh-CN" altLang="en-US"/>
            </a:p>
          </p:txBody>
        </p:sp>
        <p:sp>
          <p:nvSpPr>
            <p:cNvPr id="24" name="任意多边形 18"/>
            <p:cNvSpPr>
              <a:spLocks noChangeArrowheads="1"/>
            </p:cNvSpPr>
            <p:nvPr/>
          </p:nvSpPr>
          <p:spPr bwMode="auto">
            <a:xfrm>
              <a:off x="1584325" y="0"/>
              <a:ext cx="4511675" cy="445956"/>
            </a:xfrm>
            <a:custGeom>
              <a:avLst/>
              <a:gdLst>
                <a:gd name="T0" fmla="*/ 0 w 4511040"/>
                <a:gd name="T1" fmla="*/ 0 h 446439"/>
                <a:gd name="T2" fmla="*/ 4513571 w 4511040"/>
                <a:gd name="T3" fmla="*/ 0 h 446439"/>
                <a:gd name="T4" fmla="*/ 4513571 w 4511040"/>
                <a:gd name="T5" fmla="*/ 444511 h 446439"/>
                <a:gd name="T6" fmla="*/ 0 w 4511040"/>
                <a:gd name="T7" fmla="*/ 444511 h 446439"/>
                <a:gd name="T8" fmla="*/ 0 w 4511040"/>
                <a:gd name="T9" fmla="*/ 0 h 446439"/>
                <a:gd name="T10" fmla="*/ 0 60000 65536"/>
                <a:gd name="T11" fmla="*/ 0 60000 65536"/>
                <a:gd name="T12" fmla="*/ 0 60000 65536"/>
                <a:gd name="T13" fmla="*/ 0 60000 65536"/>
                <a:gd name="T14" fmla="*/ 0 60000 65536"/>
                <a:gd name="T15" fmla="*/ 0 w 4511040"/>
                <a:gd name="T16" fmla="*/ 0 h 446439"/>
                <a:gd name="T17" fmla="*/ 4511040 w 4511040"/>
                <a:gd name="T18" fmla="*/ 446439 h 446439"/>
              </a:gdLst>
              <a:ahLst/>
              <a:cxnLst>
                <a:cxn ang="T10">
                  <a:pos x="T0" y="T1"/>
                </a:cxn>
                <a:cxn ang="T11">
                  <a:pos x="T2" y="T3"/>
                </a:cxn>
                <a:cxn ang="T12">
                  <a:pos x="T4" y="T5"/>
                </a:cxn>
                <a:cxn ang="T13">
                  <a:pos x="T6" y="T7"/>
                </a:cxn>
                <a:cxn ang="T14">
                  <a:pos x="T8" y="T9"/>
                </a:cxn>
              </a:cxnLst>
              <a:rect l="T15" t="T16" r="T17" b="T18"/>
              <a:pathLst>
                <a:path w="4511040" h="446439">
                  <a:moveTo>
                    <a:pt x="0" y="0"/>
                  </a:moveTo>
                  <a:lnTo>
                    <a:pt x="4511040" y="0"/>
                  </a:lnTo>
                  <a:lnTo>
                    <a:pt x="4511040" y="446439"/>
                  </a:lnTo>
                  <a:lnTo>
                    <a:pt x="0" y="446439"/>
                  </a:lnTo>
                  <a:lnTo>
                    <a:pt x="0" y="0"/>
                  </a:lnTo>
                  <a:close/>
                </a:path>
              </a:pathLst>
            </a:custGeom>
            <a:noFill/>
            <a:ln w="9525">
              <a:noFill/>
              <a:miter lim="800000"/>
              <a:headEnd/>
              <a:tailEnd/>
            </a:ln>
          </p:spPr>
          <p:txBody>
            <a:bodyPr lIns="43815" tIns="43815" rIns="43815" bIns="43815" anchor="b"/>
            <a:lstStyle/>
            <a:p>
              <a:endParaRPr lang="zh-CN" altLang="en-US"/>
            </a:p>
          </p:txBody>
        </p:sp>
        <p:sp>
          <p:nvSpPr>
            <p:cNvPr id="26" name="任意多边形 19"/>
            <p:cNvSpPr>
              <a:spLocks noChangeArrowheads="1"/>
            </p:cNvSpPr>
            <p:nvPr/>
          </p:nvSpPr>
          <p:spPr bwMode="auto">
            <a:xfrm>
              <a:off x="0" y="0"/>
              <a:ext cx="1584325" cy="445956"/>
            </a:xfrm>
            <a:custGeom>
              <a:avLst/>
              <a:gdLst>
                <a:gd name="T0" fmla="*/ 74301 w 1584960"/>
                <a:gd name="T1" fmla="*/ 0 h 446439"/>
                <a:gd name="T2" fmla="*/ 1508120 w 1584960"/>
                <a:gd name="T3" fmla="*/ 0 h 446439"/>
                <a:gd name="T4" fmla="*/ 1582422 w 1584960"/>
                <a:gd name="T5" fmla="*/ 74100 h 446439"/>
                <a:gd name="T6" fmla="*/ 1582422 w 1584960"/>
                <a:gd name="T7" fmla="*/ 444511 h 446439"/>
                <a:gd name="T8" fmla="*/ 1582422 w 1584960"/>
                <a:gd name="T9" fmla="*/ 444511 h 446439"/>
                <a:gd name="T10" fmla="*/ 0 w 1584960"/>
                <a:gd name="T11" fmla="*/ 444511 h 446439"/>
                <a:gd name="T12" fmla="*/ 0 w 1584960"/>
                <a:gd name="T13" fmla="*/ 444511 h 446439"/>
                <a:gd name="T14" fmla="*/ 0 w 1584960"/>
                <a:gd name="T15" fmla="*/ 74100 h 446439"/>
                <a:gd name="T16" fmla="*/ 74301 w 1584960"/>
                <a:gd name="T17" fmla="*/ 0 h 4464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4960"/>
                <a:gd name="T28" fmla="*/ 0 h 446439"/>
                <a:gd name="T29" fmla="*/ 1584960 w 1584960"/>
                <a:gd name="T30" fmla="*/ 446439 h 4464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4960" h="446439">
                  <a:moveTo>
                    <a:pt x="74421" y="0"/>
                  </a:moveTo>
                  <a:lnTo>
                    <a:pt x="1510539" y="0"/>
                  </a:lnTo>
                  <a:cubicBezTo>
                    <a:pt x="1551641" y="0"/>
                    <a:pt x="1584960" y="33319"/>
                    <a:pt x="1584960" y="74421"/>
                  </a:cubicBezTo>
                  <a:lnTo>
                    <a:pt x="1584960" y="446439"/>
                  </a:lnTo>
                  <a:lnTo>
                    <a:pt x="0" y="446439"/>
                  </a:lnTo>
                  <a:lnTo>
                    <a:pt x="0" y="74421"/>
                  </a:lnTo>
                  <a:cubicBezTo>
                    <a:pt x="0" y="33319"/>
                    <a:pt x="33319" y="0"/>
                    <a:pt x="74421" y="0"/>
                  </a:cubicBezTo>
                  <a:close/>
                </a:path>
              </a:pathLst>
            </a:custGeom>
            <a:solidFill>
              <a:srgbClr val="4AACC6"/>
            </a:solidFill>
            <a:ln w="25400">
              <a:solidFill>
                <a:srgbClr val="4AACC6"/>
              </a:solidFill>
              <a:miter lim="800000"/>
              <a:headEnd/>
              <a:tailEnd/>
            </a:ln>
          </p:spPr>
          <p:txBody>
            <a:bodyPr lIns="75137" tIns="75137" rIns="75137" bIns="53340" anchor="ctr"/>
            <a:lstStyle/>
            <a:p>
              <a:pPr algn="ctr">
                <a:lnSpc>
                  <a:spcPct val="90000"/>
                </a:lnSpc>
                <a:spcAft>
                  <a:spcPct val="35000"/>
                </a:spcAft>
              </a:pPr>
              <a:r>
                <a:rPr lang="en-US" altLang="zh-CN" sz="2800">
                  <a:solidFill>
                    <a:schemeClr val="bg1"/>
                  </a:solidFill>
                  <a:latin typeface="微软雅黑" pitchFamily="34" charset="-122"/>
                  <a:ea typeface="微软雅黑" pitchFamily="34" charset="-122"/>
                  <a:sym typeface="微软雅黑" pitchFamily="34" charset="-122"/>
                </a:rPr>
                <a:t>1</a:t>
              </a:r>
              <a:endParaRPr lang="zh-CN" altLang="en-US" sz="2800">
                <a:solidFill>
                  <a:schemeClr val="bg1"/>
                </a:solidFill>
                <a:latin typeface="宋体" pitchFamily="2" charset="-122"/>
                <a:sym typeface="宋体" pitchFamily="2" charset="-122"/>
              </a:endParaRPr>
            </a:p>
          </p:txBody>
        </p:sp>
        <p:sp>
          <p:nvSpPr>
            <p:cNvPr id="28" name="任意多边形 20"/>
            <p:cNvSpPr>
              <a:spLocks noChangeArrowheads="1"/>
            </p:cNvSpPr>
            <p:nvPr/>
          </p:nvSpPr>
          <p:spPr bwMode="auto">
            <a:xfrm>
              <a:off x="0" y="445956"/>
              <a:ext cx="6096000" cy="893497"/>
            </a:xfrm>
            <a:custGeom>
              <a:avLst/>
              <a:gdLst>
                <a:gd name="T0" fmla="*/ 0 w 6096000"/>
                <a:gd name="T1" fmla="*/ 0 h 893013"/>
                <a:gd name="T2" fmla="*/ 6096000 w 6096000"/>
                <a:gd name="T3" fmla="*/ 0 h 893013"/>
                <a:gd name="T4" fmla="*/ 6096000 w 6096000"/>
                <a:gd name="T5" fmla="*/ 894951 h 893013"/>
                <a:gd name="T6" fmla="*/ 0 w 6096000"/>
                <a:gd name="T7" fmla="*/ 894951 h 893013"/>
                <a:gd name="T8" fmla="*/ 0 w 6096000"/>
                <a:gd name="T9" fmla="*/ 0 h 893013"/>
                <a:gd name="T10" fmla="*/ 0 60000 65536"/>
                <a:gd name="T11" fmla="*/ 0 60000 65536"/>
                <a:gd name="T12" fmla="*/ 0 60000 65536"/>
                <a:gd name="T13" fmla="*/ 0 60000 65536"/>
                <a:gd name="T14" fmla="*/ 0 60000 65536"/>
                <a:gd name="T15" fmla="*/ 0 w 6096000"/>
                <a:gd name="T16" fmla="*/ 0 h 893013"/>
                <a:gd name="T17" fmla="*/ 6096000 w 6096000"/>
                <a:gd name="T18" fmla="*/ 893013 h 893013"/>
              </a:gdLst>
              <a:ahLst/>
              <a:cxnLst>
                <a:cxn ang="T10">
                  <a:pos x="T0" y="T1"/>
                </a:cxn>
                <a:cxn ang="T11">
                  <a:pos x="T2" y="T3"/>
                </a:cxn>
                <a:cxn ang="T12">
                  <a:pos x="T4" y="T5"/>
                </a:cxn>
                <a:cxn ang="T13">
                  <a:pos x="T6" y="T7"/>
                </a:cxn>
                <a:cxn ang="T14">
                  <a:pos x="T8" y="T9"/>
                </a:cxn>
              </a:cxnLst>
              <a:rect l="T15" t="T16" r="T17" b="T18"/>
              <a:pathLst>
                <a:path w="6096000" h="893013">
                  <a:moveTo>
                    <a:pt x="0" y="0"/>
                  </a:moveTo>
                  <a:lnTo>
                    <a:pt x="6096000" y="0"/>
                  </a:lnTo>
                  <a:lnTo>
                    <a:pt x="6096000" y="893013"/>
                  </a:lnTo>
                  <a:lnTo>
                    <a:pt x="0" y="893013"/>
                  </a:lnTo>
                  <a:lnTo>
                    <a:pt x="0" y="0"/>
                  </a:lnTo>
                  <a:close/>
                </a:path>
              </a:pathLst>
            </a:custGeom>
            <a:noFill/>
            <a:ln w="9525">
              <a:noFill/>
              <a:miter lim="800000"/>
              <a:headEnd/>
              <a:tailEnd/>
            </a:ln>
          </p:spPr>
          <p:txBody>
            <a:bodyPr lIns="85725" tIns="85725" rIns="85725" bIns="85725"/>
            <a:lstStyle/>
            <a:p>
              <a:r>
                <a:rPr lang="zh-CN" altLang="en-US" sz="2000" dirty="0">
                  <a:solidFill>
                    <a:schemeClr val="tx1"/>
                  </a:solidFill>
                  <a:latin typeface="宋体" pitchFamily="2" charset="-122"/>
                  <a:sym typeface="微软雅黑" pitchFamily="34" charset="-122"/>
                </a:rPr>
                <a:t>波动率比价格更加规律</a:t>
              </a:r>
            </a:p>
            <a:p>
              <a:r>
                <a:rPr lang="zh-CN" altLang="en-US" sz="2000" b="0" dirty="0">
                  <a:solidFill>
                    <a:schemeClr val="tx1"/>
                  </a:solidFill>
                  <a:latin typeface="宋体" pitchFamily="2" charset="-122"/>
                  <a:sym typeface="微软雅黑" pitchFamily="34" charset="-122"/>
                </a:rPr>
                <a:t>长期均值较稳定</a:t>
              </a:r>
            </a:p>
            <a:p>
              <a:r>
                <a:rPr lang="zh-CN" altLang="en-US" sz="2000" b="0" dirty="0">
                  <a:solidFill>
                    <a:schemeClr val="tx1"/>
                  </a:solidFill>
                  <a:latin typeface="宋体" pitchFamily="2" charset="-122"/>
                  <a:sym typeface="微软雅黑" pitchFamily="34" charset="-122"/>
                </a:rPr>
                <a:t>在一定小区间内波动，容易判断波动率高低</a:t>
              </a:r>
            </a:p>
            <a:p>
              <a:endParaRPr lang="zh-CN" altLang="en-US" sz="2000" dirty="0">
                <a:solidFill>
                  <a:schemeClr val="tx1"/>
                </a:solidFill>
                <a:latin typeface="微软雅黑" pitchFamily="34" charset="-122"/>
                <a:ea typeface="微软雅黑" pitchFamily="34" charset="-122"/>
                <a:sym typeface="微软雅黑" pitchFamily="34" charset="-122"/>
              </a:endParaRPr>
            </a:p>
            <a:p>
              <a:endParaRPr lang="zh-CN" altLang="en-US" sz="2000" dirty="0">
                <a:latin typeface="微软雅黑" pitchFamily="34" charset="-122"/>
                <a:ea typeface="微软雅黑" pitchFamily="34" charset="-122"/>
                <a:sym typeface="微软雅黑" pitchFamily="34" charset="-122"/>
              </a:endParaRPr>
            </a:p>
            <a:p>
              <a:endParaRPr lang="zh-CN" altLang="en-US" sz="2000" dirty="0">
                <a:latin typeface="微软雅黑" pitchFamily="34" charset="-122"/>
                <a:ea typeface="微软雅黑" pitchFamily="34" charset="-122"/>
                <a:sym typeface="微软雅黑" pitchFamily="34" charset="-122"/>
              </a:endParaRPr>
            </a:p>
          </p:txBody>
        </p:sp>
      </p:grpSp>
      <p:grpSp>
        <p:nvGrpSpPr>
          <p:cNvPr id="29" name="组合 28"/>
          <p:cNvGrpSpPr>
            <a:grpSpLocks/>
          </p:cNvGrpSpPr>
          <p:nvPr/>
        </p:nvGrpSpPr>
        <p:grpSpPr bwMode="auto">
          <a:xfrm>
            <a:off x="451942" y="3980163"/>
            <a:ext cx="5113307" cy="1339850"/>
            <a:chOff x="0" y="0"/>
            <a:chExt cx="6096000" cy="1339453"/>
          </a:xfrm>
        </p:grpSpPr>
        <p:sp>
          <p:nvSpPr>
            <p:cNvPr id="30" name="直接连接符 16"/>
            <p:cNvSpPr>
              <a:spLocks noChangeShapeType="1"/>
            </p:cNvSpPr>
            <p:nvPr/>
          </p:nvSpPr>
          <p:spPr bwMode="auto">
            <a:xfrm>
              <a:off x="0" y="445956"/>
              <a:ext cx="6096000" cy="1"/>
            </a:xfrm>
            <a:prstGeom prst="line">
              <a:avLst/>
            </a:prstGeom>
            <a:noFill/>
            <a:ln w="25400">
              <a:solidFill>
                <a:srgbClr val="4AACC6"/>
              </a:solidFill>
              <a:miter lim="800000"/>
              <a:headEnd/>
              <a:tailEnd/>
            </a:ln>
          </p:spPr>
          <p:txBody>
            <a:bodyPr/>
            <a:lstStyle/>
            <a:p>
              <a:endParaRPr lang="zh-CN" altLang="en-US"/>
            </a:p>
          </p:txBody>
        </p:sp>
        <p:sp>
          <p:nvSpPr>
            <p:cNvPr id="31" name="任意多边形 21"/>
            <p:cNvSpPr>
              <a:spLocks noChangeArrowheads="1"/>
            </p:cNvSpPr>
            <p:nvPr/>
          </p:nvSpPr>
          <p:spPr bwMode="auto">
            <a:xfrm>
              <a:off x="1584325" y="0"/>
              <a:ext cx="4511675" cy="445956"/>
            </a:xfrm>
            <a:custGeom>
              <a:avLst/>
              <a:gdLst>
                <a:gd name="T0" fmla="*/ 0 w 4511040"/>
                <a:gd name="T1" fmla="*/ 0 h 446439"/>
                <a:gd name="T2" fmla="*/ 4513571 w 4511040"/>
                <a:gd name="T3" fmla="*/ 0 h 446439"/>
                <a:gd name="T4" fmla="*/ 4513571 w 4511040"/>
                <a:gd name="T5" fmla="*/ 444511 h 446439"/>
                <a:gd name="T6" fmla="*/ 0 w 4511040"/>
                <a:gd name="T7" fmla="*/ 444511 h 446439"/>
                <a:gd name="T8" fmla="*/ 0 w 4511040"/>
                <a:gd name="T9" fmla="*/ 0 h 446439"/>
                <a:gd name="T10" fmla="*/ 0 60000 65536"/>
                <a:gd name="T11" fmla="*/ 0 60000 65536"/>
                <a:gd name="T12" fmla="*/ 0 60000 65536"/>
                <a:gd name="T13" fmla="*/ 0 60000 65536"/>
                <a:gd name="T14" fmla="*/ 0 60000 65536"/>
                <a:gd name="T15" fmla="*/ 0 w 4511040"/>
                <a:gd name="T16" fmla="*/ 0 h 446439"/>
                <a:gd name="T17" fmla="*/ 4511040 w 4511040"/>
                <a:gd name="T18" fmla="*/ 446439 h 446439"/>
              </a:gdLst>
              <a:ahLst/>
              <a:cxnLst>
                <a:cxn ang="T10">
                  <a:pos x="T0" y="T1"/>
                </a:cxn>
                <a:cxn ang="T11">
                  <a:pos x="T2" y="T3"/>
                </a:cxn>
                <a:cxn ang="T12">
                  <a:pos x="T4" y="T5"/>
                </a:cxn>
                <a:cxn ang="T13">
                  <a:pos x="T6" y="T7"/>
                </a:cxn>
                <a:cxn ang="T14">
                  <a:pos x="T8" y="T9"/>
                </a:cxn>
              </a:cxnLst>
              <a:rect l="T15" t="T16" r="T17" b="T18"/>
              <a:pathLst>
                <a:path w="4511040" h="446439">
                  <a:moveTo>
                    <a:pt x="0" y="0"/>
                  </a:moveTo>
                  <a:lnTo>
                    <a:pt x="4511040" y="0"/>
                  </a:lnTo>
                  <a:lnTo>
                    <a:pt x="4511040" y="446439"/>
                  </a:lnTo>
                  <a:lnTo>
                    <a:pt x="0" y="446439"/>
                  </a:lnTo>
                  <a:lnTo>
                    <a:pt x="0" y="0"/>
                  </a:lnTo>
                  <a:close/>
                </a:path>
              </a:pathLst>
            </a:custGeom>
            <a:noFill/>
            <a:ln w="9525">
              <a:noFill/>
              <a:miter lim="800000"/>
              <a:headEnd/>
              <a:tailEnd/>
            </a:ln>
          </p:spPr>
          <p:txBody>
            <a:bodyPr lIns="43815" tIns="43815" rIns="43815" bIns="43815" anchor="b"/>
            <a:lstStyle/>
            <a:p>
              <a:endParaRPr lang="zh-CN" altLang="en-US"/>
            </a:p>
          </p:txBody>
        </p:sp>
        <p:sp>
          <p:nvSpPr>
            <p:cNvPr id="32" name="任意多边形 22"/>
            <p:cNvSpPr>
              <a:spLocks noChangeArrowheads="1"/>
            </p:cNvSpPr>
            <p:nvPr/>
          </p:nvSpPr>
          <p:spPr bwMode="auto">
            <a:xfrm>
              <a:off x="0" y="0"/>
              <a:ext cx="1584325" cy="445956"/>
            </a:xfrm>
            <a:custGeom>
              <a:avLst/>
              <a:gdLst>
                <a:gd name="T0" fmla="*/ 74301 w 1584960"/>
                <a:gd name="T1" fmla="*/ 0 h 446439"/>
                <a:gd name="T2" fmla="*/ 1508120 w 1584960"/>
                <a:gd name="T3" fmla="*/ 0 h 446439"/>
                <a:gd name="T4" fmla="*/ 1582422 w 1584960"/>
                <a:gd name="T5" fmla="*/ 74100 h 446439"/>
                <a:gd name="T6" fmla="*/ 1582422 w 1584960"/>
                <a:gd name="T7" fmla="*/ 444511 h 446439"/>
                <a:gd name="T8" fmla="*/ 1582422 w 1584960"/>
                <a:gd name="T9" fmla="*/ 444511 h 446439"/>
                <a:gd name="T10" fmla="*/ 0 w 1584960"/>
                <a:gd name="T11" fmla="*/ 444511 h 446439"/>
                <a:gd name="T12" fmla="*/ 0 w 1584960"/>
                <a:gd name="T13" fmla="*/ 444511 h 446439"/>
                <a:gd name="T14" fmla="*/ 0 w 1584960"/>
                <a:gd name="T15" fmla="*/ 74100 h 446439"/>
                <a:gd name="T16" fmla="*/ 74301 w 1584960"/>
                <a:gd name="T17" fmla="*/ 0 h 4464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4960"/>
                <a:gd name="T28" fmla="*/ 0 h 446439"/>
                <a:gd name="T29" fmla="*/ 1584960 w 1584960"/>
                <a:gd name="T30" fmla="*/ 446439 h 4464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4960" h="446439">
                  <a:moveTo>
                    <a:pt x="74421" y="0"/>
                  </a:moveTo>
                  <a:lnTo>
                    <a:pt x="1510539" y="0"/>
                  </a:lnTo>
                  <a:cubicBezTo>
                    <a:pt x="1551641" y="0"/>
                    <a:pt x="1584960" y="33319"/>
                    <a:pt x="1584960" y="74421"/>
                  </a:cubicBezTo>
                  <a:lnTo>
                    <a:pt x="1584960" y="446439"/>
                  </a:lnTo>
                  <a:lnTo>
                    <a:pt x="0" y="446439"/>
                  </a:lnTo>
                  <a:lnTo>
                    <a:pt x="0" y="74421"/>
                  </a:lnTo>
                  <a:cubicBezTo>
                    <a:pt x="0" y="33319"/>
                    <a:pt x="33319" y="0"/>
                    <a:pt x="74421" y="0"/>
                  </a:cubicBezTo>
                  <a:close/>
                </a:path>
              </a:pathLst>
            </a:custGeom>
            <a:solidFill>
              <a:srgbClr val="5EDE44"/>
            </a:solidFill>
            <a:ln w="25400">
              <a:solidFill>
                <a:srgbClr val="5EDE44"/>
              </a:solidFill>
              <a:miter lim="800000"/>
              <a:headEnd/>
              <a:tailEnd/>
            </a:ln>
          </p:spPr>
          <p:txBody>
            <a:bodyPr lIns="75137" tIns="75137" rIns="75137" bIns="53340" anchor="ctr"/>
            <a:lstStyle/>
            <a:p>
              <a:pPr algn="ctr">
                <a:lnSpc>
                  <a:spcPct val="90000"/>
                </a:lnSpc>
                <a:spcAft>
                  <a:spcPct val="35000"/>
                </a:spcAft>
              </a:pPr>
              <a:r>
                <a:rPr lang="en-US" altLang="zh-CN" sz="2800">
                  <a:solidFill>
                    <a:schemeClr val="bg1"/>
                  </a:solidFill>
                  <a:latin typeface="微软雅黑" pitchFamily="34" charset="-122"/>
                  <a:ea typeface="微软雅黑" pitchFamily="34" charset="-122"/>
                  <a:sym typeface="微软雅黑" pitchFamily="34" charset="-122"/>
                </a:rPr>
                <a:t>2</a:t>
              </a:r>
              <a:endParaRPr lang="zh-CN" altLang="en-US" sz="2800">
                <a:solidFill>
                  <a:schemeClr val="bg1"/>
                </a:solidFill>
                <a:latin typeface="宋体" pitchFamily="2" charset="-122"/>
                <a:sym typeface="宋体" pitchFamily="2" charset="-122"/>
              </a:endParaRPr>
            </a:p>
          </p:txBody>
        </p:sp>
        <p:sp>
          <p:nvSpPr>
            <p:cNvPr id="33" name="任意多边形 23"/>
            <p:cNvSpPr>
              <a:spLocks noChangeArrowheads="1"/>
            </p:cNvSpPr>
            <p:nvPr/>
          </p:nvSpPr>
          <p:spPr bwMode="auto">
            <a:xfrm>
              <a:off x="0" y="445956"/>
              <a:ext cx="6096000" cy="893497"/>
            </a:xfrm>
            <a:custGeom>
              <a:avLst/>
              <a:gdLst>
                <a:gd name="T0" fmla="*/ 0 w 6096000"/>
                <a:gd name="T1" fmla="*/ 0 h 893013"/>
                <a:gd name="T2" fmla="*/ 6096000 w 6096000"/>
                <a:gd name="T3" fmla="*/ 0 h 893013"/>
                <a:gd name="T4" fmla="*/ 6096000 w 6096000"/>
                <a:gd name="T5" fmla="*/ 894951 h 893013"/>
                <a:gd name="T6" fmla="*/ 0 w 6096000"/>
                <a:gd name="T7" fmla="*/ 894951 h 893013"/>
                <a:gd name="T8" fmla="*/ 0 w 6096000"/>
                <a:gd name="T9" fmla="*/ 0 h 893013"/>
                <a:gd name="T10" fmla="*/ 0 60000 65536"/>
                <a:gd name="T11" fmla="*/ 0 60000 65536"/>
                <a:gd name="T12" fmla="*/ 0 60000 65536"/>
                <a:gd name="T13" fmla="*/ 0 60000 65536"/>
                <a:gd name="T14" fmla="*/ 0 60000 65536"/>
                <a:gd name="T15" fmla="*/ 0 w 6096000"/>
                <a:gd name="T16" fmla="*/ 0 h 893013"/>
                <a:gd name="T17" fmla="*/ 6096000 w 6096000"/>
                <a:gd name="T18" fmla="*/ 893013 h 893013"/>
              </a:gdLst>
              <a:ahLst/>
              <a:cxnLst>
                <a:cxn ang="T10">
                  <a:pos x="T0" y="T1"/>
                </a:cxn>
                <a:cxn ang="T11">
                  <a:pos x="T2" y="T3"/>
                </a:cxn>
                <a:cxn ang="T12">
                  <a:pos x="T4" y="T5"/>
                </a:cxn>
                <a:cxn ang="T13">
                  <a:pos x="T6" y="T7"/>
                </a:cxn>
                <a:cxn ang="T14">
                  <a:pos x="T8" y="T9"/>
                </a:cxn>
              </a:cxnLst>
              <a:rect l="T15" t="T16" r="T17" b="T18"/>
              <a:pathLst>
                <a:path w="6096000" h="893013">
                  <a:moveTo>
                    <a:pt x="0" y="0"/>
                  </a:moveTo>
                  <a:lnTo>
                    <a:pt x="6096000" y="0"/>
                  </a:lnTo>
                  <a:lnTo>
                    <a:pt x="6096000" y="893013"/>
                  </a:lnTo>
                  <a:lnTo>
                    <a:pt x="0" y="893013"/>
                  </a:lnTo>
                  <a:lnTo>
                    <a:pt x="0" y="0"/>
                  </a:lnTo>
                  <a:close/>
                </a:path>
              </a:pathLst>
            </a:custGeom>
            <a:noFill/>
            <a:ln w="9525">
              <a:noFill/>
              <a:miter lim="800000"/>
              <a:headEnd/>
              <a:tailEnd/>
            </a:ln>
          </p:spPr>
          <p:txBody>
            <a:bodyPr lIns="85725" tIns="85725" rIns="85725" bIns="85725"/>
            <a:lstStyle/>
            <a:p>
              <a:r>
                <a:rPr lang="zh-CN" altLang="en-US" sz="2000" dirty="0">
                  <a:solidFill>
                    <a:srgbClr val="000000"/>
                  </a:solidFill>
                  <a:latin typeface="宋体" pitchFamily="2" charset="-122"/>
                  <a:sym typeface="微软雅黑" pitchFamily="34" charset="-122"/>
                </a:rPr>
                <a:t>波动率与股指具有较强的负相关性</a:t>
              </a:r>
            </a:p>
            <a:p>
              <a:r>
                <a:rPr lang="zh-CN" altLang="en-US" sz="2000" b="0" dirty="0">
                  <a:solidFill>
                    <a:srgbClr val="000000"/>
                  </a:solidFill>
                  <a:latin typeface="宋体" pitchFamily="2" charset="-122"/>
                  <a:sym typeface="微软雅黑" pitchFamily="34" charset="-122"/>
                </a:rPr>
                <a:t>指数下跌时（上涨），</a:t>
              </a:r>
              <a:r>
                <a:rPr lang="zh-CN" altLang="en-US" sz="2000" b="0" dirty="0" smtClean="0">
                  <a:solidFill>
                    <a:srgbClr val="000000"/>
                  </a:solidFill>
                  <a:latin typeface="宋体" pitchFamily="2" charset="-122"/>
                  <a:sym typeface="微软雅黑" pitchFamily="34" charset="-122"/>
                </a:rPr>
                <a:t>买进认沽期权</a:t>
              </a:r>
              <a:r>
                <a:rPr lang="zh-CN" altLang="en-US" sz="2000" b="0" dirty="0">
                  <a:solidFill>
                    <a:srgbClr val="000000"/>
                  </a:solidFill>
                  <a:latin typeface="宋体" pitchFamily="2" charset="-122"/>
                  <a:sym typeface="微软雅黑" pitchFamily="34" charset="-122"/>
                </a:rPr>
                <a:t>避需求会增加（减少），导致隐含波动率上升（下降）</a:t>
              </a:r>
            </a:p>
          </p:txBody>
        </p:sp>
      </p:grpSp>
      <p:pic>
        <p:nvPicPr>
          <p:cNvPr id="36" name="图片 35" descr="图片16.jpg"/>
          <p:cNvPicPr>
            <a:picLocks noChangeAspect="1"/>
          </p:cNvPicPr>
          <p:nvPr/>
        </p:nvPicPr>
        <p:blipFill>
          <a:blip r:embed="rId2" cstate="print"/>
          <a:stretch>
            <a:fillRect/>
          </a:stretch>
        </p:blipFill>
        <p:spPr>
          <a:xfrm>
            <a:off x="5717885" y="3657953"/>
            <a:ext cx="4038890" cy="2864803"/>
          </a:xfrm>
          <a:prstGeom prst="rect">
            <a:avLst/>
          </a:prstGeom>
        </p:spPr>
      </p:pic>
      <p:sp>
        <p:nvSpPr>
          <p:cNvPr id="37" name="虚尾箭头 36"/>
          <p:cNvSpPr/>
          <p:nvPr/>
        </p:nvSpPr>
        <p:spPr>
          <a:xfrm>
            <a:off x="4573115" y="4650088"/>
            <a:ext cx="1297406" cy="152636"/>
          </a:xfrm>
          <a:prstGeom prst="stripedRightArrow">
            <a:avLst/>
          </a:prstGeom>
          <a:solidFill>
            <a:srgbClr val="FFFF99"/>
          </a:solidFill>
          <a:ln>
            <a:solidFill>
              <a:srgbClr val="1F5871"/>
            </a:solidFill>
          </a:ln>
        </p:spPr>
        <p:txBody>
          <a:bodyPr wrap="square" rtlCol="0" anchor="ctr">
            <a:noAutofit/>
          </a:bodyPr>
          <a:lstStyle/>
          <a:p>
            <a:pPr algn="ctr"/>
            <a:endParaRPr lang="zh-CN" altLang="en-US" dirty="0" smtClean="0">
              <a:solidFill>
                <a:schemeClr val="tx1"/>
              </a:solidFill>
              <a:latin typeface="+mn-lt"/>
              <a:ea typeface="+mn-ea"/>
            </a:endParaRPr>
          </a:p>
        </p:txBody>
      </p:sp>
    </p:spTree>
  </p:cSld>
  <p:clrMapOvr>
    <a:masterClrMapping/>
  </p:clrMapOvr>
  <p:transition spd="med">
    <p:checke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p:cBhvr>
                                        <p:cTn id="7" dur="250"/>
                                        <p:tgtEl>
                                          <p:spTgt spid="16"/>
                                        </p:tgtEl>
                                      </p:cBhvr>
                                    </p:animEffect>
                                    <p:anim calcmode="lin" valueType="num">
                                      <p:cBhvr>
                                        <p:cTn id="8" dur="250" fill="hold"/>
                                        <p:tgtEl>
                                          <p:spTgt spid="16"/>
                                        </p:tgtEl>
                                        <p:attrNameLst>
                                          <p:attrName>ppt_x</p:attrName>
                                        </p:attrNameLst>
                                      </p:cBhvr>
                                      <p:tavLst>
                                        <p:tav tm="0">
                                          <p:val>
                                            <p:strVal val="#ppt_x"/>
                                          </p:val>
                                        </p:tav>
                                        <p:tav tm="100000">
                                          <p:val>
                                            <p:strVal val="#ppt_x"/>
                                          </p:val>
                                        </p:tav>
                                      </p:tavLst>
                                    </p:anim>
                                    <p:anim calcmode="lin" valueType="num">
                                      <p:cBhvr>
                                        <p:cTn id="9" dur="25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7" presetClass="entr" presetSubtype="0" fill="hold"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p:cBhvr>
                                        <p:cTn id="13" dur="250"/>
                                        <p:tgtEl>
                                          <p:spTgt spid="29"/>
                                        </p:tgtEl>
                                      </p:cBhvr>
                                    </p:animEffect>
                                    <p:anim calcmode="lin" valueType="num">
                                      <p:cBhvr>
                                        <p:cTn id="14" dur="250" fill="hold"/>
                                        <p:tgtEl>
                                          <p:spTgt spid="29"/>
                                        </p:tgtEl>
                                        <p:attrNameLst>
                                          <p:attrName>ppt_x</p:attrName>
                                        </p:attrNameLst>
                                      </p:cBhvr>
                                      <p:tavLst>
                                        <p:tav tm="0">
                                          <p:val>
                                            <p:strVal val="#ppt_x"/>
                                          </p:val>
                                        </p:tav>
                                        <p:tav tm="100000">
                                          <p:val>
                                            <p:strVal val="#ppt_x"/>
                                          </p:val>
                                        </p:tav>
                                      </p:tavLst>
                                    </p:anim>
                                    <p:anim calcmode="lin" valueType="num">
                                      <p:cBhvr>
                                        <p:cTn id="15" dur="25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7"/>
                                        </p:tgtEl>
                                        <p:attrNameLst>
                                          <p:attrName>style.visibility</p:attrName>
                                        </p:attrNameLst>
                                      </p:cBhvr>
                                      <p:to>
                                        <p:strVal val="visible"/>
                                      </p:to>
                                    </p:set>
                                    <p:anim calcmode="lin" valueType="num">
                                      <p:cBhvr additive="base">
                                        <p:cTn id="20" dur="500" fill="hold"/>
                                        <p:tgtEl>
                                          <p:spTgt spid="37"/>
                                        </p:tgtEl>
                                        <p:attrNameLst>
                                          <p:attrName>ppt_x</p:attrName>
                                        </p:attrNameLst>
                                      </p:cBhvr>
                                      <p:tavLst>
                                        <p:tav tm="0">
                                          <p:val>
                                            <p:strVal val="#ppt_x"/>
                                          </p:val>
                                        </p:tav>
                                        <p:tav tm="100000">
                                          <p:val>
                                            <p:strVal val="#ppt_x"/>
                                          </p:val>
                                        </p:tav>
                                      </p:tavLst>
                                    </p:anim>
                                    <p:anim calcmode="lin" valueType="num">
                                      <p:cBhvr additive="base">
                                        <p:cTn id="21" dur="500" fill="hold"/>
                                        <p:tgtEl>
                                          <p:spTgt spid="37"/>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anim calcmode="lin" valueType="num">
                                      <p:cBhvr additive="base">
                                        <p:cTn id="24" dur="500" fill="hold"/>
                                        <p:tgtEl>
                                          <p:spTgt spid="36"/>
                                        </p:tgtEl>
                                        <p:attrNameLst>
                                          <p:attrName>ppt_x</p:attrName>
                                        </p:attrNameLst>
                                      </p:cBhvr>
                                      <p:tavLst>
                                        <p:tav tm="0">
                                          <p:val>
                                            <p:strVal val="#ppt_x"/>
                                          </p:val>
                                        </p:tav>
                                        <p:tav tm="100000">
                                          <p:val>
                                            <p:strVal val="#ppt_x"/>
                                          </p:val>
                                        </p:tav>
                                      </p:tavLst>
                                    </p:anim>
                                    <p:anim calcmode="lin" valueType="num">
                                      <p:cBhvr additive="base">
                                        <p:cTn id="25"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三、隐含波动率的性质及策略</a:t>
            </a:r>
            <a:endParaRPr lang="zh-CN" altLang="en-US" dirty="0"/>
          </a:p>
        </p:txBody>
      </p:sp>
      <p:sp>
        <p:nvSpPr>
          <p:cNvPr id="13" name="TextBox 5"/>
          <p:cNvSpPr>
            <a:spLocks noChangeArrowheads="1"/>
          </p:cNvSpPr>
          <p:nvPr/>
        </p:nvSpPr>
        <p:spPr bwMode="auto">
          <a:xfrm>
            <a:off x="223199" y="1079500"/>
            <a:ext cx="6944727" cy="523220"/>
          </a:xfrm>
          <a:prstGeom prst="rect">
            <a:avLst/>
          </a:prstGeom>
          <a:noFill/>
          <a:ln w="9525">
            <a:noFill/>
            <a:miter lim="800000"/>
            <a:headEnd/>
            <a:tailEnd/>
          </a:ln>
        </p:spPr>
        <p:txBody>
          <a:bodyPr wrap="square">
            <a:spAutoFit/>
          </a:bodyPr>
          <a:lstStyle/>
          <a:p>
            <a:r>
              <a:rPr lang="zh-CN" altLang="en-US" sz="2800" dirty="0">
                <a:solidFill>
                  <a:srgbClr val="C00000"/>
                </a:solidFill>
                <a:latin typeface="微软雅黑" pitchFamily="34" charset="-122"/>
                <a:ea typeface="微软雅黑" pitchFamily="34" charset="-122"/>
                <a:sym typeface="微软雅黑" pitchFamily="34" charset="-122"/>
              </a:rPr>
              <a:t> </a:t>
            </a:r>
            <a:r>
              <a:rPr lang="zh-CN" altLang="en-US" sz="2800" dirty="0" smtClean="0">
                <a:solidFill>
                  <a:srgbClr val="C00000"/>
                </a:solidFill>
                <a:latin typeface="微软雅黑" pitchFamily="34" charset="-122"/>
                <a:ea typeface="微软雅黑" pitchFamily="34" charset="-122"/>
                <a:sym typeface="微软雅黑" pitchFamily="34" charset="-122"/>
              </a:rPr>
              <a:t>隐含波动率如何作为多空指标：</a:t>
            </a:r>
            <a:r>
              <a:rPr lang="zh-CN" altLang="en-US" sz="2800" i="1" dirty="0" smtClean="0">
                <a:solidFill>
                  <a:srgbClr val="00B0F0"/>
                </a:solidFill>
                <a:latin typeface="微软雅黑" pitchFamily="34" charset="-122"/>
                <a:ea typeface="微软雅黑" pitchFamily="34" charset="-122"/>
                <a:sym typeface="微软雅黑" pitchFamily="34" charset="-122"/>
              </a:rPr>
              <a:t>选方向</a:t>
            </a:r>
            <a:endParaRPr lang="zh-CN" altLang="en-US" sz="2800" i="1" dirty="0">
              <a:solidFill>
                <a:srgbClr val="00B0F0"/>
              </a:solidFill>
              <a:latin typeface="微软雅黑" pitchFamily="34" charset="-122"/>
              <a:ea typeface="微软雅黑" pitchFamily="34" charset="-122"/>
              <a:sym typeface="微软雅黑" pitchFamily="34" charset="-122"/>
            </a:endParaRPr>
          </a:p>
        </p:txBody>
      </p:sp>
      <p:sp>
        <p:nvSpPr>
          <p:cNvPr id="14" name="直接连接符 6"/>
          <p:cNvSpPr>
            <a:spLocks noChangeShapeType="1"/>
          </p:cNvSpPr>
          <p:nvPr/>
        </p:nvSpPr>
        <p:spPr bwMode="auto">
          <a:xfrm>
            <a:off x="277200" y="1065601"/>
            <a:ext cx="6356501" cy="0"/>
          </a:xfrm>
          <a:prstGeom prst="line">
            <a:avLst/>
          </a:prstGeom>
          <a:noFill/>
          <a:ln w="28575">
            <a:solidFill>
              <a:srgbClr val="C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5" name="TextBox 14"/>
          <p:cNvSpPr txBox="1"/>
          <p:nvPr/>
        </p:nvSpPr>
        <p:spPr>
          <a:xfrm>
            <a:off x="1457325" y="5692775"/>
            <a:ext cx="7686675" cy="1154113"/>
          </a:xfrm>
          <a:prstGeom prst="rect">
            <a:avLst/>
          </a:prstGeom>
          <a:noFill/>
        </p:spPr>
        <p:txBody>
          <a:bodyPr>
            <a:spAutoFit/>
          </a:bodyPr>
          <a:lstStyle/>
          <a:p>
            <a:pPr indent="457200">
              <a:buFont typeface="Arial" pitchFamily="34" charset="0"/>
              <a:buNone/>
              <a:defRPr/>
            </a:pPr>
            <a:r>
              <a:rPr lang="zh-CN" altLang="en-US" sz="1700" dirty="0">
                <a:latin typeface="Arial" pitchFamily="34" charset="0"/>
                <a:ea typeface="宋体" pitchFamily="2" charset="-122"/>
              </a:rPr>
              <a:t>套用上图，则在未来</a:t>
            </a:r>
            <a:r>
              <a:rPr lang="en-US" altLang="zh-CN" sz="1700" dirty="0">
                <a:latin typeface="Arial" pitchFamily="34" charset="0"/>
                <a:ea typeface="宋体" pitchFamily="2" charset="-122"/>
              </a:rPr>
              <a:t>20</a:t>
            </a:r>
            <a:r>
              <a:rPr lang="zh-CN" altLang="en-US" sz="1700" dirty="0">
                <a:latin typeface="Arial" pitchFamily="34" charset="0"/>
                <a:ea typeface="宋体" pitchFamily="2" charset="-122"/>
              </a:rPr>
              <a:t>个月内，海通证券的股价</a:t>
            </a:r>
            <a:r>
              <a:rPr lang="en-US" altLang="zh-CN" sz="1700" dirty="0">
                <a:latin typeface="Arial" pitchFamily="34" charset="0"/>
                <a:ea typeface="宋体" pitchFamily="2" charset="-122"/>
              </a:rPr>
              <a:t>19</a:t>
            </a:r>
            <a:r>
              <a:rPr lang="zh-CN" altLang="en-US" sz="1700" dirty="0">
                <a:latin typeface="Arial" pitchFamily="34" charset="0"/>
                <a:ea typeface="宋体" pitchFamily="2" charset="-122"/>
              </a:rPr>
              <a:t>次会在</a:t>
            </a:r>
            <a:r>
              <a:rPr lang="en-US" altLang="zh-CN" sz="1700" dirty="0">
                <a:latin typeface="Arial" pitchFamily="34" charset="0"/>
                <a:ea typeface="宋体" pitchFamily="2" charset="-122"/>
              </a:rPr>
              <a:t>10±2</a:t>
            </a:r>
            <a:r>
              <a:rPr lang="zh-CN" altLang="en-US" sz="1700" dirty="0">
                <a:latin typeface="Arial" pitchFamily="34" charset="0"/>
                <a:ea typeface="宋体" pitchFamily="2" charset="-122"/>
              </a:rPr>
              <a:t>*</a:t>
            </a:r>
            <a:r>
              <a:rPr lang="en-US" altLang="zh-CN" sz="1700" dirty="0">
                <a:latin typeface="Arial" pitchFamily="34" charset="0"/>
                <a:ea typeface="宋体" pitchFamily="2" charset="-122"/>
              </a:rPr>
              <a:t>0.724</a:t>
            </a:r>
            <a:r>
              <a:rPr lang="zh-CN" altLang="en-US" sz="1700" dirty="0">
                <a:latin typeface="Arial" pitchFamily="34" charset="0"/>
                <a:ea typeface="宋体" pitchFamily="2" charset="-122"/>
              </a:rPr>
              <a:t>元，即</a:t>
            </a:r>
            <a:r>
              <a:rPr lang="en-US" altLang="zh-CN" sz="1700" dirty="0">
                <a:latin typeface="Arial" pitchFamily="34" charset="0"/>
                <a:ea typeface="宋体" pitchFamily="2" charset="-122"/>
              </a:rPr>
              <a:t>8.55</a:t>
            </a:r>
            <a:r>
              <a:rPr lang="zh-CN" altLang="en-US" sz="1700" dirty="0">
                <a:latin typeface="Arial" pitchFamily="34" charset="0"/>
                <a:ea typeface="宋体" pitchFamily="2" charset="-122"/>
              </a:rPr>
              <a:t>元至</a:t>
            </a:r>
            <a:r>
              <a:rPr lang="en-US" altLang="zh-CN" sz="1700" dirty="0">
                <a:latin typeface="Arial" pitchFamily="34" charset="0"/>
                <a:ea typeface="宋体" pitchFamily="2" charset="-122"/>
              </a:rPr>
              <a:t>11.45</a:t>
            </a:r>
            <a:r>
              <a:rPr lang="zh-CN" altLang="en-US" sz="1700" dirty="0">
                <a:latin typeface="Arial" pitchFamily="34" charset="0"/>
                <a:ea typeface="宋体" pitchFamily="2" charset="-122"/>
              </a:rPr>
              <a:t>元间交易；在未来</a:t>
            </a:r>
            <a:r>
              <a:rPr lang="en-US" altLang="zh-CN" sz="1700" dirty="0">
                <a:latin typeface="Arial" pitchFamily="34" charset="0"/>
                <a:ea typeface="宋体" pitchFamily="2" charset="-122"/>
              </a:rPr>
              <a:t>370</a:t>
            </a:r>
            <a:r>
              <a:rPr lang="zh-CN" altLang="en-US" sz="1700" dirty="0">
                <a:latin typeface="Arial" pitchFamily="34" charset="0"/>
                <a:ea typeface="宋体" pitchFamily="2" charset="-122"/>
              </a:rPr>
              <a:t>个月内，有</a:t>
            </a:r>
            <a:r>
              <a:rPr lang="en-US" altLang="zh-CN" sz="1700" dirty="0">
                <a:latin typeface="Arial" pitchFamily="34" charset="0"/>
                <a:ea typeface="宋体" pitchFamily="2" charset="-122"/>
              </a:rPr>
              <a:t>369</a:t>
            </a:r>
            <a:r>
              <a:rPr lang="zh-CN" altLang="en-US" sz="1700" dirty="0">
                <a:latin typeface="Arial" pitchFamily="34" charset="0"/>
                <a:ea typeface="宋体" pitchFamily="2" charset="-122"/>
              </a:rPr>
              <a:t>次会在</a:t>
            </a:r>
            <a:r>
              <a:rPr lang="en-US" altLang="zh-CN" sz="1700" dirty="0">
                <a:latin typeface="Arial" pitchFamily="34" charset="0"/>
                <a:ea typeface="宋体" pitchFamily="2" charset="-122"/>
              </a:rPr>
              <a:t>10±3</a:t>
            </a:r>
            <a:r>
              <a:rPr lang="zh-CN" altLang="en-US" sz="1700" dirty="0">
                <a:latin typeface="Arial" pitchFamily="34" charset="0"/>
                <a:ea typeface="宋体" pitchFamily="2" charset="-122"/>
              </a:rPr>
              <a:t>*</a:t>
            </a:r>
            <a:r>
              <a:rPr lang="en-US" altLang="zh-CN" sz="1700" dirty="0">
                <a:latin typeface="Arial" pitchFamily="34" charset="0"/>
                <a:ea typeface="宋体" pitchFamily="2" charset="-122"/>
              </a:rPr>
              <a:t>0.724</a:t>
            </a:r>
            <a:r>
              <a:rPr lang="zh-CN" altLang="en-US" sz="1700" dirty="0">
                <a:latin typeface="Arial" pitchFamily="34" charset="0"/>
                <a:ea typeface="宋体" pitchFamily="2" charset="-122"/>
              </a:rPr>
              <a:t>元，即</a:t>
            </a:r>
            <a:r>
              <a:rPr lang="en-US" altLang="zh-CN" sz="1700" dirty="0">
                <a:latin typeface="Arial" pitchFamily="34" charset="0"/>
                <a:ea typeface="宋体" pitchFamily="2" charset="-122"/>
              </a:rPr>
              <a:t>7.83</a:t>
            </a:r>
            <a:r>
              <a:rPr lang="zh-CN" altLang="en-US" sz="1700" dirty="0">
                <a:latin typeface="Arial" pitchFamily="34" charset="0"/>
                <a:ea typeface="宋体" pitchFamily="2" charset="-122"/>
              </a:rPr>
              <a:t>元至</a:t>
            </a:r>
            <a:r>
              <a:rPr lang="en-US" altLang="zh-CN" sz="1700" dirty="0">
                <a:latin typeface="Arial" pitchFamily="34" charset="0"/>
                <a:ea typeface="宋体" pitchFamily="2" charset="-122"/>
              </a:rPr>
              <a:t>12.17</a:t>
            </a:r>
            <a:r>
              <a:rPr lang="zh-CN" altLang="en-US" sz="1700" dirty="0">
                <a:latin typeface="Arial" pitchFamily="34" charset="0"/>
                <a:ea typeface="宋体" pitchFamily="2" charset="-122"/>
              </a:rPr>
              <a:t>元间交易。</a:t>
            </a:r>
            <a:endParaRPr lang="en-US" altLang="zh-CN" sz="1700" dirty="0">
              <a:latin typeface="Arial" pitchFamily="34" charset="0"/>
              <a:ea typeface="宋体" pitchFamily="2" charset="-122"/>
            </a:endParaRPr>
          </a:p>
          <a:p>
            <a:pPr>
              <a:buFont typeface="Arial" pitchFamily="34" charset="0"/>
              <a:buNone/>
              <a:defRPr/>
            </a:pPr>
            <a:endParaRPr lang="zh-CN" altLang="en-US" dirty="0">
              <a:latin typeface="Arial" pitchFamily="34" charset="0"/>
              <a:ea typeface="宋体" pitchFamily="2" charset="-122"/>
            </a:endParaRPr>
          </a:p>
        </p:txBody>
      </p:sp>
      <p:sp>
        <p:nvSpPr>
          <p:cNvPr id="18" name="直接连接符 6"/>
          <p:cNvSpPr>
            <a:spLocks noChangeShapeType="1"/>
          </p:cNvSpPr>
          <p:nvPr/>
        </p:nvSpPr>
        <p:spPr bwMode="auto">
          <a:xfrm flipV="1">
            <a:off x="277200" y="1627201"/>
            <a:ext cx="6356501" cy="0"/>
          </a:xfrm>
          <a:prstGeom prst="line">
            <a:avLst/>
          </a:prstGeom>
          <a:noFill/>
          <a:ln w="28575">
            <a:solidFill>
              <a:srgbClr val="C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7" name="TextBox 26"/>
          <p:cNvSpPr txBox="1"/>
          <p:nvPr/>
        </p:nvSpPr>
        <p:spPr>
          <a:xfrm>
            <a:off x="451943" y="4650088"/>
            <a:ext cx="3968536" cy="369332"/>
          </a:xfrm>
          <a:prstGeom prst="rect">
            <a:avLst/>
          </a:prstGeom>
          <a:noFill/>
        </p:spPr>
        <p:txBody>
          <a:bodyPr wrap="square" rtlCol="0">
            <a:spAutoFit/>
          </a:bodyPr>
          <a:lstStyle/>
          <a:p>
            <a:endParaRPr lang="zh-CN" altLang="en-US" sz="1800" dirty="0" smtClean="0">
              <a:solidFill>
                <a:srgbClr val="003399"/>
              </a:solidFill>
              <a:latin typeface="微软雅黑" pitchFamily="34" charset="-122"/>
              <a:ea typeface="微软雅黑" pitchFamily="34" charset="-122"/>
            </a:endParaRPr>
          </a:p>
        </p:txBody>
      </p:sp>
      <p:sp>
        <p:nvSpPr>
          <p:cNvPr id="21" name="TextBox 20"/>
          <p:cNvSpPr txBox="1">
            <a:spLocks noChangeArrowheads="1"/>
          </p:cNvSpPr>
          <p:nvPr/>
        </p:nvSpPr>
        <p:spPr bwMode="auto">
          <a:xfrm>
            <a:off x="7847768" y="1712914"/>
            <a:ext cx="1909007" cy="307975"/>
          </a:xfrm>
          <a:prstGeom prst="rect">
            <a:avLst/>
          </a:prstGeom>
          <a:noFill/>
          <a:ln w="9525">
            <a:noFill/>
            <a:miter lim="800000"/>
            <a:headEnd/>
            <a:tailEnd/>
          </a:ln>
        </p:spPr>
        <p:txBody>
          <a:bodyPr>
            <a:spAutoFit/>
          </a:bodyPr>
          <a:lstStyle/>
          <a:p>
            <a:r>
              <a:rPr lang="zh-CN" altLang="en-US" sz="1400" b="1"/>
              <a:t>公式中有五个变量</a:t>
            </a:r>
          </a:p>
        </p:txBody>
      </p:sp>
      <p:grpSp>
        <p:nvGrpSpPr>
          <p:cNvPr id="3" name="组合 27"/>
          <p:cNvGrpSpPr>
            <a:grpSpLocks/>
          </p:cNvGrpSpPr>
          <p:nvPr/>
        </p:nvGrpSpPr>
        <p:grpSpPr bwMode="auto">
          <a:xfrm>
            <a:off x="570840" y="1819276"/>
            <a:ext cx="7414133" cy="403225"/>
            <a:chOff x="0" y="0"/>
            <a:chExt cx="6947734" cy="403464"/>
          </a:xfrm>
        </p:grpSpPr>
        <p:grpSp>
          <p:nvGrpSpPr>
            <p:cNvPr id="4" name="组合 13"/>
            <p:cNvGrpSpPr>
              <a:grpSpLocks/>
            </p:cNvGrpSpPr>
            <p:nvPr/>
          </p:nvGrpSpPr>
          <p:grpSpPr bwMode="auto">
            <a:xfrm>
              <a:off x="0" y="0"/>
              <a:ext cx="6947734" cy="403464"/>
              <a:chOff x="0" y="0"/>
              <a:chExt cx="6947734" cy="403464"/>
            </a:xfrm>
          </p:grpSpPr>
          <p:sp>
            <p:nvSpPr>
              <p:cNvPr id="29" name="圆角矩形 14"/>
              <p:cNvSpPr>
                <a:spLocks noChangeArrowheads="1"/>
              </p:cNvSpPr>
              <p:nvPr/>
            </p:nvSpPr>
            <p:spPr bwMode="auto">
              <a:xfrm>
                <a:off x="0" y="0"/>
                <a:ext cx="6947734" cy="403464"/>
              </a:xfrm>
              <a:prstGeom prst="roundRect">
                <a:avLst>
                  <a:gd name="adj" fmla="val 16667"/>
                </a:avLst>
              </a:prstGeom>
              <a:solidFill>
                <a:srgbClr val="DE2A00">
                  <a:alpha val="61176"/>
                </a:srgbClr>
              </a:solidFill>
              <a:ln w="9525">
                <a:noFill/>
                <a:round/>
                <a:headEnd/>
                <a:tailEnd/>
              </a:ln>
            </p:spPr>
            <p:txBody>
              <a:bodyPr anchor="ctr"/>
              <a:lstStyle/>
              <a:p>
                <a:r>
                  <a:rPr lang="en-US" altLang="zh-CN" b="1">
                    <a:solidFill>
                      <a:srgbClr val="FFFFFF"/>
                    </a:solidFill>
                    <a:latin typeface="微软雅黑" pitchFamily="34" charset="-122"/>
                    <a:ea typeface="微软雅黑" pitchFamily="34" charset="-122"/>
                    <a:sym typeface="微软雅黑" pitchFamily="34" charset="-122"/>
                  </a:rPr>
                  <a:t>        </a:t>
                </a:r>
                <a:endParaRPr lang="zh-CN" altLang="en-US" b="1">
                  <a:solidFill>
                    <a:srgbClr val="FFFFFF"/>
                  </a:solidFill>
                  <a:latin typeface="微软雅黑" pitchFamily="34" charset="-122"/>
                  <a:ea typeface="微软雅黑" pitchFamily="34" charset="-122"/>
                  <a:sym typeface="微软雅黑" pitchFamily="34" charset="-122"/>
                </a:endParaRPr>
              </a:p>
            </p:txBody>
          </p:sp>
          <p:sp>
            <p:nvSpPr>
              <p:cNvPr id="34" name="椭圆 15"/>
              <p:cNvSpPr>
                <a:spLocks noChangeArrowheads="1"/>
              </p:cNvSpPr>
              <p:nvPr/>
            </p:nvSpPr>
            <p:spPr bwMode="auto">
              <a:xfrm>
                <a:off x="128574" y="22238"/>
                <a:ext cx="376196" cy="374872"/>
              </a:xfrm>
              <a:prstGeom prst="ellipse">
                <a:avLst/>
              </a:prstGeom>
              <a:solidFill>
                <a:srgbClr val="F2F2F2"/>
              </a:solidFill>
              <a:ln w="9525">
                <a:noFill/>
                <a:round/>
                <a:headEnd/>
                <a:tailEnd/>
              </a:ln>
            </p:spPr>
            <p:txBody>
              <a:bodyPr anchor="ctr"/>
              <a:lstStyle/>
              <a:p>
                <a:pPr algn="ctr">
                  <a:lnSpc>
                    <a:spcPct val="120000"/>
                  </a:lnSpc>
                </a:pPr>
                <a:r>
                  <a:rPr lang="en-US" altLang="zh-CN" sz="2400" b="1">
                    <a:solidFill>
                      <a:srgbClr val="7F7F7F"/>
                    </a:solidFill>
                    <a:latin typeface="微软雅黑" pitchFamily="34" charset="-122"/>
                    <a:ea typeface="微软雅黑" pitchFamily="34" charset="-122"/>
                    <a:sym typeface="微软雅黑" pitchFamily="34" charset="-122"/>
                  </a:rPr>
                  <a:t>1</a:t>
                </a:r>
                <a:endParaRPr lang="zh-CN" altLang="en-US" sz="2400" b="1">
                  <a:solidFill>
                    <a:srgbClr val="7F7F7F"/>
                  </a:solidFill>
                  <a:latin typeface="微软雅黑" pitchFamily="34" charset="-122"/>
                  <a:ea typeface="微软雅黑" pitchFamily="34" charset="-122"/>
                  <a:sym typeface="微软雅黑" pitchFamily="34" charset="-122"/>
                </a:endParaRPr>
              </a:p>
            </p:txBody>
          </p:sp>
        </p:grpSp>
        <p:sp>
          <p:nvSpPr>
            <p:cNvPr id="25" name="矩形 16"/>
            <p:cNvSpPr>
              <a:spLocks noChangeArrowheads="1"/>
            </p:cNvSpPr>
            <p:nvPr/>
          </p:nvSpPr>
          <p:spPr bwMode="auto">
            <a:xfrm>
              <a:off x="612358" y="17065"/>
              <a:ext cx="4459189" cy="369551"/>
            </a:xfrm>
            <a:prstGeom prst="rect">
              <a:avLst/>
            </a:prstGeom>
            <a:noFill/>
            <a:ln w="9525">
              <a:noFill/>
              <a:miter lim="800000"/>
              <a:headEnd/>
              <a:tailEnd/>
            </a:ln>
          </p:spPr>
          <p:txBody>
            <a:bodyPr>
              <a:spAutoFit/>
            </a:bodyPr>
            <a:lstStyle/>
            <a:p>
              <a:r>
                <a:rPr lang="zh-CN" altLang="en-US" b="1" dirty="0">
                  <a:solidFill>
                    <a:srgbClr val="FFFFFF"/>
                  </a:solidFill>
                  <a:latin typeface="微软雅黑" pitchFamily="34" charset="-122"/>
                  <a:ea typeface="微软雅黑" pitchFamily="34" charset="-122"/>
                  <a:sym typeface="微软雅黑" pitchFamily="34" charset="-122"/>
                </a:rPr>
                <a:t>隐含波动率作为看空指标常常失效</a:t>
              </a:r>
            </a:p>
          </p:txBody>
        </p:sp>
      </p:grpSp>
      <p:grpSp>
        <p:nvGrpSpPr>
          <p:cNvPr id="5" name="组合 28"/>
          <p:cNvGrpSpPr>
            <a:grpSpLocks/>
          </p:cNvGrpSpPr>
          <p:nvPr/>
        </p:nvGrpSpPr>
        <p:grpSpPr bwMode="auto">
          <a:xfrm>
            <a:off x="570840" y="2961688"/>
            <a:ext cx="7285398" cy="395287"/>
            <a:chOff x="0" y="0"/>
            <a:chExt cx="6947734" cy="403464"/>
          </a:xfrm>
        </p:grpSpPr>
        <p:grpSp>
          <p:nvGrpSpPr>
            <p:cNvPr id="6" name="组合 18"/>
            <p:cNvGrpSpPr>
              <a:grpSpLocks/>
            </p:cNvGrpSpPr>
            <p:nvPr/>
          </p:nvGrpSpPr>
          <p:grpSpPr bwMode="auto">
            <a:xfrm>
              <a:off x="0" y="0"/>
              <a:ext cx="6947734" cy="403464"/>
              <a:chOff x="0" y="0"/>
              <a:chExt cx="6947734" cy="403464"/>
            </a:xfrm>
          </p:grpSpPr>
          <p:sp>
            <p:nvSpPr>
              <p:cNvPr id="39" name="圆角矩形 19"/>
              <p:cNvSpPr>
                <a:spLocks noChangeArrowheads="1"/>
              </p:cNvSpPr>
              <p:nvPr/>
            </p:nvSpPr>
            <p:spPr bwMode="auto">
              <a:xfrm>
                <a:off x="0" y="0"/>
                <a:ext cx="6947734" cy="403464"/>
              </a:xfrm>
              <a:prstGeom prst="roundRect">
                <a:avLst>
                  <a:gd name="adj" fmla="val 16667"/>
                </a:avLst>
              </a:prstGeom>
              <a:solidFill>
                <a:srgbClr val="DE2A00">
                  <a:alpha val="61176"/>
                </a:srgbClr>
              </a:solidFill>
              <a:ln w="9525">
                <a:noFill/>
                <a:round/>
                <a:headEnd/>
                <a:tailEnd/>
              </a:ln>
            </p:spPr>
            <p:txBody>
              <a:bodyPr anchor="ctr"/>
              <a:lstStyle/>
              <a:p>
                <a:r>
                  <a:rPr lang="en-US" altLang="zh-CN" b="1" dirty="0">
                    <a:solidFill>
                      <a:srgbClr val="FFFFFF"/>
                    </a:solidFill>
                    <a:latin typeface="微软雅黑" pitchFamily="34" charset="-122"/>
                    <a:ea typeface="微软雅黑" pitchFamily="34" charset="-122"/>
                    <a:sym typeface="微软雅黑" pitchFamily="34" charset="-122"/>
                  </a:rPr>
                  <a:t>        </a:t>
                </a:r>
                <a:r>
                  <a:rPr lang="en-US" altLang="zh-CN" b="1" dirty="0" smtClean="0">
                    <a:solidFill>
                      <a:srgbClr val="FFFFFF"/>
                    </a:solidFill>
                    <a:latin typeface="微软雅黑" pitchFamily="34" charset="-122"/>
                    <a:ea typeface="微软雅黑" pitchFamily="34" charset="-122"/>
                    <a:sym typeface="微软雅黑" pitchFamily="34" charset="-122"/>
                  </a:rPr>
                  <a:t> </a:t>
                </a:r>
                <a:r>
                  <a:rPr lang="zh-CN" altLang="en-US" dirty="0" smtClean="0">
                    <a:solidFill>
                      <a:srgbClr val="FFFFFF"/>
                    </a:solidFill>
                    <a:latin typeface="微软雅黑" pitchFamily="34" charset="-122"/>
                    <a:ea typeface="微软雅黑" pitchFamily="34" charset="-122"/>
                    <a:sym typeface="微软雅黑" pitchFamily="34" charset="-122"/>
                  </a:rPr>
                  <a:t>隐含波动率是有效的超卖指标</a:t>
                </a:r>
                <a:endParaRPr lang="zh-CN" altLang="en-US" b="1" dirty="0">
                  <a:solidFill>
                    <a:srgbClr val="FFFFFF"/>
                  </a:solidFill>
                  <a:latin typeface="微软雅黑" pitchFamily="34" charset="-122"/>
                  <a:ea typeface="微软雅黑" pitchFamily="34" charset="-122"/>
                  <a:sym typeface="微软雅黑" pitchFamily="34" charset="-122"/>
                </a:endParaRPr>
              </a:p>
            </p:txBody>
          </p:sp>
          <p:sp>
            <p:nvSpPr>
              <p:cNvPr id="40" name="椭圆 20"/>
              <p:cNvSpPr>
                <a:spLocks noChangeArrowheads="1"/>
              </p:cNvSpPr>
              <p:nvPr/>
            </p:nvSpPr>
            <p:spPr bwMode="auto">
              <a:xfrm>
                <a:off x="128574" y="22237"/>
                <a:ext cx="376196" cy="374872"/>
              </a:xfrm>
              <a:prstGeom prst="ellipse">
                <a:avLst/>
              </a:prstGeom>
              <a:solidFill>
                <a:srgbClr val="F2F2F2"/>
              </a:solidFill>
              <a:ln w="9525">
                <a:noFill/>
                <a:round/>
                <a:headEnd/>
                <a:tailEnd/>
              </a:ln>
            </p:spPr>
            <p:txBody>
              <a:bodyPr anchor="ctr"/>
              <a:lstStyle/>
              <a:p>
                <a:pPr algn="ctr">
                  <a:lnSpc>
                    <a:spcPct val="120000"/>
                  </a:lnSpc>
                </a:pPr>
                <a:r>
                  <a:rPr lang="en-US" altLang="zh-CN" sz="2400" b="1">
                    <a:solidFill>
                      <a:srgbClr val="7F7F7F"/>
                    </a:solidFill>
                    <a:latin typeface="微软雅黑" pitchFamily="34" charset="-122"/>
                    <a:ea typeface="微软雅黑" pitchFamily="34" charset="-122"/>
                    <a:sym typeface="微软雅黑" pitchFamily="34" charset="-122"/>
                  </a:rPr>
                  <a:t>2</a:t>
                </a:r>
                <a:endParaRPr lang="zh-CN" altLang="en-US" sz="2400" b="1">
                  <a:solidFill>
                    <a:srgbClr val="7F7F7F"/>
                  </a:solidFill>
                  <a:latin typeface="微软雅黑" pitchFamily="34" charset="-122"/>
                  <a:ea typeface="微软雅黑" pitchFamily="34" charset="-122"/>
                  <a:sym typeface="微软雅黑" pitchFamily="34" charset="-122"/>
                </a:endParaRPr>
              </a:p>
            </p:txBody>
          </p:sp>
        </p:grpSp>
        <p:sp>
          <p:nvSpPr>
            <p:cNvPr id="38" name="矩形 21"/>
            <p:cNvSpPr>
              <a:spLocks noChangeArrowheads="1"/>
            </p:cNvSpPr>
            <p:nvPr/>
          </p:nvSpPr>
          <p:spPr bwMode="auto">
            <a:xfrm>
              <a:off x="612359" y="17066"/>
              <a:ext cx="2513091" cy="376972"/>
            </a:xfrm>
            <a:prstGeom prst="rect">
              <a:avLst/>
            </a:prstGeom>
            <a:noFill/>
            <a:ln w="9525">
              <a:noFill/>
              <a:miter lim="800000"/>
              <a:headEnd/>
              <a:tailEnd/>
            </a:ln>
          </p:spPr>
          <p:txBody>
            <a:bodyPr>
              <a:spAutoFit/>
            </a:bodyPr>
            <a:lstStyle/>
            <a:p>
              <a:endParaRPr lang="zh-CN" altLang="en-US" b="1">
                <a:solidFill>
                  <a:srgbClr val="FFFFFF"/>
                </a:solidFill>
                <a:latin typeface="微软雅黑" pitchFamily="34" charset="-122"/>
                <a:ea typeface="微软雅黑" pitchFamily="34" charset="-122"/>
                <a:sym typeface="微软雅黑" pitchFamily="34" charset="-122"/>
              </a:endParaRPr>
            </a:p>
          </p:txBody>
        </p:sp>
      </p:grpSp>
      <p:sp>
        <p:nvSpPr>
          <p:cNvPr id="41" name="TextBox 20"/>
          <p:cNvSpPr txBox="1">
            <a:spLocks noChangeArrowheads="1"/>
          </p:cNvSpPr>
          <p:nvPr/>
        </p:nvSpPr>
        <p:spPr bwMode="auto">
          <a:xfrm>
            <a:off x="609798" y="2205663"/>
            <a:ext cx="7375175" cy="646113"/>
          </a:xfrm>
          <a:prstGeom prst="rect">
            <a:avLst/>
          </a:prstGeom>
          <a:noFill/>
          <a:ln w="9525">
            <a:noFill/>
            <a:miter lim="800000"/>
            <a:headEnd/>
            <a:tailEnd/>
          </a:ln>
        </p:spPr>
        <p:txBody>
          <a:bodyPr wrap="square">
            <a:spAutoFit/>
          </a:bodyPr>
          <a:lstStyle/>
          <a:p>
            <a:pPr indent="457200"/>
            <a:r>
              <a:rPr lang="zh-CN" altLang="en-US" b="0" dirty="0">
                <a:solidFill>
                  <a:schemeClr val="tx1"/>
                </a:solidFill>
              </a:rPr>
              <a:t>隐含波动率对指数上涨的反应相对不敏感，即使股指大幅上涨，隐含波动率也不一定降到很低的水平。</a:t>
            </a:r>
          </a:p>
        </p:txBody>
      </p:sp>
      <p:sp>
        <p:nvSpPr>
          <p:cNvPr id="42" name="TextBox 21"/>
          <p:cNvSpPr txBox="1">
            <a:spLocks noChangeArrowheads="1"/>
          </p:cNvSpPr>
          <p:nvPr/>
        </p:nvSpPr>
        <p:spPr bwMode="auto">
          <a:xfrm>
            <a:off x="609799" y="3297123"/>
            <a:ext cx="7375174" cy="1200329"/>
          </a:xfrm>
          <a:prstGeom prst="rect">
            <a:avLst/>
          </a:prstGeom>
          <a:noFill/>
          <a:ln w="9525">
            <a:noFill/>
            <a:miter lim="800000"/>
            <a:headEnd/>
            <a:tailEnd/>
          </a:ln>
        </p:spPr>
        <p:txBody>
          <a:bodyPr wrap="square">
            <a:spAutoFit/>
          </a:bodyPr>
          <a:lstStyle/>
          <a:p>
            <a:pPr indent="457200"/>
            <a:r>
              <a:rPr lang="zh-CN" altLang="en-US" b="0" dirty="0">
                <a:solidFill>
                  <a:schemeClr val="tx1"/>
                </a:solidFill>
              </a:rPr>
              <a:t>当市场下跌到一定程度时，市场出现恐慌情绪，投资者会出于套保目的大量</a:t>
            </a:r>
            <a:r>
              <a:rPr lang="zh-CN" altLang="en-US" b="0" dirty="0" smtClean="0">
                <a:solidFill>
                  <a:schemeClr val="tx1"/>
                </a:solidFill>
              </a:rPr>
              <a:t>买入认沽期权</a:t>
            </a:r>
            <a:r>
              <a:rPr lang="zh-CN" altLang="en-US" b="0" dirty="0">
                <a:solidFill>
                  <a:schemeClr val="tx1"/>
                </a:solidFill>
              </a:rPr>
              <a:t>，导致隐含波动率短期内快速上升。</a:t>
            </a:r>
            <a:endParaRPr lang="en-US" altLang="zh-CN" b="0" dirty="0">
              <a:solidFill>
                <a:schemeClr val="tx1"/>
              </a:solidFill>
            </a:endParaRPr>
          </a:p>
          <a:p>
            <a:pPr indent="457200"/>
            <a:r>
              <a:rPr lang="zh-CN" altLang="en-US" b="0" dirty="0">
                <a:solidFill>
                  <a:schemeClr val="tx1"/>
                </a:solidFill>
              </a:rPr>
              <a:t>检验发现，当隐含波动率高于前期最大值时，平均而言，股指在随后一段时间内总能获得正的收益。</a:t>
            </a:r>
          </a:p>
        </p:txBody>
      </p:sp>
      <p:pic>
        <p:nvPicPr>
          <p:cNvPr id="43" name="图片 42" descr="115096116.jpg"/>
          <p:cNvPicPr>
            <a:picLocks noChangeAspect="1"/>
          </p:cNvPicPr>
          <p:nvPr/>
        </p:nvPicPr>
        <p:blipFill>
          <a:blip r:embed="rId2" cstate="print"/>
          <a:srcRect/>
          <a:stretch>
            <a:fillRect/>
          </a:stretch>
        </p:blipFill>
        <p:spPr bwMode="auto">
          <a:xfrm>
            <a:off x="1334221" y="4497452"/>
            <a:ext cx="3086258" cy="1966912"/>
          </a:xfrm>
          <a:prstGeom prst="rect">
            <a:avLst/>
          </a:prstGeom>
          <a:noFill/>
          <a:ln w="9525">
            <a:noFill/>
            <a:miter lim="800000"/>
            <a:headEnd/>
            <a:tailEnd/>
          </a:ln>
        </p:spPr>
      </p:pic>
      <p:sp>
        <p:nvSpPr>
          <p:cNvPr id="44" name="TextBox 43"/>
          <p:cNvSpPr txBox="1">
            <a:spLocks noChangeArrowheads="1"/>
          </p:cNvSpPr>
          <p:nvPr/>
        </p:nvSpPr>
        <p:spPr bwMode="auto">
          <a:xfrm>
            <a:off x="4546848" y="4984889"/>
            <a:ext cx="4597152" cy="769441"/>
          </a:xfrm>
          <a:prstGeom prst="rect">
            <a:avLst/>
          </a:prstGeom>
          <a:noFill/>
          <a:ln w="9525">
            <a:noFill/>
            <a:miter lim="800000"/>
            <a:headEnd/>
            <a:tailEnd/>
          </a:ln>
        </p:spPr>
        <p:txBody>
          <a:bodyPr wrap="square">
            <a:spAutoFit/>
          </a:bodyPr>
          <a:lstStyle/>
          <a:p>
            <a:r>
              <a:rPr lang="zh-CN" altLang="en-US" sz="2200" dirty="0">
                <a:solidFill>
                  <a:srgbClr val="00B0F0"/>
                </a:solidFill>
                <a:latin typeface="方正舒体" pitchFamily="2" charset="-122"/>
                <a:ea typeface="方正舒体" pitchFamily="2" charset="-122"/>
              </a:rPr>
              <a:t>这也印证了巴菲特的投资哲学：</a:t>
            </a:r>
            <a:endParaRPr lang="en-US" altLang="zh-CN" sz="2200" dirty="0">
              <a:solidFill>
                <a:srgbClr val="00B0F0"/>
              </a:solidFill>
              <a:latin typeface="方正舒体" pitchFamily="2" charset="-122"/>
              <a:ea typeface="方正舒体" pitchFamily="2" charset="-122"/>
            </a:endParaRPr>
          </a:p>
          <a:p>
            <a:pPr algn="ctr"/>
            <a:r>
              <a:rPr lang="zh-CN" altLang="en-US" sz="2200" dirty="0" smtClean="0">
                <a:solidFill>
                  <a:srgbClr val="00B0F0"/>
                </a:solidFill>
                <a:latin typeface="方正舒体" pitchFamily="2" charset="-122"/>
                <a:ea typeface="方正舒体" pitchFamily="2" charset="-122"/>
              </a:rPr>
              <a:t>要在</a:t>
            </a:r>
            <a:r>
              <a:rPr lang="zh-CN" altLang="en-US" sz="2200" dirty="0">
                <a:solidFill>
                  <a:srgbClr val="00B0F0"/>
                </a:solidFill>
                <a:latin typeface="方正舒体" pitchFamily="2" charset="-122"/>
                <a:ea typeface="方正舒体" pitchFamily="2" charset="-122"/>
              </a:rPr>
              <a:t>别人恐惧时贪婪</a:t>
            </a:r>
            <a:r>
              <a:rPr lang="en-US" altLang="zh-CN" sz="2200" dirty="0">
                <a:solidFill>
                  <a:srgbClr val="00B0F0"/>
                </a:solidFill>
                <a:latin typeface="方正舒体" pitchFamily="2" charset="-122"/>
                <a:ea typeface="方正舒体" pitchFamily="2" charset="-122"/>
              </a:rPr>
              <a:t>~</a:t>
            </a:r>
            <a:endParaRPr lang="zh-CN" altLang="en-US" sz="2200" dirty="0">
              <a:solidFill>
                <a:srgbClr val="00B0F0"/>
              </a:solidFill>
              <a:latin typeface="方正舒体" pitchFamily="2" charset="-122"/>
              <a:ea typeface="方正舒体" pitchFamily="2" charset="-122"/>
            </a:endParaRPr>
          </a:p>
        </p:txBody>
      </p:sp>
    </p:spTree>
  </p:cSld>
  <p:clrMapOvr>
    <a:masterClrMapping/>
  </p:clrMapOvr>
  <p:transition spd="med">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500" fill="hold"/>
                                        <p:tgtEl>
                                          <p:spTgt spid="44"/>
                                        </p:tgtEl>
                                        <p:attrNameLst>
                                          <p:attrName>ppt_x</p:attrName>
                                        </p:attrNameLst>
                                      </p:cBhvr>
                                      <p:tavLst>
                                        <p:tav tm="0">
                                          <p:val>
                                            <p:strVal val="#ppt_x"/>
                                          </p:val>
                                        </p:tav>
                                        <p:tav tm="100000">
                                          <p:val>
                                            <p:strVal val="#ppt_x"/>
                                          </p:val>
                                        </p:tav>
                                      </p:tavLst>
                                    </p:anim>
                                    <p:anim calcmode="lin" valueType="num">
                                      <p:cBhvr additive="base">
                                        <p:cTn id="1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6160&quot;&gt;&lt;version val=&quot;17951&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mruColor&gt;&lt;m_vecMRU length=&quot;9&quot;&gt;&lt;elem m_fUsage=&quot;5.88059985531251690000E+000&quot;&gt;&lt;m_ppcolschidx val=&quot;0&quot;/&gt;&lt;m_rgb r=&quot;72&quot; g=&quot;9e&quot; b=&quot;e6&quot;/&gt;&lt;/elem&gt;&lt;elem m_fUsage=&quot;4.01479058664292590000E+000&quot;&gt;&lt;m_ppcolschidx val=&quot;0&quot;/&gt;&lt;m_rgb r=&quot;ff&quot; g=&quot;99&quot; b=&quot;33&quot;/&gt;&lt;/elem&gt;&lt;elem m_fUsage=&quot;4.27946338944459950000E-002&quot;&gt;&lt;m_ppcolschidx val=&quot;0&quot;/&gt;&lt;m_rgb r=&quot;34&quot; g=&quot;c7&quot; b=&quot;c4&quot;/&gt;&lt;/elem&gt;&lt;elem m_fUsage=&quot;3.89255964578400430000E-002&quot;&gt;&lt;m_ppcolschidx val=&quot;0&quot;/&gt;&lt;m_rgb r=&quot;63&quot; g=&quot;cf&quot; b=&quot;ef&quot;/&gt;&lt;/elem&gt;&lt;elem m_fUsage=&quot;1.90215576415461750000E-002&quot;&gt;&lt;m_ppcolschidx val=&quot;0&quot;/&gt;&lt;m_rgb r=&quot;f&quot; g=&quot;b1&quot; b=&quot;ce&quot;/&gt;&lt;/elem&gt;&lt;elem m_fUsage=&quot;7.73554010145429500000E-004&quot;&gt;&lt;m_ppcolschidx val=&quot;0&quot;/&gt;&lt;m_rgb r=&quot;5a&quot; g=&quot;b6&quot; b=&quot;e2&quot;/&gt;&lt;/elem&gt;&lt;elem m_fUsage=&quot;7.73554010145429500000E-004&quot;&gt;&lt;m_ppcolschidx val=&quot;0&quot;/&gt;&lt;m_rgb r=&quot;1e&quot; g=&quot;ba&quot; b=&quot;e8&quot;/&gt;&lt;/elem&gt;&lt;elem m_fUsage=&quot;7.73554010145429500000E-004&quot;&gt;&lt;m_ppcolschidx val=&quot;0&quot;/&gt;&lt;m_rgb r=&quot;14&quot; g=&quot;9b&quot; b=&quot;c2&quot;/&gt;&lt;/elem&gt;&lt;elem m_fUsage=&quot;7.73554010145429500000E-004&quot;&gt;&lt;m_ppcolschidx val=&quot;0&quot;/&gt;&lt;m_rgb r=&quot;f&quot; g=&quot;7c&quot; b=&quot;bd&quot;/&gt;&lt;/elem&gt;&lt;/m_vecMRU&gt;&lt;/m_mruColor&gt;&lt;m_agendatheme&gt;&lt;m_aagendaitemprops&gt;&lt;elem&gt;&lt;m_bVisible val=&quot;1&quot;/&gt;&lt;m_font&gt;&lt;m_bBold val=&quot;1&quot;/&gt;&lt;/m_font&gt;&lt;m_colFont&gt;&lt;m_ppcolschidx val=&quot;2&quot;/&gt;&lt;/m_colFont&gt;&lt;m_fill&gt;&lt;m_bVisible val=&quot;0&quot;/&gt;&lt;/m_fill&gt;&lt;m_linestyle&gt;&lt;m_bVisible val=&quot;1&quot;/&gt;&lt;m_nWeight val=&quot;6&quot;/&gt;&lt;m_col&gt;&lt;m_ppcolschidx val=&quot;2&quot;/&gt;&lt;/m_col&gt;&lt;m_msolinedashstyle val=&quot;1&quot;/&gt;&lt;m_msoarrowheadstyleBegin val=&quot;1&quot;/&gt;&lt;m_msoarrowheadstyleEnd val=&quot;1&quot;/&gt;&lt;/m_linestyle&gt;&lt;/elem&gt;&lt;elem&gt;&lt;m_bVisible val=&quot;1&quot;/&gt;&lt;m_font&gt;&lt;m_bBold val=&quot;1&quot;/&gt;&lt;/m_font&gt;&lt;m_colFont&gt;&lt;m_ppcolschidx val=&quot;2&quot;/&gt;&lt;/m_colFont&gt;&lt;m_fill&gt;&lt;m_bVisible val=&quot;0&quot;/&gt;&lt;/m_fill&gt;&lt;m_linestyle&gt;&lt;m_bVisible val=&quot;0&quot;/&gt;&lt;/m_linestyle&gt;&lt;/elem&gt;&lt;elem&gt;&lt;m_bVisible val=&quot;1&quot;/&gt;&lt;m_font&gt;&lt;m_bBold val=&quot;0&quot;/&gt;&lt;/m_font&gt;&lt;m_colFont&gt;&lt;m_ppcolschidx val=&quot;2&quot;/&gt;&lt;/m_colFont&gt;&lt;m_fill&gt;&lt;m_bVisible val=&quot;0&quot;/&gt;&lt;/m_fill&gt;&lt;m_linestyle&gt;&lt;m_bVisible val=&quot;0&quot;/&gt;&lt;/m_linestyle&gt;&lt;/elem&gt;&lt;elem&gt;&lt;m_bVisible val=&quot;1&quot;/&gt;&lt;m_font&gt;&lt;m_bBold val=&quot;1&quot;/&gt;&lt;/m_font&gt;&lt;m_colFont&gt;&lt;m_ppcolschidx val=&quot;2&quot;/&gt;&lt;/m_colFont&gt;&lt;m_fill&gt;&lt;m_bVisible val=&quot;0&quot;/&gt;&lt;/m_fill&gt;&lt;m_linestyle&gt;&lt;m_bVisible val=&quot;1&quot;/&gt;&lt;m_nWeight val=&quot;6&quot;/&gt;&lt;m_col&gt;&lt;m_ppcolschidx val=&quot;2&quot;/&gt;&lt;/m_col&gt;&lt;m_msolinedashstyle val=&quot;1&quot;/&gt;&lt;m_msoarrowheadstyleBegin val=&quot;1&quot;/&gt;&lt;m_msoarrowheadstyleEnd val=&quot;1&quot;/&gt;&lt;/m_linestyle&gt;&lt;/elem&gt;&lt;elem&gt;&lt;m_bVisible val=&quot;1&quot;/&gt;&lt;m_font&gt;&lt;m_bBold val=&quot;0&quot;/&gt;&lt;/m_font&gt;&lt;m_colFont&gt;&lt;m_ppcolschidx val=&quot;2&quot;/&gt;&lt;/m_colFont&gt;&lt;m_fill&gt;&lt;m_bVisible val=&quot;0&quot;/&gt;&lt;/m_fill&gt;&lt;m_linestyle&gt;&lt;m_bVisible val=&quot;0&quot;/&gt;&lt;/m_linestyle&gt;&lt;/elem&gt;&lt;elem&gt;&lt;m_bVisible val=&quot;1&quot;/&gt;&lt;m_font&gt;&lt;m_bBold val=&quot;0&quot;/&gt;&lt;/m_font&gt;&lt;m_colFont&gt;&lt;m_ppcolschidx val=&quot;2&quot;/&gt;&lt;/m_colFont&gt;&lt;m_fill&gt;&lt;m_bVisible val=&quot;0&quot;/&gt;&lt;/m_fill&gt;&lt;m_linestyle&gt;&lt;m_bVisible val=&quot;0&quot;/&gt;&lt;/m_linestyle&gt;&lt;/elem&gt;&lt;elem&gt;&lt;m_bVisible val=&quot;1&quot;/&gt;&lt;m_font&gt;&lt;m_bBold val=&quot;0&quot;/&gt;&lt;/m_font&gt;&lt;m_colFont&gt;&lt;m_ppcolschidx val=&quot;2&quot;/&gt;&lt;/m_colFont&gt;&lt;m_fill&gt;&lt;m_bVisible val=&quot;0&quot;/&gt;&lt;/m_fill&gt;&lt;m_linestyle&gt;&lt;m_bVisible val=&quot;0&quot;/&gt;&lt;/m_linestyle&gt;&lt;/elem&gt;&lt;elem&gt;&lt;m_bVisible val=&quot;1&quot;/&gt;&lt;m_font&gt;&lt;m_bBold val=&quot;0&quot;/&gt;&lt;/m_font&gt;&lt;m_colFont&gt;&lt;m_ppcolschidx val=&quot;2&quot;/&gt;&lt;/m_colFont&gt;&lt;m_fill&gt;&lt;m_bVisible val=&quot;0&quot;/&gt;&lt;/m_fill&gt;&lt;m_linestyle&gt;&lt;m_bVisible val=&quot;0&quot;/&gt;&lt;/m_linestyle&gt;&lt;/elem&gt;&lt;elem&gt;&lt;m_bVisible val=&quot;0&quot;/&gt;&lt;/elem&gt;&lt;elem&gt;&lt;m_bVisible val=&quot;1&quot;/&gt;&lt;m_font&gt;&lt;m_bBold val=&quot;0&quot;/&gt;&lt;/m_font&gt;&lt;m_colFont&gt;&lt;m_ppcolschidx val=&quot;2&quot;/&gt;&lt;/m_colFont&gt;&lt;m_fill&gt;&lt;m_bVisible val=&quot;0&quot;/&gt;&lt;/m_fill&gt;&lt;m_linestyle&gt;&lt;m_bVisible val=&quot;0&quot;/&gt;&lt;/m_linestyle&gt;&lt;/elem&gt;&lt;elem&gt;&lt;m_bVisible val=&quot;0&quot;/&gt;&lt;/elem&gt;&lt;/m_aagendaitemprops&gt;&lt;m_linestyleTopBottomLine&gt;&lt;m_bVisible val=&quot;0&quot;/&gt;&lt;/m_linestyleTopBottomLine&gt;&lt;/m_agendatheme&gt;&lt;m_mapectfillschemeMRU&gt;&lt;key val=&quot;0&quot;/&gt;&lt;elem&gt;&lt;m_nPartnerID val=&quot;530&quot;/&gt;&lt;m_nIndex val=&quot;1&quot;/&gt;&lt;/elem&gt;&lt;/m_mapectfillschemeMRU&gt;&lt;m_eweekdayFirstOfWeek val=&quot;1&quot;/&gt;&lt;m_eweekdayFirstOfWorkweek val=&quot;2&quot;/&gt;&lt;m_eweekdayFirstOfWeekend val=&quot;7&quot;/&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chMinusSymbol&gt;-&lt;/m_chMinusSymbol&gt;&lt;m_chDecimalSymbol17909&gt;.&lt;/m_chDecimalSymbol17909&gt;&lt;m_nGroupingDigits17909 val=&quot;3&quot;/&gt;&lt;m_chGroupingSymbol17909&gt;,&lt;/m_chGroupingSymbol17909&gt;&lt;/m_precDefault&gt;&lt;/CDefaultPrec&gt;&lt;/root&gt;"/>
  <p:tag name="THINKCELLUNDODONOTDELETE" val="5528"/>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rgbClr val="1F5871"/>
          </a:solidFill>
        </a:ln>
      </a:spPr>
      <a:bodyPr wrap="square" rtlCol="0" anchor="ctr">
        <a:noAutofit/>
      </a:bodyPr>
      <a:lstStyle>
        <a:defPPr algn="ctr">
          <a:defRPr dirty="0" smtClean="0">
            <a:solidFill>
              <a:schemeClr val="tx1"/>
            </a:solidFill>
            <a:latin typeface="+mn-lt"/>
            <a:ea typeface="+mn-ea"/>
          </a:defRPr>
        </a:defPPr>
      </a:lstStyle>
    </a:spDef>
    <a:lnDef>
      <a:spPr bwMode="auto">
        <a:noFill/>
        <a:ln w="9525" cap="flat" cmpd="sng" algn="ctr">
          <a:solidFill>
            <a:schemeClr val="tx1"/>
          </a:solidFill>
          <a:prstDash val="solid"/>
          <a:round/>
          <a:headEnd type="none" w="med" len="med"/>
          <a:tailEnd type="none"/>
        </a:ln>
        <a:effectLst/>
      </a:spPr>
      <a:bodyPr/>
      <a:lstStyle/>
    </a:lnDef>
    <a:txDef>
      <a:spPr>
        <a:noFill/>
      </a:spPr>
      <a:bodyPr wrap="square" rtlCol="0">
        <a:spAutoFit/>
      </a:bodyPr>
      <a:lstStyle>
        <a:defPPr>
          <a:defRPr sz="1800" dirty="0" smtClean="0">
            <a:solidFill>
              <a:srgbClr val="003399"/>
            </a:solidFill>
            <a:latin typeface="微软雅黑" pitchFamily="34" charset="-122"/>
            <a:ea typeface="微软雅黑" pitchFamily="34" charset="-122"/>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47008</TotalTime>
  <Pages>0</Pages>
  <Words>2035</Words>
  <Characters>0</Characters>
  <Application>Microsoft Office PowerPoint</Application>
  <DocSecurity>0</DocSecurity>
  <PresentationFormat>自定义</PresentationFormat>
  <Lines>0</Lines>
  <Paragraphs>110</Paragraphs>
  <Slides>13</Slides>
  <Notes>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15" baseType="lpstr">
      <vt:lpstr>默认设计模板</vt:lpstr>
      <vt:lpstr>公式</vt:lpstr>
      <vt:lpstr>幻灯片 0</vt:lpstr>
      <vt:lpstr>目录</vt:lpstr>
      <vt:lpstr>一、波动率的基本概念</vt:lpstr>
      <vt:lpstr>一、波动率的基本概念</vt:lpstr>
      <vt:lpstr>一、波动率的基本概念</vt:lpstr>
      <vt:lpstr>二、估计波动率的实务操作</vt:lpstr>
      <vt:lpstr>二、估计波动率的实务操作</vt:lpstr>
      <vt:lpstr>三、隐含波动率的性质及策略</vt:lpstr>
      <vt:lpstr> 三、隐含波动率的性质及策略</vt:lpstr>
      <vt:lpstr> 三、隐含波动率的性质及策略</vt:lpstr>
      <vt:lpstr> 三、隐含波动率的性质及策略</vt:lpstr>
      <vt:lpstr> 三、隐含波动率的性质及策略</vt:lpstr>
      <vt:lpstr>幻灯片 12</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XuFeng</dc:creator>
  <cp:lastModifiedBy>user</cp:lastModifiedBy>
  <cp:revision>6684</cp:revision>
  <cp:lastPrinted>2014-05-06T06:19:33Z</cp:lastPrinted>
  <dcterms:created xsi:type="dcterms:W3CDTF">1601-01-01T00:00:00Z</dcterms:created>
  <dcterms:modified xsi:type="dcterms:W3CDTF">2014-07-29T01:34:57Z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2052-6.4.0.1930</vt:lpwstr>
  </property>
</Properties>
</file>