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694"/>
  </p:normalViewPr>
  <p:slideViewPr>
    <p:cSldViewPr snapToGrid="0">
      <p:cViewPr varScale="1">
        <p:scale>
          <a:sx n="121" d="100"/>
          <a:sy n="12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94FCB-28F9-793C-8C41-32E102FEB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BFE235-0215-179E-E059-11537D86F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F67B1-FF84-DDDF-D220-86F0E91D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7124-468D-E846-A215-2CA7732432D4}" type="datetimeFigureOut">
              <a:rPr kumimoji="1" lang="zh-CN" altLang="en-US" smtClean="0"/>
              <a:t>2023/11/27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B75AF-9111-D338-976E-7ADF1B27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89D8B-3987-6EA5-304C-9490DCF0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7D2F-E429-6E49-A0B5-70EF40FBF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98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98A9-315B-6DA1-28B7-34588ADD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8A4160-3593-9C15-B944-78049D5D6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29E43-120B-ADCF-B27B-0751909B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7124-468D-E846-A215-2CA7732432D4}" type="datetimeFigureOut">
              <a:rPr kumimoji="1" lang="zh-CN" altLang="en-US" smtClean="0"/>
              <a:t>2023/11/27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7C6F3-D30D-13E4-DECE-604E4F78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23A89-936A-89DA-20A3-5536FEA4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7D2F-E429-6E49-A0B5-70EF40FBF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9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8311D7-4107-0A07-C582-DE0372FC8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A1E495-61E1-FAE6-AE27-4127136C9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AD523-0025-007C-474F-E59B59C6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7124-468D-E846-A215-2CA7732432D4}" type="datetimeFigureOut">
              <a:rPr kumimoji="1" lang="zh-CN" altLang="en-US" smtClean="0"/>
              <a:t>2023/11/27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FF123-0240-113D-0BB0-7CF6602A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27925-72F3-38B9-13A7-C20FD556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7D2F-E429-6E49-A0B5-70EF40FBF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96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7A74C-92E8-B40F-21BF-15ED833F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AB520-1C34-5B15-4AA9-C41A4063E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E36C4-AC5F-F038-F800-76CDAEA3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7124-468D-E846-A215-2CA7732432D4}" type="datetimeFigureOut">
              <a:rPr kumimoji="1" lang="zh-CN" altLang="en-US" smtClean="0"/>
              <a:t>2023/11/27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DF86A-84CE-9264-E5B2-C0CF2B96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759BA-0A17-B309-C165-195C672F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7D2F-E429-6E49-A0B5-70EF40FBF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41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4C099-4B9C-0C31-6631-6E32B992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B0929-0B7B-C95B-541C-BF90E09B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ED5E1-8FEA-3D9D-8005-BB613E4B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7124-468D-E846-A215-2CA7732432D4}" type="datetimeFigureOut">
              <a:rPr kumimoji="1" lang="zh-CN" altLang="en-US" smtClean="0"/>
              <a:t>2023/11/27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C2EAF-C762-C4CC-E015-061D3F25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D9173-83CE-808F-3F56-2FE4388D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7D2F-E429-6E49-A0B5-70EF40FBF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82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FB237-CB09-78CA-7A27-5EEB69FE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9E856-6CF9-8E52-6D12-0EC60F182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792276-399A-CDE6-D0A9-424C903CE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21B2B-5205-9893-B271-7CF295C5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7124-468D-E846-A215-2CA7732432D4}" type="datetimeFigureOut">
              <a:rPr kumimoji="1" lang="zh-CN" altLang="en-US" smtClean="0"/>
              <a:t>2023/11/27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DA16F-ACC1-6D33-61ED-58A8C8D7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4BAB0-20CE-757D-8762-ACEC8B26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7D2F-E429-6E49-A0B5-70EF40FBF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8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67C36-0D44-D066-01C9-31543785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81E64C-5B11-59D2-CCC5-3A1F83CAC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D462D8-8224-D299-4003-5E1550E86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4CE01D-C5E9-41C3-44A7-9B988FB9F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877A7D-935B-5F6C-EAA0-F85051718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299248-35C4-5477-53C6-4F5A4DC7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7124-468D-E846-A215-2CA7732432D4}" type="datetimeFigureOut">
              <a:rPr kumimoji="1" lang="zh-CN" altLang="en-US" smtClean="0"/>
              <a:t>2023/11/27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2F6B0C-6655-31D6-19C7-97615625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14B4A6-A8CE-C2A5-7FC7-30514898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7D2F-E429-6E49-A0B5-70EF40FBF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895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397C3-9FD6-29AA-B34B-C303BD1E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4FE238-8FEF-D50B-8722-88B51990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7124-468D-E846-A215-2CA7732432D4}" type="datetimeFigureOut">
              <a:rPr kumimoji="1" lang="zh-CN" altLang="en-US" smtClean="0"/>
              <a:t>2023/11/27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A4A442-DD90-0C95-EAFE-268D0290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71DF5D-2BB5-1EEC-6DF0-4E121F65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7D2F-E429-6E49-A0B5-70EF40FBF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809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10E1E4-976E-13FD-414E-8BAB6E97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7124-468D-E846-A215-2CA7732432D4}" type="datetimeFigureOut">
              <a:rPr kumimoji="1" lang="zh-CN" altLang="en-US" smtClean="0"/>
              <a:t>2023/11/27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CE2299-2FCC-558C-67F0-27ED65FB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0C5903-8EB8-9B28-47FC-50E854B1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7D2F-E429-6E49-A0B5-70EF40FBF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04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E5009-5CE1-DF77-7ADC-3D65F8C1D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2667C-8BD2-AF5F-53BE-69D18950D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ED61D2-4037-6545-ADC9-949AFB2C9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3079DE-C6E0-0EE2-60B0-39E26519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7124-468D-E846-A215-2CA7732432D4}" type="datetimeFigureOut">
              <a:rPr kumimoji="1" lang="zh-CN" altLang="en-US" smtClean="0"/>
              <a:t>2023/11/27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1218CC-D27F-29FF-B1CD-0F3DB747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B2707D-9768-46EF-CDF6-52C304F6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7D2F-E429-6E49-A0B5-70EF40FBF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98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3B563-4655-0F7B-347B-D843BBC0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1871CA-6257-EF64-3BB2-5BD807C90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D60681-C9A2-3AF3-8AFD-D145B5B1C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9B6254-EE7C-A510-0F3C-1C71A804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7124-468D-E846-A215-2CA7732432D4}" type="datetimeFigureOut">
              <a:rPr kumimoji="1" lang="zh-CN" altLang="en-US" smtClean="0"/>
              <a:t>2023/11/27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07EFD0-60EF-6D38-13CC-1C362089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DF4E4-304D-7028-A57D-C2D00919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7D2F-E429-6E49-A0B5-70EF40FBF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340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661118-A1F8-0861-FBFE-9AB1E1C2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085A7C-3AE0-9A59-957F-1774627E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D41A0-107A-67E8-4877-78DFCDDA1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07124-468D-E846-A215-2CA7732432D4}" type="datetimeFigureOut">
              <a:rPr kumimoji="1" lang="zh-CN" altLang="en-US" smtClean="0"/>
              <a:t>2023/11/27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1B3CB-28A1-392A-8DE1-791C9366B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B8D7B-2C75-373C-02A8-FCEC206A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97D2F-E429-6E49-A0B5-70EF40FBF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19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B5E839FC-09C7-770D-FD00-A58224A0E054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>
            <a:off x="5744420" y="1985786"/>
            <a:ext cx="4" cy="13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7A88AA0-679C-9EC0-AA0B-FCE5B79BE35D}"/>
              </a:ext>
            </a:extLst>
          </p:cNvPr>
          <p:cNvGrpSpPr/>
          <p:nvPr/>
        </p:nvGrpSpPr>
        <p:grpSpPr>
          <a:xfrm>
            <a:off x="317868" y="447741"/>
            <a:ext cx="11352352" cy="5696832"/>
            <a:chOff x="191744" y="363659"/>
            <a:chExt cx="11352352" cy="569683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6B9D478-CB14-BB3F-BED7-321D4AF9FB39}"/>
                </a:ext>
              </a:extLst>
            </p:cNvPr>
            <p:cNvGrpSpPr/>
            <p:nvPr/>
          </p:nvGrpSpPr>
          <p:grpSpPr>
            <a:xfrm>
              <a:off x="191744" y="363659"/>
              <a:ext cx="11352352" cy="5696832"/>
              <a:chOff x="191744" y="363659"/>
              <a:chExt cx="11352352" cy="5696832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5B1E6D11-A626-7B1D-10AB-6647FF93B9CA}"/>
                  </a:ext>
                </a:extLst>
              </p:cNvPr>
              <p:cNvGrpSpPr/>
              <p:nvPr/>
            </p:nvGrpSpPr>
            <p:grpSpPr>
              <a:xfrm>
                <a:off x="1262557" y="363659"/>
                <a:ext cx="10281539" cy="5696832"/>
                <a:chOff x="1262557" y="363659"/>
                <a:chExt cx="10281539" cy="5696832"/>
              </a:xfrm>
            </p:grpSpPr>
            <p:sp>
              <p:nvSpPr>
                <p:cNvPr id="4" name="流程 3">
                  <a:extLst>
                    <a:ext uri="{FF2B5EF4-FFF2-40B4-BE49-F238E27FC236}">
                      <a16:creationId xmlns:a16="http://schemas.microsoft.com/office/drawing/2014/main" id="{88E7F849-5286-14D1-43FE-9F8252EC929E}"/>
                    </a:ext>
                  </a:extLst>
                </p:cNvPr>
                <p:cNvSpPr/>
                <p:nvPr/>
              </p:nvSpPr>
              <p:spPr>
                <a:xfrm>
                  <a:off x="4877317" y="4439405"/>
                  <a:ext cx="1481959" cy="704193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 err="1"/>
                    <a:t>backtest</a:t>
                  </a:r>
                  <a:endParaRPr kumimoji="1" lang="en-US" altLang="zh-CN" sz="1600" b="1" dirty="0"/>
                </a:p>
              </p:txBody>
            </p:sp>
            <p:sp>
              <p:nvSpPr>
                <p:cNvPr id="5" name="流程 4">
                  <a:extLst>
                    <a:ext uri="{FF2B5EF4-FFF2-40B4-BE49-F238E27FC236}">
                      <a16:creationId xmlns:a16="http://schemas.microsoft.com/office/drawing/2014/main" id="{5E567CC4-6FD6-2478-0490-FFB19482B9AA}"/>
                    </a:ext>
                  </a:extLst>
                </p:cNvPr>
                <p:cNvSpPr/>
                <p:nvPr/>
              </p:nvSpPr>
              <p:spPr>
                <a:xfrm>
                  <a:off x="1262557" y="2490876"/>
                  <a:ext cx="2188996" cy="966951"/>
                </a:xfrm>
                <a:prstGeom prst="flowChartProcess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 err="1"/>
                    <a:t>Datafeeds</a:t>
                  </a:r>
                  <a:r>
                    <a:rPr kumimoji="1" lang="zh-CN" altLang="en-US" sz="1200" dirty="0"/>
                    <a:t> </a:t>
                  </a:r>
                  <a:r>
                    <a:rPr kumimoji="1" lang="en-US" altLang="zh-CN" sz="1200" dirty="0"/>
                    <a:t>(memory)</a:t>
                  </a:r>
                </a:p>
                <a:p>
                  <a:pPr algn="ctr"/>
                  <a:r>
                    <a:rPr kumimoji="1" lang="en" altLang="zh-CN" sz="1200" dirty="0" err="1"/>
                    <a:t>datafeed.py</a:t>
                  </a:r>
                  <a:endParaRPr kumimoji="1" lang="en" altLang="zh-CN" sz="1200" dirty="0"/>
                </a:p>
                <a:p>
                  <a:pPr algn="ctr"/>
                  <a:r>
                    <a:rPr kumimoji="1" lang="en" altLang="zh-CN" sz="1200" dirty="0" err="1"/>
                    <a:t>mkt_data_namespace.py</a:t>
                  </a:r>
                  <a:endParaRPr kumimoji="1" lang="zh-CN" altLang="en-US" sz="1200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F9DC7E6-C2BD-5ED8-B09D-ECADDC56A455}"/>
                    </a:ext>
                  </a:extLst>
                </p:cNvPr>
                <p:cNvSpPr txBox="1"/>
                <p:nvPr/>
              </p:nvSpPr>
              <p:spPr>
                <a:xfrm>
                  <a:off x="4814256" y="5598826"/>
                  <a:ext cx="1608082" cy="461665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:r>
                    <a:rPr lang="en" altLang="zh-CN" sz="1200" dirty="0"/>
                    <a:t>S</a:t>
                  </a:r>
                  <a:r>
                    <a:rPr lang="zh-CN" altLang="en-US" sz="1200" dirty="0"/>
                    <a:t>cripts（针对具体任务编写回测程序）</a:t>
                  </a: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4491F16-3DC6-1BBB-F02E-F3D5187421B6}"/>
                    </a:ext>
                  </a:extLst>
                </p:cNvPr>
                <p:cNvSpPr txBox="1"/>
                <p:nvPr/>
              </p:nvSpPr>
              <p:spPr>
                <a:xfrm>
                  <a:off x="4180668" y="363659"/>
                  <a:ext cx="2875260" cy="830997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:r>
                    <a:rPr lang="en" altLang="zh-CN" sz="1200" dirty="0"/>
                    <a:t>P</a:t>
                  </a:r>
                  <a:r>
                    <a:rPr lang="zh-CN" altLang="en-US" sz="1200" dirty="0"/>
                    <a:t>redefined</a:t>
                  </a:r>
                  <a:endParaRPr lang="en-US" altLang="zh-CN" sz="1200" dirty="0"/>
                </a:p>
                <a:p>
                  <a:pPr algn="ctr"/>
                  <a:r>
                    <a:rPr lang="en" altLang="zh-CN" sz="1200" dirty="0" err="1"/>
                    <a:t>OrderSideInt</a:t>
                  </a:r>
                  <a:r>
                    <a:rPr lang="zh-CN" altLang="en-US" sz="1200" dirty="0"/>
                    <a:t>、</a:t>
                  </a:r>
                  <a:r>
                    <a:rPr lang="en" altLang="zh-CN" sz="1200" dirty="0" err="1"/>
                    <a:t>OrderTypeInt</a:t>
                  </a:r>
                  <a:r>
                    <a:rPr lang="zh-CN" altLang="en-US" sz="1200" dirty="0"/>
                    <a:t>、</a:t>
                  </a:r>
                  <a:r>
                    <a:rPr lang="en" altLang="zh-CN" sz="1200" dirty="0" err="1"/>
                    <a:t>ColTemplate</a:t>
                  </a:r>
                  <a:r>
                    <a:rPr lang="zh-CN" altLang="en-US" sz="1200" dirty="0"/>
                    <a:t>、</a:t>
                  </a:r>
                  <a:r>
                    <a:rPr lang="en" altLang="zh-CN" sz="1200" dirty="0" err="1"/>
                    <a:t>RQLobTemplateCaitong</a:t>
                  </a:r>
                  <a:r>
                    <a:rPr lang="zh-CN" altLang="en-US" sz="1200" dirty="0"/>
                    <a:t>、</a:t>
                  </a:r>
                  <a:r>
                    <a:rPr lang="en" altLang="zh-CN" sz="1200" dirty="0" err="1"/>
                    <a:t>LobColTemplate</a:t>
                  </a:r>
                  <a:r>
                    <a:rPr lang="zh-CN" altLang="en-US" sz="1200" dirty="0"/>
                    <a:t>、</a:t>
                  </a:r>
                  <a:r>
                    <a:rPr lang="en" altLang="zh-CN" sz="1200" dirty="0"/>
                    <a:t>Target</a:t>
                  </a:r>
                  <a:endParaRPr lang="zh-CN" altLang="en-US" sz="1200" dirty="0"/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CF76F74-A64E-1F76-7543-8146FDD6FBB0}"/>
                    </a:ext>
                  </a:extLst>
                </p:cNvPr>
                <p:cNvSpPr txBox="1"/>
                <p:nvPr/>
              </p:nvSpPr>
              <p:spPr>
                <a:xfrm>
                  <a:off x="7513086" y="2626830"/>
                  <a:ext cx="1166647" cy="83099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broker</a:t>
                  </a:r>
                </a:p>
                <a:p>
                  <a:pPr algn="ctr"/>
                  <a:r>
                    <a:rPr lang="zh-CN" altLang="en-US" sz="1200" dirty="0"/>
                    <a:t>broker.py</a:t>
                  </a:r>
                </a:p>
                <a:p>
                  <a:pPr algn="ctr"/>
                  <a:r>
                    <a:rPr lang="zh-CN" altLang="en-US" sz="1200" dirty="0"/>
                    <a:t>orders.py</a:t>
                  </a:r>
                </a:p>
                <a:p>
                  <a:pPr algn="ctr"/>
                  <a:r>
                    <a:rPr lang="zh-CN" altLang="en-US" sz="1200" dirty="0"/>
                    <a:t>trades.py</a:t>
                  </a:r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06EFEFD-16B6-48E6-ED97-6621DD8A0449}"/>
                    </a:ext>
                  </a:extLst>
                </p:cNvPr>
                <p:cNvSpPr txBox="1"/>
                <p:nvPr/>
              </p:nvSpPr>
              <p:spPr>
                <a:xfrm>
                  <a:off x="9268608" y="2442164"/>
                  <a:ext cx="2275488" cy="1200329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:r>
                    <a:rPr lang="en" altLang="zh-CN" sz="1200" dirty="0"/>
                    <a:t>R</a:t>
                  </a:r>
                  <a:r>
                    <a:rPr lang="zh-CN" altLang="en-US" sz="1200" dirty="0"/>
                    <a:t>ecorders</a:t>
                  </a:r>
                  <a:endParaRPr lang="en-US" altLang="zh-CN" sz="1200" dirty="0"/>
                </a:p>
                <a:p>
                  <a:pPr algn="ctr"/>
                  <a:r>
                    <a:rPr lang="en" altLang="zh-CN" sz="1200" dirty="0" err="1"/>
                    <a:t>commissions.py</a:t>
                  </a:r>
                  <a:endParaRPr lang="en" altLang="zh-CN" sz="1200" dirty="0"/>
                </a:p>
                <a:p>
                  <a:pPr algn="ctr"/>
                  <a:r>
                    <a:rPr lang="en" altLang="zh-CN" sz="1200" dirty="0" err="1"/>
                    <a:t>observer.py</a:t>
                  </a:r>
                  <a:endParaRPr lang="en" altLang="zh-CN" sz="1200" dirty="0"/>
                </a:p>
                <a:p>
                  <a:pPr algn="ctr"/>
                  <a:r>
                    <a:rPr lang="en" altLang="zh-CN" sz="1200" dirty="0" err="1"/>
                    <a:t>portfolio.py</a:t>
                  </a:r>
                  <a:endParaRPr lang="en" altLang="zh-CN" sz="1200" dirty="0"/>
                </a:p>
                <a:p>
                  <a:pPr algn="ctr"/>
                  <a:r>
                    <a:rPr lang="en" altLang="zh-CN" sz="1200" dirty="0" err="1"/>
                    <a:t>position.py</a:t>
                  </a:r>
                  <a:endParaRPr lang="en" altLang="zh-CN" sz="1200" dirty="0"/>
                </a:p>
                <a:p>
                  <a:pPr algn="ctr"/>
                  <a:r>
                    <a:rPr lang="en" altLang="zh-CN" sz="1200" dirty="0" err="1"/>
                    <a:t>transactions.py</a:t>
                  </a:r>
                  <a:endParaRPr lang="zh-CN" altLang="en-US" sz="1200" dirty="0"/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3BBD326-CB73-1DB6-35F6-B4B0500F1507}"/>
                    </a:ext>
                  </a:extLst>
                </p:cNvPr>
                <p:cNvSpPr txBox="1"/>
                <p:nvPr/>
              </p:nvSpPr>
              <p:spPr>
                <a:xfrm>
                  <a:off x="4814255" y="1624705"/>
                  <a:ext cx="1608082" cy="27699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preprocessors</a:t>
                  </a:r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E835FA5A-8BD0-81B5-8816-39D34C194AE1}"/>
                    </a:ext>
                  </a:extLst>
                </p:cNvPr>
                <p:cNvSpPr txBox="1"/>
                <p:nvPr/>
              </p:nvSpPr>
              <p:spPr>
                <a:xfrm>
                  <a:off x="4312390" y="2534497"/>
                  <a:ext cx="2611821" cy="1015663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:r>
                    <a:rPr lang="en" altLang="zh-CN" sz="1200" dirty="0"/>
                    <a:t>S</a:t>
                  </a:r>
                  <a:r>
                    <a:rPr lang="zh-CN" altLang="en-US" sz="1200" dirty="0"/>
                    <a:t>ignals</a:t>
                  </a:r>
                  <a:r>
                    <a:rPr lang="en-US" altLang="zh-CN" sz="1200" dirty="0"/>
                    <a:t>(</a:t>
                  </a:r>
                  <a:r>
                    <a:rPr lang="zh-CN" altLang="en-US" sz="1200" dirty="0"/>
                    <a:t>应该输入不同格式</a:t>
                  </a:r>
                  <a:r>
                    <a:rPr lang="en-US" altLang="zh-CN" sz="1200" dirty="0"/>
                    <a:t>signal</a:t>
                  </a:r>
                  <a:r>
                    <a:rPr lang="zh-CN" altLang="en-US" sz="1200" dirty="0"/>
                    <a:t>，输出一个和框架适配的统一化的</a:t>
                  </a:r>
                  <a:r>
                    <a:rPr lang="en-US" altLang="zh-CN" sz="1200" dirty="0"/>
                    <a:t>signal)</a:t>
                  </a:r>
                </a:p>
                <a:p>
                  <a:pPr algn="ctr"/>
                  <a:r>
                    <a:rPr lang="en" altLang="zh-CN" sz="1200" dirty="0" err="1"/>
                    <a:t>base_signal.py</a:t>
                  </a:r>
                  <a:endParaRPr lang="en" altLang="zh-CN" sz="1200" dirty="0"/>
                </a:p>
                <a:p>
                  <a:pPr algn="ctr"/>
                  <a:r>
                    <a:rPr lang="en" altLang="zh-CN" sz="1200" dirty="0" err="1"/>
                    <a:t>pandas_signal.py</a:t>
                  </a:r>
                  <a:endParaRPr lang="en" altLang="zh-CN" sz="1200" dirty="0"/>
                </a:p>
                <a:p>
                  <a:pPr algn="ctr"/>
                  <a:r>
                    <a:rPr lang="en" altLang="zh-CN" sz="1200" dirty="0" err="1"/>
                    <a:t>signal_namespace.py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3EDBE6C-531A-1180-FF81-C3ACEFC84475}"/>
                    </a:ext>
                  </a:extLst>
                </p:cNvPr>
                <p:cNvSpPr txBox="1"/>
                <p:nvPr/>
              </p:nvSpPr>
              <p:spPr>
                <a:xfrm>
                  <a:off x="5034976" y="2040171"/>
                  <a:ext cx="1166647" cy="276999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strategies</a:t>
                  </a:r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A9E9CB50-6C74-B83E-C29D-A2B7932B3CBC}"/>
                    </a:ext>
                  </a:extLst>
                </p:cNvPr>
                <p:cNvSpPr txBox="1"/>
                <p:nvPr/>
              </p:nvSpPr>
              <p:spPr>
                <a:xfrm>
                  <a:off x="7218648" y="4282614"/>
                  <a:ext cx="2275488" cy="1015663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statistic_tools</a:t>
                  </a:r>
                  <a:endParaRPr lang="en-US" altLang="zh-CN" sz="1200" dirty="0"/>
                </a:p>
                <a:p>
                  <a:pPr algn="ctr"/>
                  <a:r>
                    <a:rPr lang="en-US" altLang="zh-CN" sz="1200" dirty="0"/>
                    <a:t>raw</a:t>
                  </a:r>
                  <a:r>
                    <a:rPr lang="zh-CN" altLang="en-US" sz="1200" dirty="0"/>
                    <a:t> </a:t>
                  </a:r>
                  <a:r>
                    <a:rPr lang="en-US" altLang="zh-CN" sz="1200" dirty="0"/>
                    <a:t>data</a:t>
                  </a:r>
                  <a:r>
                    <a:rPr lang="zh-CN" altLang="en-US" sz="1200" dirty="0"/>
                    <a:t> </a:t>
                  </a:r>
                  <a:r>
                    <a:rPr lang="en-US" altLang="zh-CN" sz="1200" dirty="0"/>
                    <a:t>distribution</a:t>
                  </a:r>
                </a:p>
                <a:p>
                  <a:pPr algn="ctr"/>
                  <a:r>
                    <a:rPr lang="en-US" altLang="zh-CN" sz="1200" dirty="0"/>
                    <a:t>Plot</a:t>
                  </a:r>
                  <a:r>
                    <a:rPr lang="zh-CN" altLang="en-US" sz="1200" dirty="0"/>
                    <a:t> </a:t>
                  </a:r>
                  <a:r>
                    <a:rPr lang="en-US" altLang="zh-CN" sz="1200" dirty="0"/>
                    <a:t>net</a:t>
                  </a:r>
                  <a:r>
                    <a:rPr lang="zh-CN" altLang="en-US" sz="1200" dirty="0"/>
                    <a:t> </a:t>
                  </a:r>
                  <a:r>
                    <a:rPr lang="en-US" altLang="zh-CN" sz="1200" dirty="0"/>
                    <a:t>value</a:t>
                  </a:r>
                </a:p>
                <a:p>
                  <a:pPr algn="ctr"/>
                  <a:r>
                    <a:rPr lang="en-US" altLang="zh-CN" sz="1200" dirty="0"/>
                    <a:t>Sharpe/</a:t>
                  </a:r>
                  <a:r>
                    <a:rPr lang="en-US" altLang="zh-CN" sz="1200" dirty="0" err="1"/>
                    <a:t>sortino</a:t>
                  </a:r>
                  <a:r>
                    <a:rPr lang="en-US" altLang="zh-CN" sz="1200" dirty="0"/>
                    <a:t>/</a:t>
                  </a:r>
                  <a:r>
                    <a:rPr lang="en-US" altLang="zh-CN" sz="1200" dirty="0" err="1"/>
                    <a:t>calmar</a:t>
                  </a:r>
                  <a:endParaRPr lang="en-US" altLang="zh-CN" sz="1200" dirty="0"/>
                </a:p>
                <a:p>
                  <a:pPr algn="ctr"/>
                  <a:r>
                    <a:rPr lang="en-US" altLang="zh-CN" sz="1200" dirty="0"/>
                    <a:t>…</a:t>
                  </a:r>
                  <a:endParaRPr lang="zh-CN" altLang="en-US" sz="1200" dirty="0"/>
                </a:p>
              </p:txBody>
            </p: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83F9B3E-A97A-3AF5-5EDD-A2EFB9167E85}"/>
                    </a:ext>
                  </a:extLst>
                </p:cNvPr>
                <p:cNvSpPr txBox="1"/>
                <p:nvPr/>
              </p:nvSpPr>
              <p:spPr>
                <a:xfrm>
                  <a:off x="1806541" y="1697678"/>
                  <a:ext cx="881973" cy="64633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/>
                    <a:t>Data</a:t>
                  </a:r>
                  <a:r>
                    <a:rPr kumimoji="1" lang="zh-CN" altLang="en-US" sz="1200" dirty="0"/>
                    <a:t> </a:t>
                  </a:r>
                  <a:r>
                    <a:rPr kumimoji="1" lang="en-US" altLang="zh-CN" sz="1200" dirty="0"/>
                    <a:t>(disk)</a:t>
                  </a:r>
                </a:p>
                <a:p>
                  <a:r>
                    <a:rPr kumimoji="1" lang="en-US" altLang="zh-CN" sz="1200" dirty="0"/>
                    <a:t>Csv</a:t>
                  </a:r>
                </a:p>
                <a:p>
                  <a:r>
                    <a:rPr kumimoji="1" lang="en-US" altLang="zh-CN" sz="1200" dirty="0"/>
                    <a:t>HDF5</a:t>
                  </a:r>
                  <a:endParaRPr kumimoji="1" lang="zh-CN" altLang="en-US" sz="1200" dirty="0"/>
                </a:p>
              </p:txBody>
            </p:sp>
            <p:sp>
              <p:nvSpPr>
                <p:cNvPr id="32" name="左大括号 31">
                  <a:extLst>
                    <a:ext uri="{FF2B5EF4-FFF2-40B4-BE49-F238E27FC236}">
                      <a16:creationId xmlns:a16="http://schemas.microsoft.com/office/drawing/2014/main" id="{0F0960AD-6FFB-EE65-A227-07A15EF972BA}"/>
                    </a:ext>
                  </a:extLst>
                </p:cNvPr>
                <p:cNvSpPr/>
                <p:nvPr/>
              </p:nvSpPr>
              <p:spPr>
                <a:xfrm rot="5400000">
                  <a:off x="6095491" y="-2592887"/>
                  <a:ext cx="360271" cy="8088066"/>
                </a:xfrm>
                <a:prstGeom prst="leftBrace">
                  <a:avLst>
                    <a:gd name="adj1" fmla="val 12214"/>
                    <a:gd name="adj2" fmla="val 5766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37" name="直线箭头连接符 36">
                  <a:extLst>
                    <a:ext uri="{FF2B5EF4-FFF2-40B4-BE49-F238E27FC236}">
                      <a16:creationId xmlns:a16="http://schemas.microsoft.com/office/drawing/2014/main" id="{EF1A1F79-BF85-4C2E-076D-59878E8A85EE}"/>
                    </a:ext>
                  </a:extLst>
                </p:cNvPr>
                <p:cNvCxnSpPr>
                  <a:stCxn id="14" idx="3"/>
                  <a:endCxn id="18" idx="1"/>
                </p:cNvCxnSpPr>
                <p:nvPr/>
              </p:nvCxnSpPr>
              <p:spPr>
                <a:xfrm>
                  <a:off x="8679733" y="3042329"/>
                  <a:ext cx="58887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肘形连接符 40">
                  <a:extLst>
                    <a:ext uri="{FF2B5EF4-FFF2-40B4-BE49-F238E27FC236}">
                      <a16:creationId xmlns:a16="http://schemas.microsoft.com/office/drawing/2014/main" id="{F7F8B8D0-FD36-F10D-D04B-953F1D4CAE2A}"/>
                    </a:ext>
                  </a:extLst>
                </p:cNvPr>
                <p:cNvCxnSpPr>
                  <a:cxnSpLocks/>
                  <a:stCxn id="5" idx="3"/>
                  <a:endCxn id="24" idx="1"/>
                </p:cNvCxnSpPr>
                <p:nvPr/>
              </p:nvCxnSpPr>
              <p:spPr>
                <a:xfrm flipV="1">
                  <a:off x="3451553" y="2178671"/>
                  <a:ext cx="1583423" cy="79568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线箭头连接符 43">
                  <a:extLst>
                    <a:ext uri="{FF2B5EF4-FFF2-40B4-BE49-F238E27FC236}">
                      <a16:creationId xmlns:a16="http://schemas.microsoft.com/office/drawing/2014/main" id="{ACCF0608-B503-487C-06A2-6953FDFCDD12}"/>
                    </a:ext>
                  </a:extLst>
                </p:cNvPr>
                <p:cNvCxnSpPr>
                  <a:stCxn id="24" idx="2"/>
                  <a:endCxn id="22" idx="0"/>
                </p:cNvCxnSpPr>
                <p:nvPr/>
              </p:nvCxnSpPr>
              <p:spPr>
                <a:xfrm>
                  <a:off x="5618300" y="2317170"/>
                  <a:ext cx="1" cy="2173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线箭头连接符 45">
                  <a:extLst>
                    <a:ext uri="{FF2B5EF4-FFF2-40B4-BE49-F238E27FC236}">
                      <a16:creationId xmlns:a16="http://schemas.microsoft.com/office/drawing/2014/main" id="{36116D99-E830-3669-70AF-9708ABCDD4F9}"/>
                    </a:ext>
                  </a:extLst>
                </p:cNvPr>
                <p:cNvCxnSpPr>
                  <a:stCxn id="22" idx="3"/>
                  <a:endCxn id="14" idx="1"/>
                </p:cNvCxnSpPr>
                <p:nvPr/>
              </p:nvCxnSpPr>
              <p:spPr>
                <a:xfrm>
                  <a:off x="6924211" y="3042329"/>
                  <a:ext cx="58887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肘形连接符 47">
                  <a:extLst>
                    <a:ext uri="{FF2B5EF4-FFF2-40B4-BE49-F238E27FC236}">
                      <a16:creationId xmlns:a16="http://schemas.microsoft.com/office/drawing/2014/main" id="{E1301076-54B6-3C17-780B-BD0E0CCF17AA}"/>
                    </a:ext>
                  </a:extLst>
                </p:cNvPr>
                <p:cNvCxnSpPr>
                  <a:cxnSpLocks/>
                  <a:stCxn id="5" idx="2"/>
                  <a:endCxn id="14" idx="2"/>
                </p:cNvCxnSpPr>
                <p:nvPr/>
              </p:nvCxnSpPr>
              <p:spPr>
                <a:xfrm rot="16200000" flipH="1">
                  <a:off x="5226732" y="588149"/>
                  <a:ext cx="12700" cy="5739355"/>
                </a:xfrm>
                <a:prstGeom prst="bentConnector3">
                  <a:avLst>
                    <a:gd name="adj1" fmla="val 180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左大括号 48">
                  <a:extLst>
                    <a:ext uri="{FF2B5EF4-FFF2-40B4-BE49-F238E27FC236}">
                      <a16:creationId xmlns:a16="http://schemas.microsoft.com/office/drawing/2014/main" id="{6166BC65-AB9A-42B4-473E-A2413AAADE04}"/>
                    </a:ext>
                  </a:extLst>
                </p:cNvPr>
                <p:cNvSpPr/>
                <p:nvPr/>
              </p:nvSpPr>
              <p:spPr>
                <a:xfrm rot="16200000">
                  <a:off x="5741692" y="-32418"/>
                  <a:ext cx="360271" cy="8088066"/>
                </a:xfrm>
                <a:prstGeom prst="leftBrace">
                  <a:avLst>
                    <a:gd name="adj1" fmla="val 12214"/>
                    <a:gd name="adj2" fmla="val 46354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51" name="肘形连接符 50">
                  <a:extLst>
                    <a:ext uri="{FF2B5EF4-FFF2-40B4-BE49-F238E27FC236}">
                      <a16:creationId xmlns:a16="http://schemas.microsoft.com/office/drawing/2014/main" id="{C49A8FC4-0E53-F742-07D4-C28B53C63406}"/>
                    </a:ext>
                  </a:extLst>
                </p:cNvPr>
                <p:cNvCxnSpPr>
                  <a:stCxn id="18" idx="2"/>
                  <a:endCxn id="26" idx="3"/>
                </p:cNvCxnSpPr>
                <p:nvPr/>
              </p:nvCxnSpPr>
              <p:spPr>
                <a:xfrm rot="5400000">
                  <a:off x="9376268" y="3760361"/>
                  <a:ext cx="1147953" cy="912216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箭头连接符 52">
                  <a:extLst>
                    <a:ext uri="{FF2B5EF4-FFF2-40B4-BE49-F238E27FC236}">
                      <a16:creationId xmlns:a16="http://schemas.microsoft.com/office/drawing/2014/main" id="{7A511D96-D4C5-EC6F-2483-3E35FA8359FD}"/>
                    </a:ext>
                  </a:extLst>
                </p:cNvPr>
                <p:cNvCxnSpPr>
                  <a:cxnSpLocks/>
                  <a:stCxn id="4" idx="3"/>
                  <a:endCxn id="26" idx="1"/>
                </p:cNvCxnSpPr>
                <p:nvPr/>
              </p:nvCxnSpPr>
              <p:spPr>
                <a:xfrm flipV="1">
                  <a:off x="6359276" y="4790446"/>
                  <a:ext cx="859372" cy="10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8B53EF-ED9A-87E6-9BA5-8FCD742C0455}"/>
                  </a:ext>
                </a:extLst>
              </p:cNvPr>
              <p:cNvSpPr txBox="1"/>
              <p:nvPr/>
            </p:nvSpPr>
            <p:spPr>
              <a:xfrm>
                <a:off x="191744" y="2829644"/>
                <a:ext cx="340158" cy="27699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/>
                  <a:t>IO</a:t>
                </a:r>
                <a:endParaRPr kumimoji="1" lang="zh-CN" altLang="en-US" sz="1200" dirty="0"/>
              </a:p>
            </p:txBody>
          </p:sp>
        </p:grpSp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27957F68-0DB7-4FFB-BD18-88E0BCFFA66E}"/>
                </a:ext>
              </a:extLst>
            </p:cNvPr>
            <p:cNvSpPr/>
            <p:nvPr/>
          </p:nvSpPr>
          <p:spPr>
            <a:xfrm>
              <a:off x="674773" y="1271010"/>
              <a:ext cx="360271" cy="4169674"/>
            </a:xfrm>
            <a:prstGeom prst="leftBrace">
              <a:avLst>
                <a:gd name="adj1" fmla="val 12214"/>
                <a:gd name="adj2" fmla="val 417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51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118</Words>
  <Application>Microsoft Macintosh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洪一帆</dc:creator>
  <cp:lastModifiedBy>洪一帆</cp:lastModifiedBy>
  <cp:revision>5</cp:revision>
  <dcterms:created xsi:type="dcterms:W3CDTF">2023-11-27T05:43:26Z</dcterms:created>
  <dcterms:modified xsi:type="dcterms:W3CDTF">2023-11-27T08:57:45Z</dcterms:modified>
</cp:coreProperties>
</file>