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549" r:id="rId6"/>
    <p:sldId id="1689" r:id="rId7"/>
    <p:sldId id="1692" r:id="rId8"/>
    <p:sldId id="538" r:id="rId9"/>
    <p:sldId id="1694" r:id="rId10"/>
    <p:sldId id="542" r:id="rId11"/>
    <p:sldId id="544" r:id="rId12"/>
    <p:sldId id="546" r:id="rId13"/>
    <p:sldId id="1695" r:id="rId14"/>
    <p:sldId id="1697" r:id="rId15"/>
    <p:sldId id="1691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3" pos="4560" userDrawn="1">
          <p15:clr>
            <a:srgbClr val="A4A3A4"/>
          </p15:clr>
        </p15:guide>
        <p15:guide id="4" orient="horz" pos="1992" userDrawn="1">
          <p15:clr>
            <a:srgbClr val="A4A3A4"/>
          </p15:clr>
        </p15:guide>
        <p15:guide id="5" pos="432" userDrawn="1">
          <p15:clr>
            <a:srgbClr val="A4A3A4"/>
          </p15:clr>
        </p15:guide>
        <p15:guide id="6" orient="horz" pos="1128" userDrawn="1">
          <p15:clr>
            <a:srgbClr val="A4A3A4"/>
          </p15:clr>
        </p15:guide>
        <p15:guide id="7" pos="1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ECD9"/>
    <a:srgbClr val="CC6600"/>
    <a:srgbClr val="FAECEC"/>
    <a:srgbClr val="C0C2C4"/>
    <a:srgbClr val="005288"/>
    <a:srgbClr val="FFE36D"/>
    <a:srgbClr val="0033CC"/>
    <a:srgbClr val="99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16"/>
      </p:cViewPr>
      <p:guideLst>
        <p:guide orient="horz" pos="744"/>
        <p:guide pos="4560"/>
        <p:guide orient="horz" pos="1992"/>
        <p:guide pos="432"/>
        <p:guide orient="horz" pos="1128"/>
        <p:guide pos="17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y, Evan (CTR)" userId="c02a58b8-8a8a-4275-b6a5-7e6e5a151d11" providerId="ADAL" clId="{11491A03-84F7-44B8-83CE-73B32BF3E2C9}"/>
    <pc:docChg chg="modSld">
      <pc:chgData name="Levy, Evan (CTR)" userId="c02a58b8-8a8a-4275-b6a5-7e6e5a151d11" providerId="ADAL" clId="{11491A03-84F7-44B8-83CE-73B32BF3E2C9}" dt="2023-11-27T18:33:25.422" v="16" actId="20577"/>
      <pc:docMkLst>
        <pc:docMk/>
      </pc:docMkLst>
      <pc:sldChg chg="modSp mod">
        <pc:chgData name="Levy, Evan (CTR)" userId="c02a58b8-8a8a-4275-b6a5-7e6e5a151d11" providerId="ADAL" clId="{11491A03-84F7-44B8-83CE-73B32BF3E2C9}" dt="2023-11-27T18:33:25.422" v="16" actId="20577"/>
        <pc:sldMkLst>
          <pc:docMk/>
          <pc:sldMk cId="2056295536" sldId="256"/>
        </pc:sldMkLst>
        <pc:spChg chg="mod">
          <ac:chgData name="Levy, Evan (CTR)" userId="c02a58b8-8a8a-4275-b6a5-7e6e5a151d11" providerId="ADAL" clId="{11491A03-84F7-44B8-83CE-73B32BF3E2C9}" dt="2023-11-27T18:33:25.422" v="16" actId="20577"/>
          <ac:spMkLst>
            <pc:docMk/>
            <pc:sldMk cId="2056295536" sldId="256"/>
            <ac:spMk id="4" creationId="{F022B612-6183-D6E6-C63D-9B329808253A}"/>
          </ac:spMkLst>
        </pc:spChg>
      </pc:sldChg>
      <pc:sldChg chg="modSp mod">
        <pc:chgData name="Levy, Evan (CTR)" userId="c02a58b8-8a8a-4275-b6a5-7e6e5a151d11" providerId="ADAL" clId="{11491A03-84F7-44B8-83CE-73B32BF3E2C9}" dt="2023-11-27T18:27:32.776" v="3" actId="6549"/>
        <pc:sldMkLst>
          <pc:docMk/>
          <pc:sldMk cId="1218309932" sldId="542"/>
        </pc:sldMkLst>
        <pc:spChg chg="mod">
          <ac:chgData name="Levy, Evan (CTR)" userId="c02a58b8-8a8a-4275-b6a5-7e6e5a151d11" providerId="ADAL" clId="{11491A03-84F7-44B8-83CE-73B32BF3E2C9}" dt="2023-11-27T18:27:32.776" v="3" actId="6549"/>
          <ac:spMkLst>
            <pc:docMk/>
            <pc:sldMk cId="1218309932" sldId="542"/>
            <ac:spMk id="15" creationId="{0453E3B5-BA90-38E7-77B7-2E668864EF1C}"/>
          </ac:spMkLst>
        </pc:spChg>
      </pc:sldChg>
      <pc:sldChg chg="modSp mod">
        <pc:chgData name="Levy, Evan (CTR)" userId="c02a58b8-8a8a-4275-b6a5-7e6e5a151d11" providerId="ADAL" clId="{11491A03-84F7-44B8-83CE-73B32BF3E2C9}" dt="2023-11-27T18:22:45.448" v="2" actId="20577"/>
        <pc:sldMkLst>
          <pc:docMk/>
          <pc:sldMk cId="3948680003" sldId="549"/>
        </pc:sldMkLst>
        <pc:spChg chg="mod">
          <ac:chgData name="Levy, Evan (CTR)" userId="c02a58b8-8a8a-4275-b6a5-7e6e5a151d11" providerId="ADAL" clId="{11491A03-84F7-44B8-83CE-73B32BF3E2C9}" dt="2023-11-27T18:22:45.448" v="2" actId="20577"/>
          <ac:spMkLst>
            <pc:docMk/>
            <pc:sldMk cId="3948680003" sldId="549"/>
            <ac:spMk id="19" creationId="{00000000-0000-0000-0000-000000000000}"/>
          </ac:spMkLst>
        </pc:spChg>
      </pc:sldChg>
      <pc:sldChg chg="modSp mod">
        <pc:chgData name="Levy, Evan (CTR)" userId="c02a58b8-8a8a-4275-b6a5-7e6e5a151d11" providerId="ADAL" clId="{11491A03-84F7-44B8-83CE-73B32BF3E2C9}" dt="2023-11-27T18:33:04.981" v="5" actId="20577"/>
        <pc:sldMkLst>
          <pc:docMk/>
          <pc:sldMk cId="392448596" sldId="1691"/>
        </pc:sldMkLst>
        <pc:spChg chg="mod">
          <ac:chgData name="Levy, Evan (CTR)" userId="c02a58b8-8a8a-4275-b6a5-7e6e5a151d11" providerId="ADAL" clId="{11491A03-84F7-44B8-83CE-73B32BF3E2C9}" dt="2023-11-27T18:33:04.981" v="5" actId="20577"/>
          <ac:spMkLst>
            <pc:docMk/>
            <pc:sldMk cId="392448596" sldId="1691"/>
            <ac:spMk id="11" creationId="{7E973222-AC09-7C58-9A39-6F585FCBB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A0E39-94BA-4C3B-AD2E-73F25B67FD7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E5B2E-30EA-485B-9288-8733BF0D91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5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0" y="639763"/>
            <a:ext cx="5759450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2183" y="4361201"/>
            <a:ext cx="5771256" cy="3947831"/>
          </a:xfrm>
        </p:spPr>
        <p:txBody>
          <a:bodyPr/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The concept of a data lifecycle is that the creation and existence of data is similar (at least in concept) to the creation and existence of an organism. It fulfills a purpose, ages, and eventually dies.  As it ages it’s able to accomplish more, take on more responsibilities, and ultimately strengthen the ecosystem.  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As data ages it becomes better understood and can play a more active role in supporting other business functions and processes and even support improved decision making.  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The reason for discussing a data lifecycle is to understand the movement of data through a company from the point-in-time of data creation to the point-in-time of data usage.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0CD2B-C159-47F4-8DD9-FB62020EC6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7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01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84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8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84360-51B9-4988-9AC2-B05027ADE9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B6FF-B1BD-0340-CF1D-EE9DCED5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5437" y="1122363"/>
            <a:ext cx="8592971" cy="70945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en-US" sz="4400" kern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 panose="020B06030201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6AFE-54E0-CD6E-14D1-613BB5F6B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5437" y="2144401"/>
            <a:ext cx="8592971" cy="1655762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US" sz="4000" b="1" kern="1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CA06-9FC1-2C1C-E638-604307B7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6241-6D1E-F607-B453-87114624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F1E23-8AD6-2E23-8659-385FB570D684}"/>
              </a:ext>
            </a:extLst>
          </p:cNvPr>
          <p:cNvSpPr/>
          <p:nvPr userDrawn="1"/>
        </p:nvSpPr>
        <p:spPr>
          <a:xfrm>
            <a:off x="0" y="0"/>
            <a:ext cx="2885440" cy="6858000"/>
          </a:xfrm>
          <a:prstGeom prst="rect">
            <a:avLst/>
          </a:prstGeom>
          <a:solidFill>
            <a:srgbClr val="005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How Data Dreams Will Finally Come True in 2021 | Transforming Data with  Intelligence">
            <a:extLst>
              <a:ext uri="{FF2B5EF4-FFF2-40B4-BE49-F238E27FC236}">
                <a16:creationId xmlns:a16="http://schemas.microsoft.com/office/drawing/2014/main" id="{97BF9B9A-B1D1-4BE5-CD91-84B0DE2DE7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r="70159"/>
          <a:stretch/>
        </p:blipFill>
        <p:spPr bwMode="auto">
          <a:xfrm>
            <a:off x="-2" y="0"/>
            <a:ext cx="28854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F0EF53-1E33-A15F-D3F2-25CD8CA5A4C7}"/>
              </a:ext>
            </a:extLst>
          </p:cNvPr>
          <p:cNvCxnSpPr/>
          <p:nvPr userDrawn="1"/>
        </p:nvCxnSpPr>
        <p:spPr>
          <a:xfrm>
            <a:off x="872359" y="1968348"/>
            <a:ext cx="10489324" cy="0"/>
          </a:xfrm>
          <a:prstGeom prst="line">
            <a:avLst/>
          </a:prstGeom>
          <a:ln w="28575">
            <a:solidFill>
              <a:srgbClr val="0052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C9800930-0331-40B2-9F63-FA35529E2B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6" y="1004791"/>
            <a:ext cx="1797267" cy="1797267"/>
          </a:xfrm>
          <a:prstGeom prst="ellipse">
            <a:avLst/>
          </a:prstGeom>
          <a:noFill/>
          <a:ln w="19050" algn="in">
            <a:solidFill>
              <a:srgbClr val="005288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1D68-0913-96B0-6A3D-2E3E7CF8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1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3E7C-479B-D852-E906-5D836259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0E80E-D2AA-A600-46EB-12016BC30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3CF8-FB03-DFB6-59AD-45799F45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EC3-227C-540A-82CD-83EC8067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B915-4698-B7B2-3A6C-C410AE2E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2B154-905F-9E48-C26E-BEE7D3D49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18FB9-AF4E-52B9-F40C-AE351D1D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8A3D-43E1-E725-61BF-8BE2830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6EDD-C740-D661-2F26-E21D3004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AB70-EE36-E34C-4C3B-210F801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D702-1996-09ED-1293-D987A75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31" y="263884"/>
            <a:ext cx="10515600" cy="452438"/>
          </a:xfrm>
        </p:spPr>
        <p:txBody>
          <a:bodyPr>
            <a:noAutofit/>
          </a:bodyPr>
          <a:lstStyle>
            <a:lvl1pPr>
              <a:defRPr sz="3600">
                <a:solidFill>
                  <a:srgbClr val="00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4419-36B7-9963-7925-B45CC421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31" y="1083348"/>
            <a:ext cx="10515600" cy="4351338"/>
          </a:xfrm>
        </p:spPr>
        <p:txBody>
          <a:bodyPr/>
          <a:lstStyle>
            <a:lvl1pPr>
              <a:defRPr sz="2800">
                <a:solidFill>
                  <a:srgbClr val="000066"/>
                </a:solidFill>
              </a:defRPr>
            </a:lvl1pPr>
            <a:lvl2pPr>
              <a:defRPr sz="2800"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  <a:lvl4pPr>
              <a:defRPr>
                <a:solidFill>
                  <a:srgbClr val="000066"/>
                </a:solidFill>
              </a:defRPr>
            </a:lvl4pPr>
            <a:lvl5pPr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6CEC-93AF-B06F-6864-C3F8406C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037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34F7-76FC-2A2A-87AB-D8F1DCA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2375" y="6356350"/>
            <a:ext cx="2743200" cy="365125"/>
          </a:xfrm>
        </p:spPr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C9B23-85EF-E96D-0C67-431868FCF127}"/>
              </a:ext>
            </a:extLst>
          </p:cNvPr>
          <p:cNvSpPr/>
          <p:nvPr userDrawn="1"/>
        </p:nvSpPr>
        <p:spPr>
          <a:xfrm>
            <a:off x="1" y="0"/>
            <a:ext cx="597470" cy="6858000"/>
          </a:xfrm>
          <a:prstGeom prst="rect">
            <a:avLst/>
          </a:prstGeom>
          <a:solidFill>
            <a:srgbClr val="005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4" descr="How Data Dreams Will Finally Come True in 2021 | Transforming Data with  Intelligence">
            <a:extLst>
              <a:ext uri="{FF2B5EF4-FFF2-40B4-BE49-F238E27FC236}">
                <a16:creationId xmlns:a16="http://schemas.microsoft.com/office/drawing/2014/main" id="{807D9C1D-F670-711E-46FD-ED4D4D3E8C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r="81887"/>
          <a:stretch/>
        </p:blipFill>
        <p:spPr bwMode="auto">
          <a:xfrm>
            <a:off x="-18794" y="0"/>
            <a:ext cx="6162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0FF60-4E89-C81D-E4AE-B2D96FD9F5B8}"/>
              </a:ext>
            </a:extLst>
          </p:cNvPr>
          <p:cNvCxnSpPr>
            <a:cxnSpLocks/>
          </p:cNvCxnSpPr>
          <p:nvPr userDrawn="1"/>
        </p:nvCxnSpPr>
        <p:spPr>
          <a:xfrm>
            <a:off x="689479" y="908950"/>
            <a:ext cx="11136761" cy="0"/>
          </a:xfrm>
          <a:prstGeom prst="line">
            <a:avLst/>
          </a:prstGeom>
          <a:ln w="28575">
            <a:solidFill>
              <a:srgbClr val="0052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9AFEBD-54F9-BD24-F608-8EBA86F3E8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24" y="228600"/>
            <a:ext cx="969348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0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9AC1-63C8-BFBF-AD0B-CFB1DE24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24141-B0F7-5541-A52F-F980DF46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508C1-56E8-0646-040E-24944BCA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4283-BE93-2854-048E-02E0FB8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2063-7A09-B839-8A17-8A127D7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1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13B0-C75F-A08D-BAA7-6A2F62AC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E2C5-9CE8-915B-568A-6B947B1E9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B8A3-8F85-BC02-0A6A-80FDFFCC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8267-9970-357F-5619-490308EC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7987-C897-3057-1B77-DDEF7736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7E33C-483B-E1D9-CCC4-637BD7E7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727-A987-6049-DFEA-6BFF05F4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E76DD-E9B8-37F4-511E-C3750532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A99E3-CC6F-C395-1B38-C82689BD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FD9E7-83FF-8763-3D85-A591800FA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F935C-DE45-BB56-CFD3-026FABE4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0EC6D-C6E5-41AD-EEF0-34C9B7E7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F5890-35A2-96C4-F8DF-CF39163F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8B2F3-597C-BEDC-C72D-5BB6312E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22BA-51E8-25AF-4EC9-E0653BB0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A3234-C715-8B28-9A51-2A8B765A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9F97-6D78-5E4F-BE84-802E09AD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3F074-57C1-49A7-EFD5-B08C564C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1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177E0-F123-5405-EB72-ACBDCF51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A2E4F-16BB-6A20-413F-F65745B1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ADB9-2FF8-628B-EBDE-2CF86397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FBAA-1212-D5F8-6B36-B18DAE83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E514-87E3-0D77-30A1-BB2D2F8E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5BACA-6E1C-8F78-8B46-C6C4C997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08EC9-3D7F-1EC0-45F2-A27666D3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EFFE-B12A-9578-9A2F-63AAAFFA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37FA5-44E7-B995-37F5-2703D47A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7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0A58-017A-21E9-D27F-21341E78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52C94-8622-9AE8-926C-D1999E22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2AD24-3F1C-841F-8742-C1B25C132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7C41-592F-D9ED-37CC-C48DEB54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" y="6356350"/>
            <a:ext cx="2362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F569-3AF4-85B4-CAD2-CC4D419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D84B-2E8C-59BC-A63E-A486481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4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59B02-F6A2-FCCE-C75C-32ADA08F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24" y="121004"/>
            <a:ext cx="10538907" cy="56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691-BAA3-E40F-81EE-E334D283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4825" y="997286"/>
            <a:ext cx="105389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083D-C17C-89B7-205D-D719CAA8C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58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96A6-5DCE-382E-8F1E-C87C733A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78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66"/>
                </a:solidFill>
                <a:latin typeface="+mn-lt"/>
              </a:defRPr>
            </a:lvl1pPr>
          </a:lstStyle>
          <a:p>
            <a:fld id="{26D6B0B2-F203-4EE3-A487-6BC60E1AF2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 smtClean="0">
          <a:solidFill>
            <a:srgbClr val="0000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34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8.jpeg"/><Relationship Id="rId37" Type="http://schemas.openxmlformats.org/officeDocument/2006/relationships/image" Target="../media/image43.png"/><Relationship Id="rId5" Type="http://schemas.openxmlformats.org/officeDocument/2006/relationships/image" Target="../media/image34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jpeg"/><Relationship Id="rId36" Type="http://schemas.openxmlformats.org/officeDocument/2006/relationships/image" Target="../media/image42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0.png"/><Relationship Id="rId3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jpeg"/><Relationship Id="rId33" Type="http://schemas.openxmlformats.org/officeDocument/2006/relationships/image" Target="../media/image38.jpeg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jpe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9AF54D-5315-4086-AA9B-96BDE4087432}"/>
              </a:ext>
            </a:extLst>
          </p:cNvPr>
          <p:cNvSpPr/>
          <p:nvPr/>
        </p:nvSpPr>
        <p:spPr>
          <a:xfrm>
            <a:off x="0" y="0"/>
            <a:ext cx="2885440" cy="6858000"/>
          </a:xfrm>
          <a:prstGeom prst="rect">
            <a:avLst/>
          </a:prstGeom>
          <a:solidFill>
            <a:srgbClr val="005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How Data Dreams Will Finally Come True in 2021 | Transforming Data with  Intelligence">
            <a:extLst>
              <a:ext uri="{FF2B5EF4-FFF2-40B4-BE49-F238E27FC236}">
                <a16:creationId xmlns:a16="http://schemas.microsoft.com/office/drawing/2014/main" id="{4B2533BC-B0A6-497E-8369-106F21EC9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7" r="70159"/>
          <a:stretch/>
        </p:blipFill>
        <p:spPr bwMode="auto">
          <a:xfrm>
            <a:off x="-2" y="0"/>
            <a:ext cx="28854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3FC396-2F9C-47D4-A3EC-D668AAFDFF12}"/>
              </a:ext>
            </a:extLst>
          </p:cNvPr>
          <p:cNvSpPr/>
          <p:nvPr/>
        </p:nvSpPr>
        <p:spPr>
          <a:xfrm>
            <a:off x="3133949" y="1149909"/>
            <a:ext cx="9003160" cy="707886"/>
          </a:xfrm>
          <a:prstGeom prst="rect">
            <a:avLst/>
          </a:prstGeom>
          <a:noFill/>
          <a:effectLst>
            <a:outerShdw blurRad="63500" dist="50800" dir="8100000" algn="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oanna MT" pitchFamily="18" charset="0"/>
                <a:ea typeface="ＭＳ Ｐゴシック" pitchFamily="-110" charset="-128"/>
              </a:rPr>
              <a:t>The Data Lifecycle</a:t>
            </a:r>
            <a:endParaRPr lang="en-US" sz="40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lin Gothic Medium" panose="020B06030201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D76CE2-020B-4B22-88AF-A388F7005B06}"/>
              </a:ext>
            </a:extLst>
          </p:cNvPr>
          <p:cNvCxnSpPr/>
          <p:nvPr/>
        </p:nvCxnSpPr>
        <p:spPr>
          <a:xfrm>
            <a:off x="872359" y="1968348"/>
            <a:ext cx="10489324" cy="0"/>
          </a:xfrm>
          <a:prstGeom prst="line">
            <a:avLst/>
          </a:prstGeom>
          <a:ln w="28575">
            <a:solidFill>
              <a:srgbClr val="0052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B0ACA8-8AE1-4EFD-95E6-F97799F40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6" y="1004791"/>
            <a:ext cx="1797267" cy="1797267"/>
          </a:xfrm>
          <a:prstGeom prst="ellipse">
            <a:avLst/>
          </a:prstGeom>
          <a:noFill/>
          <a:ln w="19050" algn="in">
            <a:solidFill>
              <a:srgbClr val="005288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AD67E-C56E-4C10-9E27-C7864A11202C}"/>
              </a:ext>
            </a:extLst>
          </p:cNvPr>
          <p:cNvSpPr/>
          <p:nvPr/>
        </p:nvSpPr>
        <p:spPr>
          <a:xfrm>
            <a:off x="3887604" y="3817412"/>
            <a:ext cx="7524879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800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Management Transformation</a:t>
            </a:r>
          </a:p>
          <a:p>
            <a:pPr algn="r"/>
            <a:endParaRPr lang="en-US" sz="2800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DECF-98F5-900F-CB44-A20809D6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2185" y="4307165"/>
            <a:ext cx="2089225" cy="365125"/>
          </a:xfrm>
        </p:spPr>
        <p:txBody>
          <a:bodyPr/>
          <a:lstStyle/>
          <a:p>
            <a:r>
              <a:rPr lang="en-US" sz="2400" dirty="0"/>
              <a:t>11/27/2023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E4752-0972-74E1-653A-7585B7D5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1589"/>
            <a:ext cx="2787830" cy="7102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Expire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5E7B9-03BE-4303-B5F2-A2947DCE1E09}"/>
              </a:ext>
            </a:extLst>
          </p:cNvPr>
          <p:cNvSpPr/>
          <p:nvPr/>
        </p:nvSpPr>
        <p:spPr>
          <a:xfrm>
            <a:off x="1243292" y="5064612"/>
            <a:ext cx="935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/>
              <a:t>Expire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9B754-6E96-CD33-9B42-7D945A8A0861}"/>
              </a:ext>
            </a:extLst>
          </p:cNvPr>
          <p:cNvSpPr txBox="1"/>
          <p:nvPr/>
        </p:nvSpPr>
        <p:spPr>
          <a:xfrm>
            <a:off x="2785452" y="1207348"/>
            <a:ext cx="9523659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rgbClr val="000066"/>
                </a:solidFill>
              </a:rPr>
              <a:t>Data’s usefulness is no longer viable. Some of the reasons that data is archived and/or deleted may include </a:t>
            </a:r>
          </a:p>
          <a:p>
            <a:pPr marL="571500" lvl="1" indent="-233363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Obsolescence – the data is no longer usable or valuable</a:t>
            </a:r>
          </a:p>
          <a:p>
            <a:pPr marL="571500" lvl="1" indent="-233363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Risk Mitigation – keeping unnecessary data generates unacceptable liability or risk </a:t>
            </a:r>
          </a:p>
          <a:p>
            <a:pPr marL="571500" lvl="1" indent="-233363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Data Quality/Accuracy – the data has been replaced with more accurate details </a:t>
            </a:r>
            <a:endParaRPr lang="en-US" sz="2400" dirty="0">
              <a:solidFill>
                <a:srgbClr val="00006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1E721-D059-1351-F06E-B625AA02526A}"/>
              </a:ext>
            </a:extLst>
          </p:cNvPr>
          <p:cNvSpPr txBox="1"/>
          <p:nvPr/>
        </p:nvSpPr>
        <p:spPr>
          <a:xfrm>
            <a:off x="2739719" y="4891185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Considerations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6286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Many organization’s data retention policy doesn’t align with modern business and analytics needs. While most have policies, few monitor adherence.</a:t>
            </a:r>
          </a:p>
          <a:p>
            <a:pPr marL="6286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cost of data archival can be substantial, and few organizations provide visibility to this cost.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C3F5CA-CE55-FA38-FEFA-6325943E774D}"/>
              </a:ext>
            </a:extLst>
          </p:cNvPr>
          <p:cNvSpPr txBox="1"/>
          <p:nvPr/>
        </p:nvSpPr>
        <p:spPr>
          <a:xfrm>
            <a:off x="2780539" y="3158856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Observations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71500" indent="-231775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Archiving systems is a common practice for operational platforms (</a:t>
            </a:r>
            <a:r>
              <a:rPr lang="en-US" sz="1600" dirty="0">
                <a:solidFill>
                  <a:srgbClr val="002060"/>
                </a:solidFill>
              </a:rPr>
              <a:t>the retention period is often forever</a:t>
            </a:r>
            <a:r>
              <a:rPr lang="en-US" sz="2000" dirty="0">
                <a:solidFill>
                  <a:srgbClr val="002060"/>
                </a:solidFill>
              </a:rPr>
              <a:t>). Analytics systems is often 7-15 years </a:t>
            </a:r>
            <a:r>
              <a:rPr lang="en-US" sz="1600" dirty="0">
                <a:solidFill>
                  <a:srgbClr val="002060"/>
                </a:solidFill>
              </a:rPr>
              <a:t>(depending on industry). </a:t>
            </a:r>
          </a:p>
          <a:p>
            <a:pPr marL="571500" indent="-231775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costs of purging and archival are receiving renewed interest due to the popularity of cloud migration the ongoing cost of data storage.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2DD029B-5104-739E-E7D5-7029FCFF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3" y="1190401"/>
            <a:ext cx="1859441" cy="378594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9626BDB-DF33-1B51-77A5-197437708D23}"/>
              </a:ext>
            </a:extLst>
          </p:cNvPr>
          <p:cNvSpPr/>
          <p:nvPr/>
        </p:nvSpPr>
        <p:spPr>
          <a:xfrm>
            <a:off x="546871" y="6563510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</p:spTree>
    <p:extLst>
      <p:ext uri="{BB962C8B-B14F-4D97-AF65-F5344CB8AC3E}">
        <p14:creationId xmlns:p14="http://schemas.microsoft.com/office/powerpoint/2010/main" val="96066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1876-DE01-70BA-8C80-FB72C2D8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in a Data Lifecycle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1E00FD7-5455-3D30-B448-3CDCBFDD88EC}"/>
              </a:ext>
            </a:extLst>
          </p:cNvPr>
          <p:cNvSpPr/>
          <p:nvPr/>
        </p:nvSpPr>
        <p:spPr>
          <a:xfrm>
            <a:off x="81508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DC7293F-4E22-5541-0B88-30F7D6573815}"/>
              </a:ext>
            </a:extLst>
          </p:cNvPr>
          <p:cNvGrpSpPr/>
          <p:nvPr/>
        </p:nvGrpSpPr>
        <p:grpSpPr>
          <a:xfrm>
            <a:off x="685800" y="1593694"/>
            <a:ext cx="11303480" cy="4175720"/>
            <a:chOff x="685800" y="1593694"/>
            <a:chExt cx="11303480" cy="41757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F735D5-AB37-CA8B-F1B4-927EF31DB0BD}"/>
                </a:ext>
              </a:extLst>
            </p:cNvPr>
            <p:cNvSpPr/>
            <p:nvPr/>
          </p:nvSpPr>
          <p:spPr>
            <a:xfrm>
              <a:off x="10251920" y="1593694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472C05-2F64-0992-056E-D8DAB61F5BCF}"/>
                </a:ext>
              </a:extLst>
            </p:cNvPr>
            <p:cNvSpPr txBox="1"/>
            <p:nvPr/>
          </p:nvSpPr>
          <p:spPr>
            <a:xfrm>
              <a:off x="10341519" y="4013886"/>
              <a:ext cx="730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Archive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D0EDE-B9BE-1E4C-3F0E-E0DFC5DC246F}"/>
                </a:ext>
              </a:extLst>
            </p:cNvPr>
            <p:cNvSpPr txBox="1"/>
            <p:nvPr/>
          </p:nvSpPr>
          <p:spPr>
            <a:xfrm>
              <a:off x="10296952" y="2354369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Update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26D6D4-0F2F-4C16-D09C-D53B680ED21F}"/>
                </a:ext>
              </a:extLst>
            </p:cNvPr>
            <p:cNvSpPr txBox="1"/>
            <p:nvPr/>
          </p:nvSpPr>
          <p:spPr>
            <a:xfrm>
              <a:off x="11177751" y="4809885"/>
              <a:ext cx="605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Purge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420EC-9010-FFCD-23B2-3F53B813C471}"/>
                </a:ext>
              </a:extLst>
            </p:cNvPr>
            <p:cNvSpPr txBox="1"/>
            <p:nvPr/>
          </p:nvSpPr>
          <p:spPr>
            <a:xfrm>
              <a:off x="11071655" y="3057578"/>
              <a:ext cx="658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Recast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4EBCD4-2ACB-D1B7-9E10-90BE1029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062" y="4169842"/>
              <a:ext cx="544239" cy="68029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3E215C-4167-C212-099A-E28409350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1991" y="3487553"/>
              <a:ext cx="826955" cy="5863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BD42DC-B72D-200B-8829-4F9B7B382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0852" y="2751647"/>
              <a:ext cx="502242" cy="32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2E433D-844F-6070-0B1A-88C9A4B6B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28" t="7428" r="13451"/>
            <a:stretch/>
          </p:blipFill>
          <p:spPr>
            <a:xfrm>
              <a:off x="10363006" y="1924118"/>
              <a:ext cx="696223" cy="51703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A75FBF-2E69-61E1-3586-1D0066F7CA40}"/>
                </a:ext>
              </a:extLst>
            </p:cNvPr>
            <p:cNvSpPr/>
            <p:nvPr/>
          </p:nvSpPr>
          <p:spPr>
            <a:xfrm>
              <a:off x="2988919" y="5369304"/>
              <a:ext cx="9196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Gather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5F073A-75B5-444E-7F59-67F03DBAD0FD}"/>
                </a:ext>
              </a:extLst>
            </p:cNvPr>
            <p:cNvSpPr/>
            <p:nvPr/>
          </p:nvSpPr>
          <p:spPr>
            <a:xfrm>
              <a:off x="1001584" y="5369304"/>
              <a:ext cx="8783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Create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DA2615-A004-C865-7D54-AE8C079FCDF6}"/>
                </a:ext>
              </a:extLst>
            </p:cNvPr>
            <p:cNvSpPr/>
            <p:nvPr/>
          </p:nvSpPr>
          <p:spPr>
            <a:xfrm>
              <a:off x="8956769" y="5369304"/>
              <a:ext cx="5841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Use 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CC19DC8-959D-BBFB-2932-F05E27102564}"/>
                </a:ext>
              </a:extLst>
            </p:cNvPr>
            <p:cNvSpPr/>
            <p:nvPr/>
          </p:nvSpPr>
          <p:spPr>
            <a:xfrm>
              <a:off x="10639379" y="5369304"/>
              <a:ext cx="96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Expire 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AFAB9D2-B45B-AE64-7B30-44BEB65F589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1879966" y="5569359"/>
              <a:ext cx="11089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C85DC8-C835-8B9E-5C5E-C8FB4859F3ED}"/>
                </a:ext>
              </a:extLst>
            </p:cNvPr>
            <p:cNvCxnSpPr>
              <a:cxnSpLocks/>
              <a:stCxn id="35" idx="4"/>
              <a:endCxn id="14" idx="2"/>
            </p:cNvCxnSpPr>
            <p:nvPr/>
          </p:nvCxnSpPr>
          <p:spPr>
            <a:xfrm rot="5400000">
              <a:off x="5731542" y="1259597"/>
              <a:ext cx="219050" cy="8800584"/>
            </a:xfrm>
            <a:prstGeom prst="bentConnector3">
              <a:avLst>
                <a:gd name="adj1" fmla="val 20436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821B1D-8537-35BF-BA1C-3B95A0B20932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>
              <a:off x="3908594" y="5569359"/>
              <a:ext cx="9154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029489-210A-3F58-DC8A-25DA198B481A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>
              <a:off x="5871161" y="5569359"/>
              <a:ext cx="10263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5C854A-3A14-C228-BD92-B8886BA700B5}"/>
                </a:ext>
              </a:extLst>
            </p:cNvPr>
            <p:cNvCxnSpPr>
              <a:cxnSpLocks/>
              <a:stCxn id="23" idx="3"/>
              <a:endCxn id="15" idx="1"/>
            </p:cNvCxnSpPr>
            <p:nvPr/>
          </p:nvCxnSpPr>
          <p:spPr>
            <a:xfrm>
              <a:off x="7703519" y="5569359"/>
              <a:ext cx="12532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5FD4B0-C57B-AFE1-F830-E0DDEAF46DEF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9540910" y="5569359"/>
              <a:ext cx="109846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81B1A1-BC05-EF6A-859D-54A03E4BEA0B}"/>
                </a:ext>
              </a:extLst>
            </p:cNvPr>
            <p:cNvSpPr/>
            <p:nvPr/>
          </p:nvSpPr>
          <p:spPr>
            <a:xfrm>
              <a:off x="6897465" y="5369304"/>
              <a:ext cx="80605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Store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A36F4E-A85F-5503-C220-E42AA15521B9}"/>
                </a:ext>
              </a:extLst>
            </p:cNvPr>
            <p:cNvSpPr/>
            <p:nvPr/>
          </p:nvSpPr>
          <p:spPr>
            <a:xfrm>
              <a:off x="4824015" y="5369304"/>
              <a:ext cx="1047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sz="2000" b="1" dirty="0">
                  <a:solidFill>
                    <a:srgbClr val="002060"/>
                  </a:solidFill>
                </a:rPr>
                <a:t>Process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E8AF93-9D60-434F-F485-F6866B621A72}"/>
                </a:ext>
              </a:extLst>
            </p:cNvPr>
            <p:cNvGrpSpPr/>
            <p:nvPr/>
          </p:nvGrpSpPr>
          <p:grpSpPr>
            <a:xfrm>
              <a:off x="8380159" y="1593694"/>
              <a:ext cx="1737360" cy="3670612"/>
              <a:chOff x="8079369" y="1370845"/>
              <a:chExt cx="1737360" cy="367061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6FE93FD-8804-48C1-716F-55D3DF526AE6}"/>
                  </a:ext>
                </a:extLst>
              </p:cNvPr>
              <p:cNvSpPr/>
              <p:nvPr/>
            </p:nvSpPr>
            <p:spPr>
              <a:xfrm>
                <a:off x="8079369" y="1370845"/>
                <a:ext cx="1737360" cy="3670612"/>
              </a:xfrm>
              <a:prstGeom prst="roundRect">
                <a:avLst/>
              </a:prstGeom>
              <a:solidFill>
                <a:srgbClr val="E2E2E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B575622-20EB-D207-0293-335123B301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0514" y="2379937"/>
                <a:ext cx="853440" cy="64008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C974BEC-AD2C-D2CF-CC64-000F76ED9A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9423" y="1636874"/>
                <a:ext cx="613634" cy="63660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BD3C7A-C039-0E0A-03F0-DA5730D42643}"/>
                  </a:ext>
                </a:extLst>
              </p:cNvPr>
              <p:cNvSpPr txBox="1"/>
              <p:nvPr/>
            </p:nvSpPr>
            <p:spPr>
              <a:xfrm>
                <a:off x="8089863" y="2128630"/>
                <a:ext cx="10770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Provisioning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9B479B3-5C17-AA02-D5E3-BD3FFC1EF44B}"/>
                  </a:ext>
                </a:extLst>
              </p:cNvPr>
              <p:cNvSpPr txBox="1"/>
              <p:nvPr/>
            </p:nvSpPr>
            <p:spPr>
              <a:xfrm>
                <a:off x="8803387" y="2912044"/>
                <a:ext cx="8427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Analytics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28D2CA-A3B2-906A-471E-AD38341AB90A}"/>
                  </a:ext>
                </a:extLst>
              </p:cNvPr>
              <p:cNvSpPr txBox="1"/>
              <p:nvPr/>
            </p:nvSpPr>
            <p:spPr>
              <a:xfrm>
                <a:off x="8225133" y="3758085"/>
                <a:ext cx="873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Decisions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09B8A2-2F3F-C88D-2DF7-E0D9A38B2566}"/>
                  </a:ext>
                </a:extLst>
              </p:cNvPr>
              <p:cNvSpPr txBox="1"/>
              <p:nvPr/>
            </p:nvSpPr>
            <p:spPr>
              <a:xfrm>
                <a:off x="9028263" y="4564322"/>
                <a:ext cx="675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Insight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13EA8A1-30D0-55D5-0560-9318E8962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78516" y="3954484"/>
                <a:ext cx="640080" cy="64008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5BB301A-A349-BFB9-80CD-F5C1E5A7F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2271" y="3217919"/>
                <a:ext cx="803726" cy="640080"/>
              </a:xfrm>
              <a:prstGeom prst="rect">
                <a:avLst/>
              </a:prstGeom>
            </p:spPr>
          </p:pic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7AE85C-BC9B-9728-9CAF-507C02D80284}"/>
                </a:ext>
              </a:extLst>
            </p:cNvPr>
            <p:cNvSpPr/>
            <p:nvPr/>
          </p:nvSpPr>
          <p:spPr>
            <a:xfrm>
              <a:off x="10138937" y="5388848"/>
              <a:ext cx="204844" cy="1615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B15131A-295A-7956-92BE-DE2EEB117A4C}"/>
                </a:ext>
              </a:extLst>
            </p:cNvPr>
            <p:cNvGrpSpPr/>
            <p:nvPr/>
          </p:nvGrpSpPr>
          <p:grpSpPr>
            <a:xfrm>
              <a:off x="6355225" y="1593694"/>
              <a:ext cx="1890534" cy="3670612"/>
              <a:chOff x="6054435" y="1370845"/>
              <a:chExt cx="1890534" cy="367061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059C202-EE0B-E3BD-21A5-61E934FAD6D0}"/>
                  </a:ext>
                </a:extLst>
              </p:cNvPr>
              <p:cNvSpPr/>
              <p:nvPr/>
            </p:nvSpPr>
            <p:spPr>
              <a:xfrm>
                <a:off x="6117915" y="1370845"/>
                <a:ext cx="1737360" cy="3670612"/>
              </a:xfrm>
              <a:prstGeom prst="roundRect">
                <a:avLst/>
              </a:prstGeom>
              <a:solidFill>
                <a:srgbClr val="E2E2E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4628CB-1B18-6438-F83C-7EA317B332E5}"/>
                  </a:ext>
                </a:extLst>
              </p:cNvPr>
              <p:cNvSpPr txBox="1"/>
              <p:nvPr/>
            </p:nvSpPr>
            <p:spPr>
              <a:xfrm>
                <a:off x="6904478" y="3732097"/>
                <a:ext cx="1017666" cy="44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Data</a:t>
                </a:r>
                <a:br>
                  <a:rPr lang="en-US" sz="1400" dirty="0">
                    <a:solidFill>
                      <a:srgbClr val="002060"/>
                    </a:solidFill>
                  </a:rPr>
                </a:br>
                <a:r>
                  <a:rPr lang="en-US" sz="1400" dirty="0">
                    <a:solidFill>
                      <a:srgbClr val="002060"/>
                    </a:solidFill>
                  </a:rPr>
                  <a:t>Warehouse 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60F0FBC-ED32-D29C-882C-D3796CD089DD}"/>
                  </a:ext>
                </a:extLst>
              </p:cNvPr>
              <p:cNvGrpSpPr/>
              <p:nvPr/>
            </p:nvGrpSpPr>
            <p:grpSpPr>
              <a:xfrm>
                <a:off x="7116342" y="3164127"/>
                <a:ext cx="696206" cy="625775"/>
                <a:chOff x="6539898" y="3194967"/>
                <a:chExt cx="1089399" cy="1100247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A71027A3-9DA2-5766-401E-D08BED2C2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9898" y="3194967"/>
                  <a:ext cx="839511" cy="815294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6650FE20-6CB3-036F-7C76-27D5CF712A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4848" y="3712283"/>
                  <a:ext cx="393193" cy="388621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5F5301BF-0EE8-E721-0732-9D7154BDB1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6104" y="3712283"/>
                  <a:ext cx="393193" cy="388621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F57B7B84-7C60-2EF5-3752-661857E41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1444" y="3906594"/>
                  <a:ext cx="393193" cy="388620"/>
                </a:xfrm>
                <a:prstGeom prst="rect">
                  <a:avLst/>
                </a:prstGeom>
              </p:spPr>
            </p:pic>
          </p:grpSp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4DFBB571-84FC-8228-321C-BAAC7E39DE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6222" y="1615135"/>
                <a:ext cx="392328" cy="320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8F5B945-F0FC-6893-0EB7-EFB023176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5050" y="1933667"/>
                <a:ext cx="656817" cy="425182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251F4E0-583C-8EE2-CBA2-FEB258F3E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8103" y="1512486"/>
                <a:ext cx="748492" cy="496613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B0DFA1-E863-AFEB-C696-3FCFCFB88E93}"/>
                  </a:ext>
                </a:extLst>
              </p:cNvPr>
              <p:cNvSpPr txBox="1"/>
              <p:nvPr/>
            </p:nvSpPr>
            <p:spPr>
              <a:xfrm>
                <a:off x="6280367" y="1907099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Cloud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38297D-C2D3-FDEF-826F-081D1C16C41D}"/>
                  </a:ext>
                </a:extLst>
              </p:cNvPr>
              <p:cNvSpPr txBox="1"/>
              <p:nvPr/>
            </p:nvSpPr>
            <p:spPr>
              <a:xfrm>
                <a:off x="6826126" y="2297942"/>
                <a:ext cx="111884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Data Center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E35632-8AE1-F734-2700-9103B3BA9D20}"/>
                  </a:ext>
                </a:extLst>
              </p:cNvPr>
              <p:cNvSpPr txBox="1"/>
              <p:nvPr/>
            </p:nvSpPr>
            <p:spPr>
              <a:xfrm>
                <a:off x="6189850" y="4512274"/>
                <a:ext cx="732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Catalog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8270B90-E050-599A-FDD3-0A888E75F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3441" y="4062339"/>
                <a:ext cx="679466" cy="443733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3FF28A7-0718-1469-2811-CBC78335FA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58322" y="2642417"/>
                <a:ext cx="397128" cy="500328"/>
                <a:chOff x="10713876" y="476890"/>
                <a:chExt cx="614016" cy="773578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33FF0999-8B1E-BF2D-FB48-084F4A3F79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13876" y="476890"/>
                  <a:ext cx="434754" cy="639583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5787B07B-4654-8A67-9547-5E3DE788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4699" y="861847"/>
                  <a:ext cx="393193" cy="388621"/>
                </a:xfrm>
                <a:prstGeom prst="rect">
                  <a:avLst/>
                </a:prstGeom>
              </p:spPr>
            </p:pic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CBC8E1-08AE-2A01-E940-86656E07CBFB}"/>
                  </a:ext>
                </a:extLst>
              </p:cNvPr>
              <p:cNvSpPr txBox="1"/>
              <p:nvPr/>
            </p:nvSpPr>
            <p:spPr>
              <a:xfrm>
                <a:off x="6054435" y="3126351"/>
                <a:ext cx="111884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Data Lake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795BA46-DF1B-4BB8-B032-95E4F30C61C5}"/>
                </a:ext>
              </a:extLst>
            </p:cNvPr>
            <p:cNvGrpSpPr/>
            <p:nvPr/>
          </p:nvGrpSpPr>
          <p:grpSpPr>
            <a:xfrm>
              <a:off x="2557560" y="1593694"/>
              <a:ext cx="1782392" cy="3670612"/>
              <a:chOff x="2256770" y="1370845"/>
              <a:chExt cx="1782392" cy="3670612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E99BEE53-4E17-370E-F5D7-C1DE01572674}"/>
                  </a:ext>
                </a:extLst>
              </p:cNvPr>
              <p:cNvSpPr/>
              <p:nvPr/>
            </p:nvSpPr>
            <p:spPr>
              <a:xfrm>
                <a:off x="2256770" y="1370845"/>
                <a:ext cx="1737360" cy="3670612"/>
              </a:xfrm>
              <a:prstGeom prst="roundRect">
                <a:avLst/>
              </a:prstGeom>
              <a:solidFill>
                <a:srgbClr val="E2E2E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467F276-58E6-B721-5103-B31CC9F98742}"/>
                  </a:ext>
                </a:extLst>
              </p:cNvPr>
              <p:cNvSpPr/>
              <p:nvPr/>
            </p:nvSpPr>
            <p:spPr>
              <a:xfrm>
                <a:off x="2709471" y="2435384"/>
                <a:ext cx="831959" cy="268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Retrieve 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44046E-9FDB-A68D-2404-20218F049B4C}"/>
                  </a:ext>
                </a:extLst>
              </p:cNvPr>
              <p:cNvSpPr/>
              <p:nvPr/>
            </p:nvSpPr>
            <p:spPr>
              <a:xfrm>
                <a:off x="2686181" y="3583689"/>
                <a:ext cx="878538" cy="268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Receive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2B4F733-AF03-523F-A588-6FEB68CBAAF2}"/>
                  </a:ext>
                </a:extLst>
              </p:cNvPr>
              <p:cNvGrpSpPr/>
              <p:nvPr/>
            </p:nvGrpSpPr>
            <p:grpSpPr>
              <a:xfrm>
                <a:off x="2566029" y="4013530"/>
                <a:ext cx="1118843" cy="841729"/>
                <a:chOff x="6048887" y="2455122"/>
                <a:chExt cx="1118843" cy="841729"/>
              </a:xfrm>
            </p:grpSpPr>
            <p:pic>
              <p:nvPicPr>
                <p:cNvPr id="336" name="Picture 335">
                  <a:extLst>
                    <a:ext uri="{FF2B5EF4-FFF2-40B4-BE49-F238E27FC236}">
                      <a16:creationId xmlns:a16="http://schemas.microsoft.com/office/drawing/2014/main" id="{4C5CA087-C880-1C86-3621-146EED335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342" y="2603918"/>
                  <a:ext cx="872480" cy="384642"/>
                </a:xfrm>
                <a:prstGeom prst="rect">
                  <a:avLst/>
                </a:prstGeom>
              </p:spPr>
            </p:pic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4D38F93E-50FF-A04F-91FB-542ABBBA01E1}"/>
                    </a:ext>
                  </a:extLst>
                </p:cNvPr>
                <p:cNvSpPr txBox="1"/>
                <p:nvPr/>
              </p:nvSpPr>
              <p:spPr>
                <a:xfrm>
                  <a:off x="6048887" y="3027867"/>
                  <a:ext cx="1118843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400" dirty="0">
                      <a:solidFill>
                        <a:srgbClr val="002060"/>
                      </a:solidFill>
                    </a:rPr>
                    <a:t>Data Lake</a:t>
                  </a:r>
                </a:p>
              </p:txBody>
            </p:sp>
            <p:pic>
              <p:nvPicPr>
                <p:cNvPr id="338" name="Picture 337">
                  <a:extLst>
                    <a:ext uri="{FF2B5EF4-FFF2-40B4-BE49-F238E27FC236}">
                      <a16:creationId xmlns:a16="http://schemas.microsoft.com/office/drawing/2014/main" id="{6D20F7D7-CF81-B1D1-1C76-C1650D5AA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650" y="2455122"/>
                  <a:ext cx="284854" cy="31456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FB1B072-BC51-62D9-91F9-7706029EF5EA}"/>
                  </a:ext>
                </a:extLst>
              </p:cNvPr>
              <p:cNvGrpSpPr/>
              <p:nvPr/>
            </p:nvGrpSpPr>
            <p:grpSpPr bwMode="gray">
              <a:xfrm>
                <a:off x="3481182" y="3143989"/>
                <a:ext cx="416787" cy="217543"/>
                <a:chOff x="2478906" y="5811027"/>
                <a:chExt cx="416787" cy="217543"/>
              </a:xfrm>
            </p:grpSpPr>
            <p:grpSp>
              <p:nvGrpSpPr>
                <p:cNvPr id="315" name="Group 36">
                  <a:extLst>
                    <a:ext uri="{FF2B5EF4-FFF2-40B4-BE49-F238E27FC236}">
                      <a16:creationId xmlns:a16="http://schemas.microsoft.com/office/drawing/2014/main" id="{491D6C83-23ED-B77F-31CF-92742D60A695}"/>
                    </a:ext>
                  </a:extLst>
                </p:cNvPr>
                <p:cNvGrpSpPr/>
                <p:nvPr/>
              </p:nvGrpSpPr>
              <p:grpSpPr bwMode="gray">
                <a:xfrm rot="16200000">
                  <a:off x="2597770" y="5692163"/>
                  <a:ext cx="58805" cy="296534"/>
                  <a:chOff x="3885156" y="3675345"/>
                  <a:chExt cx="457200" cy="874735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F6BDCF6C-85ED-BD4E-B2AC-20A413C417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397680"/>
                    <a:ext cx="457200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9B68F9AF-A8E0-25FC-E844-F42B8A735FB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675345"/>
                    <a:ext cx="457200" cy="152400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FF1C3B15-4DA4-A1EE-7637-58EABFEDF9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817307"/>
                    <a:ext cx="457200" cy="1524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21379527-EF4F-777E-70FB-A606439CC8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971795"/>
                    <a:ext cx="457200" cy="152400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BB5201E1-02C9-D5C5-FB6B-652EBE202D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126283"/>
                    <a:ext cx="457200" cy="1524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8EECE0A9-A602-8FA1-069B-ABB30B688D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268244"/>
                    <a:ext cx="457200" cy="1524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</p:grpSp>
            <p:grpSp>
              <p:nvGrpSpPr>
                <p:cNvPr id="316" name="Group 36">
                  <a:extLst>
                    <a:ext uri="{FF2B5EF4-FFF2-40B4-BE49-F238E27FC236}">
                      <a16:creationId xmlns:a16="http://schemas.microsoft.com/office/drawing/2014/main" id="{EA300AF4-4CA5-CA40-31DB-2B3588C8298F}"/>
                    </a:ext>
                  </a:extLst>
                </p:cNvPr>
                <p:cNvGrpSpPr/>
                <p:nvPr/>
              </p:nvGrpSpPr>
              <p:grpSpPr bwMode="gray">
                <a:xfrm rot="16200000">
                  <a:off x="2657897" y="5771532"/>
                  <a:ext cx="58805" cy="296534"/>
                  <a:chOff x="3885156" y="3675345"/>
                  <a:chExt cx="457200" cy="874735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4EAC6B87-CE8E-43B4-D428-FDCB6687929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397680"/>
                    <a:ext cx="457200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BB8404E2-1BCE-E262-2859-552A1EF7DC8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675345"/>
                    <a:ext cx="457200" cy="152400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46A705AA-5850-CBD2-40BC-C76EEEFEB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817307"/>
                    <a:ext cx="457200" cy="1524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55A7CE5A-8496-5331-77D3-A7B30B99A8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971795"/>
                    <a:ext cx="457200" cy="152400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D2FB6D6C-4C49-51DD-B541-F5870435CAC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126283"/>
                    <a:ext cx="457200" cy="1524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B26237D5-E200-2D6E-D2F8-FEA093894F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268244"/>
                    <a:ext cx="457200" cy="1524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</p:grpSp>
            <p:grpSp>
              <p:nvGrpSpPr>
                <p:cNvPr id="317" name="Group 36">
                  <a:extLst>
                    <a:ext uri="{FF2B5EF4-FFF2-40B4-BE49-F238E27FC236}">
                      <a16:creationId xmlns:a16="http://schemas.microsoft.com/office/drawing/2014/main" id="{4F1450FC-CDAD-798C-5AD5-44DC09ED8629}"/>
                    </a:ext>
                  </a:extLst>
                </p:cNvPr>
                <p:cNvGrpSpPr/>
                <p:nvPr/>
              </p:nvGrpSpPr>
              <p:grpSpPr bwMode="gray">
                <a:xfrm rot="16200000">
                  <a:off x="2718023" y="5850901"/>
                  <a:ext cx="58805" cy="296534"/>
                  <a:chOff x="3885156" y="3675345"/>
                  <a:chExt cx="457200" cy="874735"/>
                </a:xfrm>
              </p:grpSpPr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7ACFD271-2A5B-6C1A-E11B-BB0E312FE9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397680"/>
                    <a:ext cx="457200" cy="1524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C6490BCF-5E29-FB48-14EC-F94045BFD75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675345"/>
                    <a:ext cx="457200" cy="152400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CEB5743D-738C-827A-34BC-0B51ADEFCE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817307"/>
                    <a:ext cx="457200" cy="1524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CBF5E8BB-B2C4-101A-72D7-05BCECEF12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3971795"/>
                    <a:ext cx="457200" cy="152400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811FEB92-30B4-657C-4AA6-A250700E15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126283"/>
                    <a:ext cx="457200" cy="152400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838B43E9-C5D2-9C11-DF4C-F4DA4C1EDD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885156" y="4268244"/>
                    <a:ext cx="457200" cy="1524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67" dirty="0">
                      <a:solidFill>
                        <a:srgbClr val="003E75"/>
                      </a:solidFill>
                    </a:endParaRPr>
                  </a:p>
                </p:txBody>
              </p:sp>
            </p:grp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2309CA5-4F24-F7F1-1E8A-968F70AF4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gray">
              <a:xfrm>
                <a:off x="2977965" y="1662779"/>
                <a:ext cx="324015" cy="372616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9C69C8B-EAF5-6B36-A3F2-75F2B244A321}"/>
                  </a:ext>
                </a:extLst>
              </p:cNvPr>
              <p:cNvSpPr txBox="1"/>
              <p:nvPr/>
            </p:nvSpPr>
            <p:spPr>
              <a:xfrm>
                <a:off x="3328411" y="3320684"/>
                <a:ext cx="6371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streams</a:t>
                </a:r>
                <a:endParaRPr lang="en-US" sz="1000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B282F0-21A1-0978-3409-DF8F0557B1D5}"/>
                  </a:ext>
                </a:extLst>
              </p:cNvPr>
              <p:cNvGrpSpPr/>
              <p:nvPr/>
            </p:nvGrpSpPr>
            <p:grpSpPr>
              <a:xfrm>
                <a:off x="2831293" y="2922640"/>
                <a:ext cx="684883" cy="472245"/>
                <a:chOff x="8009930" y="507110"/>
                <a:chExt cx="684883" cy="472245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FA47CD71-AED3-06BB-453D-A42A0BE73D61}"/>
                    </a:ext>
                  </a:extLst>
                </p:cNvPr>
                <p:cNvGrpSpPr/>
                <p:nvPr/>
              </p:nvGrpSpPr>
              <p:grpSpPr bwMode="gray">
                <a:xfrm>
                  <a:off x="8142066" y="507110"/>
                  <a:ext cx="377241" cy="262843"/>
                  <a:chOff x="3041202" y="4044487"/>
                  <a:chExt cx="377241" cy="262843"/>
                </a:xfrm>
              </p:grpSpPr>
              <p:sp>
                <p:nvSpPr>
                  <p:cNvPr id="156" name="Cube 155">
                    <a:extLst>
                      <a:ext uri="{FF2B5EF4-FFF2-40B4-BE49-F238E27FC236}">
                        <a16:creationId xmlns:a16="http://schemas.microsoft.com/office/drawing/2014/main" id="{A4C980D3-226E-E2DA-FA92-BCF3F57963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041202" y="4124450"/>
                    <a:ext cx="182880" cy="182880"/>
                  </a:xfrm>
                  <a:prstGeom prst="cube">
                    <a:avLst/>
                  </a:prstGeom>
                  <a:solidFill>
                    <a:srgbClr val="FFE165">
                      <a:lumMod val="60000"/>
                      <a:lumOff val="40000"/>
                    </a:srgbClr>
                  </a:solidFill>
                  <a:ln w="3175" cap="flat" cmpd="sng" algn="ctr">
                    <a:solidFill>
                      <a:srgbClr val="0000A2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Cube 156">
                    <a:extLst>
                      <a:ext uri="{FF2B5EF4-FFF2-40B4-BE49-F238E27FC236}">
                        <a16:creationId xmlns:a16="http://schemas.microsoft.com/office/drawing/2014/main" id="{EC1D7EDF-0A0A-2371-4D9E-5568FA8DEC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235563" y="4044487"/>
                    <a:ext cx="182880" cy="182880"/>
                  </a:xfrm>
                  <a:prstGeom prst="cube">
                    <a:avLst/>
                  </a:prstGeom>
                  <a:solidFill>
                    <a:srgbClr val="FFE165">
                      <a:lumMod val="60000"/>
                      <a:lumOff val="40000"/>
                    </a:srgbClr>
                  </a:solidFill>
                  <a:ln w="3175" cap="flat" cmpd="sng" algn="ctr">
                    <a:solidFill>
                      <a:srgbClr val="0000A2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67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609D8C4-0C15-C8AB-6629-A64029231F6D}"/>
                    </a:ext>
                  </a:extLst>
                </p:cNvPr>
                <p:cNvSpPr txBox="1"/>
                <p:nvPr/>
              </p:nvSpPr>
              <p:spPr>
                <a:xfrm>
                  <a:off x="8009930" y="733134"/>
                  <a:ext cx="684883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00" dirty="0">
                      <a:solidFill>
                        <a:srgbClr val="002060"/>
                      </a:solidFill>
                    </a:rPr>
                    <a:t>messages</a:t>
                  </a:r>
                  <a:endParaRPr lang="en-US" sz="1000" dirty="0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090303A-FDD8-E359-5591-EF009BB631DC}"/>
                  </a:ext>
                </a:extLst>
              </p:cNvPr>
              <p:cNvSpPr txBox="1"/>
              <p:nvPr/>
            </p:nvSpPr>
            <p:spPr>
              <a:xfrm>
                <a:off x="2809161" y="1973787"/>
                <a:ext cx="684883" cy="341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000" dirty="0">
                    <a:solidFill>
                      <a:srgbClr val="002060"/>
                    </a:solidFill>
                  </a:rPr>
                  <a:t>Services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000" dirty="0">
                    <a:solidFill>
                      <a:srgbClr val="002060"/>
                    </a:solidFill>
                  </a:rPr>
                  <a:t>(APIs)</a:t>
                </a:r>
                <a:endParaRPr lang="en-US" sz="1000" dirty="0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B1238355-3311-C1DF-EF28-6F9E2181D84A}"/>
                  </a:ext>
                </a:extLst>
              </p:cNvPr>
              <p:cNvGrpSpPr/>
              <p:nvPr/>
            </p:nvGrpSpPr>
            <p:grpSpPr>
              <a:xfrm>
                <a:off x="2449832" y="1906807"/>
                <a:ext cx="481837" cy="506153"/>
                <a:chOff x="2385810" y="1772882"/>
                <a:chExt cx="481837" cy="506153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B324DF28-2122-AAA0-495D-238719AB04BF}"/>
                    </a:ext>
                  </a:extLst>
                </p:cNvPr>
                <p:cNvGrpSpPr/>
                <p:nvPr/>
              </p:nvGrpSpPr>
              <p:grpSpPr bwMode="gray">
                <a:xfrm>
                  <a:off x="2385810" y="1772882"/>
                  <a:ext cx="389004" cy="319116"/>
                  <a:chOff x="4714028" y="3890962"/>
                  <a:chExt cx="752784" cy="634257"/>
                </a:xfrm>
              </p:grpSpPr>
              <p:pic>
                <p:nvPicPr>
                  <p:cNvPr id="147" name="Picture 2">
                    <a:extLst>
                      <a:ext uri="{FF2B5EF4-FFF2-40B4-BE49-F238E27FC236}">
                        <a16:creationId xmlns:a16="http://schemas.microsoft.com/office/drawing/2014/main" id="{A185D4A8-FC49-0DB1-FFDF-CBAF12E089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977253" y="3890962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8" name="Picture 2">
                    <a:extLst>
                      <a:ext uri="{FF2B5EF4-FFF2-40B4-BE49-F238E27FC236}">
                        <a16:creationId xmlns:a16="http://schemas.microsoft.com/office/drawing/2014/main" id="{C5157279-B0B0-2EF4-5B5D-1361DF5C5CC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067697" y="3976918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9" name="Picture 2">
                    <a:extLst>
                      <a:ext uri="{FF2B5EF4-FFF2-40B4-BE49-F238E27FC236}">
                        <a16:creationId xmlns:a16="http://schemas.microsoft.com/office/drawing/2014/main" id="{4D15FE47-9DCA-2D9D-B734-7A815A7ED1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158141" y="4062874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50" name="Picture 2">
                    <a:extLst>
                      <a:ext uri="{FF2B5EF4-FFF2-40B4-BE49-F238E27FC236}">
                        <a16:creationId xmlns:a16="http://schemas.microsoft.com/office/drawing/2014/main" id="{6A49C4BD-9592-B3D7-2DDE-7721AC4094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248585" y="4148830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51" name="Picture 2">
                    <a:extLst>
                      <a:ext uri="{FF2B5EF4-FFF2-40B4-BE49-F238E27FC236}">
                        <a16:creationId xmlns:a16="http://schemas.microsoft.com/office/drawing/2014/main" id="{E4FA8EBD-036D-A99B-3EBA-FD631A83AB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714028" y="4078987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52" name="Picture 2">
                    <a:extLst>
                      <a:ext uri="{FF2B5EF4-FFF2-40B4-BE49-F238E27FC236}">
                        <a16:creationId xmlns:a16="http://schemas.microsoft.com/office/drawing/2014/main" id="{19ED9EFE-8180-B467-4FC0-021DBF1ABF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804472" y="4164943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53" name="Picture 2">
                    <a:extLst>
                      <a:ext uri="{FF2B5EF4-FFF2-40B4-BE49-F238E27FC236}">
                        <a16:creationId xmlns:a16="http://schemas.microsoft.com/office/drawing/2014/main" id="{CF92BABD-B3FF-2600-B45F-72BC124987C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894916" y="4250899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FC69018-9ED7-5A46-2846-86898DAB05E3}"/>
                    </a:ext>
                  </a:extLst>
                </p:cNvPr>
                <p:cNvSpPr txBox="1"/>
                <p:nvPr/>
              </p:nvSpPr>
              <p:spPr>
                <a:xfrm>
                  <a:off x="2393954" y="2032814"/>
                  <a:ext cx="473693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00" dirty="0">
                      <a:solidFill>
                        <a:srgbClr val="002060"/>
                      </a:solidFill>
                    </a:rPr>
                    <a:t>Files</a:t>
                  </a:r>
                  <a:endParaRPr lang="en-US" sz="1000" dirty="0"/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F177C97-6139-4050-0B88-7826D7E4F89B}"/>
                  </a:ext>
                </a:extLst>
              </p:cNvPr>
              <p:cNvSpPr/>
              <p:nvPr/>
            </p:nvSpPr>
            <p:spPr>
              <a:xfrm>
                <a:off x="2387520" y="1654561"/>
                <a:ext cx="1570516" cy="7363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63E903B-595B-7FBC-15A8-4F5D20396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0165" y="1793299"/>
                <a:ext cx="289156" cy="317597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77DC48F1-7044-8712-F681-BFFEBA418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301" y="2004493"/>
                <a:ext cx="166528" cy="164592"/>
              </a:xfrm>
              <a:prstGeom prst="rect">
                <a:avLst/>
              </a:prstGeom>
            </p:spPr>
          </p:pic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41D43CB-A566-3710-A613-B1C77107779C}"/>
                  </a:ext>
                </a:extLst>
              </p:cNvPr>
              <p:cNvSpPr txBox="1"/>
              <p:nvPr/>
            </p:nvSpPr>
            <p:spPr>
              <a:xfrm>
                <a:off x="3336101" y="2143871"/>
                <a:ext cx="7030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Database</a:t>
                </a:r>
                <a:endParaRPr lang="en-US" sz="1000" dirty="0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3E009C7B-7DC6-5687-FC63-4D6D89B18AC9}"/>
                  </a:ext>
                </a:extLst>
              </p:cNvPr>
              <p:cNvSpPr/>
              <p:nvPr/>
            </p:nvSpPr>
            <p:spPr>
              <a:xfrm>
                <a:off x="2395045" y="2838163"/>
                <a:ext cx="1570516" cy="7363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794ED84-3AFD-39F7-90FD-1420BA38B714}"/>
                  </a:ext>
                </a:extLst>
              </p:cNvPr>
              <p:cNvGrpSpPr/>
              <p:nvPr/>
            </p:nvGrpSpPr>
            <p:grpSpPr>
              <a:xfrm>
                <a:off x="2451491" y="3098959"/>
                <a:ext cx="481837" cy="506153"/>
                <a:chOff x="2385810" y="1772882"/>
                <a:chExt cx="481837" cy="50615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98B7FBDD-3943-9976-A958-CD82957A99D2}"/>
                    </a:ext>
                  </a:extLst>
                </p:cNvPr>
                <p:cNvGrpSpPr/>
                <p:nvPr/>
              </p:nvGrpSpPr>
              <p:grpSpPr bwMode="gray">
                <a:xfrm>
                  <a:off x="2385810" y="1772882"/>
                  <a:ext cx="389004" cy="319116"/>
                  <a:chOff x="4714028" y="3890962"/>
                  <a:chExt cx="752784" cy="634257"/>
                </a:xfrm>
              </p:grpSpPr>
              <p:pic>
                <p:nvPicPr>
                  <p:cNvPr id="138" name="Picture 2">
                    <a:extLst>
                      <a:ext uri="{FF2B5EF4-FFF2-40B4-BE49-F238E27FC236}">
                        <a16:creationId xmlns:a16="http://schemas.microsoft.com/office/drawing/2014/main" id="{70996687-12C4-D4DF-DB40-4745DB9B28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977253" y="3890962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39" name="Picture 2">
                    <a:extLst>
                      <a:ext uri="{FF2B5EF4-FFF2-40B4-BE49-F238E27FC236}">
                        <a16:creationId xmlns:a16="http://schemas.microsoft.com/office/drawing/2014/main" id="{094628F3-A5E7-5E33-2EE2-778A6811F2D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067697" y="3976918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0" name="Picture 2">
                    <a:extLst>
                      <a:ext uri="{FF2B5EF4-FFF2-40B4-BE49-F238E27FC236}">
                        <a16:creationId xmlns:a16="http://schemas.microsoft.com/office/drawing/2014/main" id="{F06D9DE8-368B-5F86-64B7-0E57D02329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158141" y="4062874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1" name="Picture 2">
                    <a:extLst>
                      <a:ext uri="{FF2B5EF4-FFF2-40B4-BE49-F238E27FC236}">
                        <a16:creationId xmlns:a16="http://schemas.microsoft.com/office/drawing/2014/main" id="{4493E9AB-0B5F-CFC4-AA52-2CBD9F23DA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5248585" y="4148830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2" name="Picture 2">
                    <a:extLst>
                      <a:ext uri="{FF2B5EF4-FFF2-40B4-BE49-F238E27FC236}">
                        <a16:creationId xmlns:a16="http://schemas.microsoft.com/office/drawing/2014/main" id="{6110EF36-D855-54D6-290B-6E0368FFB5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714028" y="4078987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3" name="Picture 2">
                    <a:extLst>
                      <a:ext uri="{FF2B5EF4-FFF2-40B4-BE49-F238E27FC236}">
                        <a16:creationId xmlns:a16="http://schemas.microsoft.com/office/drawing/2014/main" id="{1C58B4FE-74BA-CEDB-B395-504C3F3716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804472" y="4164943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44" name="Picture 2">
                    <a:extLst>
                      <a:ext uri="{FF2B5EF4-FFF2-40B4-BE49-F238E27FC236}">
                        <a16:creationId xmlns:a16="http://schemas.microsoft.com/office/drawing/2014/main" id="{FD7A0C75-A7B4-E308-E6B0-8CEB0618A4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4894916" y="4250899"/>
                    <a:ext cx="218227" cy="2743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23A16CF-3E70-73CC-D55B-C328769C62BC}"/>
                    </a:ext>
                  </a:extLst>
                </p:cNvPr>
                <p:cNvSpPr txBox="1"/>
                <p:nvPr/>
              </p:nvSpPr>
              <p:spPr>
                <a:xfrm>
                  <a:off x="2393954" y="2032814"/>
                  <a:ext cx="473693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00" dirty="0">
                      <a:solidFill>
                        <a:srgbClr val="002060"/>
                      </a:solidFill>
                    </a:rPr>
                    <a:t>Files</a:t>
                  </a:r>
                  <a:endParaRPr lang="en-US" sz="1000" dirty="0"/>
                </a:p>
              </p:txBody>
            </p:sp>
          </p:grp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1ED73C60-B500-2E24-5946-5287E25FE6B4}"/>
                </a:ext>
              </a:extLst>
            </p:cNvPr>
            <p:cNvGrpSpPr/>
            <p:nvPr/>
          </p:nvGrpSpPr>
          <p:grpSpPr>
            <a:xfrm>
              <a:off x="4474352" y="1593694"/>
              <a:ext cx="1746473" cy="3670612"/>
              <a:chOff x="4173562" y="1370845"/>
              <a:chExt cx="1746473" cy="3670612"/>
            </a:xfrm>
          </p:grpSpPr>
          <p:sp>
            <p:nvSpPr>
              <p:cNvPr id="340" name="Rectangle: Rounded Corners 339">
                <a:extLst>
                  <a:ext uri="{FF2B5EF4-FFF2-40B4-BE49-F238E27FC236}">
                    <a16:creationId xmlns:a16="http://schemas.microsoft.com/office/drawing/2014/main" id="{8B0A15BB-4DCC-CF0A-BD17-D6FF3E914F8D}"/>
                  </a:ext>
                </a:extLst>
              </p:cNvPr>
              <p:cNvSpPr/>
              <p:nvPr/>
            </p:nvSpPr>
            <p:spPr>
              <a:xfrm>
                <a:off x="4173562" y="1370845"/>
                <a:ext cx="1737360" cy="3670612"/>
              </a:xfrm>
              <a:prstGeom prst="roundRect">
                <a:avLst/>
              </a:prstGeom>
              <a:solidFill>
                <a:srgbClr val="E2E2E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CD5DC456-3E6A-4885-D62F-08F25B612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18997" y="1935555"/>
                <a:ext cx="677243" cy="640080"/>
              </a:xfrm>
              <a:prstGeom prst="rect">
                <a:avLst/>
              </a:prstGeom>
            </p:spPr>
          </p:pic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15835183-3B81-B2FE-841B-85CB90F499D6}"/>
                  </a:ext>
                </a:extLst>
              </p:cNvPr>
              <p:cNvSpPr/>
              <p:nvPr/>
            </p:nvSpPr>
            <p:spPr>
              <a:xfrm>
                <a:off x="4908031" y="2471010"/>
                <a:ext cx="9049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transform</a:t>
                </a:r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8460E97D-4CB9-5DBB-8DE8-D1F5B567CBA2}"/>
                  </a:ext>
                </a:extLst>
              </p:cNvPr>
              <p:cNvSpPr/>
              <p:nvPr/>
            </p:nvSpPr>
            <p:spPr>
              <a:xfrm>
                <a:off x="5089358" y="3963268"/>
                <a:ext cx="83067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Cleanse</a:t>
                </a:r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470EFE3A-AD43-0665-8343-35AC1BC99538}"/>
                  </a:ext>
                </a:extLst>
              </p:cNvPr>
              <p:cNvSpPr/>
              <p:nvPr/>
            </p:nvSpPr>
            <p:spPr>
              <a:xfrm>
                <a:off x="4260105" y="4538202"/>
                <a:ext cx="8082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Enhance</a:t>
                </a:r>
              </a:p>
            </p:txBody>
          </p:sp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9F9C42EA-F898-D8F1-A428-2587C0FA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8031" y="4046843"/>
                <a:ext cx="640080" cy="640080"/>
              </a:xfrm>
              <a:prstGeom prst="rect">
                <a:avLst/>
              </a:prstGeom>
            </p:spPr>
          </p:pic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DDB64E71-36D5-835C-E3BB-00B935A96410}"/>
                  </a:ext>
                </a:extLst>
              </p:cNvPr>
              <p:cNvSpPr/>
              <p:nvPr/>
            </p:nvSpPr>
            <p:spPr>
              <a:xfrm>
                <a:off x="4233023" y="2154114"/>
                <a:ext cx="761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validate</a:t>
                </a: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606735B-B9B5-6CB2-AD38-1F909AC952B5}"/>
                  </a:ext>
                </a:extLst>
              </p:cNvPr>
              <p:cNvSpPr/>
              <p:nvPr/>
            </p:nvSpPr>
            <p:spPr>
              <a:xfrm>
                <a:off x="4208185" y="3335342"/>
                <a:ext cx="102682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standardize</a:t>
                </a:r>
              </a:p>
            </p:txBody>
          </p:sp>
          <p:pic>
            <p:nvPicPr>
              <p:cNvPr id="348" name="Picture 347">
                <a:extLst>
                  <a:ext uri="{FF2B5EF4-FFF2-40B4-BE49-F238E27FC236}">
                    <a16:creationId xmlns:a16="http://schemas.microsoft.com/office/drawing/2014/main" id="{60371400-2A76-74AA-0D16-FD8829DDA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7531" y="3396434"/>
                <a:ext cx="554312" cy="640080"/>
              </a:xfrm>
              <a:prstGeom prst="rect">
                <a:avLst/>
              </a:prstGeom>
            </p:spPr>
          </p:pic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174378E5-82CB-9E63-3FD8-A08A2060D7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94" t="8712" r="20648" b="11605"/>
              <a:stretch/>
            </p:blipFill>
            <p:spPr>
              <a:xfrm>
                <a:off x="4381557" y="1554143"/>
                <a:ext cx="497569" cy="640080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11BEEB0A-67E8-11B0-EA0D-BDD9D370E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621" y="2778310"/>
                <a:ext cx="697131" cy="604886"/>
              </a:xfrm>
              <a:prstGeom prst="rect">
                <a:avLst/>
              </a:prstGeom>
            </p:spPr>
          </p:pic>
        </p:grp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0EA62066-E322-5777-A8B5-18816DFD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4406" y="2735742"/>
              <a:ext cx="461246" cy="347472"/>
            </a:xfrm>
            <a:prstGeom prst="rect">
              <a:avLst/>
            </a:prstGeom>
          </p:spPr>
        </p:pic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0487BD36-3144-6126-94E0-BC8439099169}"/>
                </a:ext>
              </a:extLst>
            </p:cNvPr>
            <p:cNvGrpSpPr/>
            <p:nvPr/>
          </p:nvGrpSpPr>
          <p:grpSpPr>
            <a:xfrm>
              <a:off x="685800" y="1593694"/>
              <a:ext cx="1737360" cy="3670612"/>
              <a:chOff x="685800" y="1593694"/>
              <a:chExt cx="1737360" cy="3670612"/>
            </a:xfrm>
          </p:grpSpPr>
          <p:sp>
            <p:nvSpPr>
              <p:cNvPr id="353" name="Rectangle: Rounded Corners 352">
                <a:extLst>
                  <a:ext uri="{FF2B5EF4-FFF2-40B4-BE49-F238E27FC236}">
                    <a16:creationId xmlns:a16="http://schemas.microsoft.com/office/drawing/2014/main" id="{E7BF4D5C-B73C-0B2E-652F-E02571EC889D}"/>
                  </a:ext>
                </a:extLst>
              </p:cNvPr>
              <p:cNvSpPr/>
              <p:nvPr/>
            </p:nvSpPr>
            <p:spPr>
              <a:xfrm>
                <a:off x="685800" y="1593694"/>
                <a:ext cx="1737360" cy="3670612"/>
              </a:xfrm>
              <a:prstGeom prst="roundRect">
                <a:avLst/>
              </a:prstGeom>
              <a:solidFill>
                <a:srgbClr val="E2E2E2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pic>
            <p:nvPicPr>
              <p:cNvPr id="354" name="Picture 353">
                <a:extLst>
                  <a:ext uri="{FF2B5EF4-FFF2-40B4-BE49-F238E27FC236}">
                    <a16:creationId xmlns:a16="http://schemas.microsoft.com/office/drawing/2014/main" id="{95BB5857-A631-22B1-18E6-C02D001A3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698" y="2036654"/>
                <a:ext cx="280447" cy="363939"/>
              </a:xfrm>
              <a:prstGeom prst="rect">
                <a:avLst/>
              </a:prstGeom>
            </p:spPr>
          </p:pic>
          <p:pic>
            <p:nvPicPr>
              <p:cNvPr id="355" name="Picture 354">
                <a:extLst>
                  <a:ext uri="{FF2B5EF4-FFF2-40B4-BE49-F238E27FC236}">
                    <a16:creationId xmlns:a16="http://schemas.microsoft.com/office/drawing/2014/main" id="{20F3BB4D-79C0-31C2-7F4E-92B5C0797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6699" y="1933595"/>
                <a:ext cx="451055" cy="377550"/>
              </a:xfrm>
              <a:prstGeom prst="rect">
                <a:avLst/>
              </a:prstGeom>
            </p:spPr>
          </p:pic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EA9BD0F4-08DE-4DE8-7776-5054375E353E}"/>
                  </a:ext>
                </a:extLst>
              </p:cNvPr>
              <p:cNvSpPr/>
              <p:nvPr/>
            </p:nvSpPr>
            <p:spPr>
              <a:xfrm>
                <a:off x="988916" y="2611100"/>
                <a:ext cx="1167435" cy="441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Client /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 Front Office  </a:t>
                </a: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9C36AA01-C408-A4AB-5C41-077EEC869C75}"/>
                  </a:ext>
                </a:extLst>
              </p:cNvPr>
              <p:cNvSpPr/>
              <p:nvPr/>
            </p:nvSpPr>
            <p:spPr>
              <a:xfrm>
                <a:off x="770606" y="1886142"/>
                <a:ext cx="1570516" cy="7363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8" name="Picture 2" descr="Flat Web User Interface Vector Background - Download Free Vector Art, Stock Graphics &amp; Images">
                <a:extLst>
                  <a:ext uri="{FF2B5EF4-FFF2-40B4-BE49-F238E27FC236}">
                    <a16:creationId xmlns:a16="http://schemas.microsoft.com/office/drawing/2014/main" id="{C424B0D9-F7F4-DB27-268B-661C841826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1553" y="2106504"/>
                <a:ext cx="437395" cy="3061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B7904EFD-587F-9D3D-EA64-2B8F12891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826" y="3273178"/>
                <a:ext cx="421553" cy="365760"/>
              </a:xfrm>
              <a:prstGeom prst="rect">
                <a:avLst/>
              </a:prstGeom>
            </p:spPr>
          </p:pic>
          <p:pic>
            <p:nvPicPr>
              <p:cNvPr id="360" name="Picture 359">
                <a:extLst>
                  <a:ext uri="{FF2B5EF4-FFF2-40B4-BE49-F238E27FC236}">
                    <a16:creationId xmlns:a16="http://schemas.microsoft.com/office/drawing/2014/main" id="{F72E823D-BE2D-DC1E-F61E-08859B7D4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9749" y="310493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361" name="Rectangle: Rounded Corners 360">
                <a:extLst>
                  <a:ext uri="{FF2B5EF4-FFF2-40B4-BE49-F238E27FC236}">
                    <a16:creationId xmlns:a16="http://schemas.microsoft.com/office/drawing/2014/main" id="{38716E05-A29E-5B19-EE4D-4DDCF6108255}"/>
                  </a:ext>
                </a:extLst>
              </p:cNvPr>
              <p:cNvSpPr/>
              <p:nvPr/>
            </p:nvSpPr>
            <p:spPr>
              <a:xfrm>
                <a:off x="764511" y="3071489"/>
                <a:ext cx="1570516" cy="7363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E5A3ED7C-A3D1-3977-A0C9-C175D71D356F}"/>
                  </a:ext>
                </a:extLst>
              </p:cNvPr>
              <p:cNvSpPr txBox="1"/>
              <p:nvPr/>
            </p:nvSpPr>
            <p:spPr>
              <a:xfrm>
                <a:off x="1320925" y="2257378"/>
                <a:ext cx="4066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POS</a:t>
                </a:r>
                <a:endParaRPr lang="en-US" sz="1000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01ACEED7-0324-CF8E-9363-3CCC603D6EBF}"/>
                  </a:ext>
                </a:extLst>
              </p:cNvPr>
              <p:cNvSpPr txBox="1"/>
              <p:nvPr/>
            </p:nvSpPr>
            <p:spPr>
              <a:xfrm>
                <a:off x="827751" y="2384927"/>
                <a:ext cx="47611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Kiosk</a:t>
                </a:r>
                <a:endParaRPr lang="en-US" sz="1000" dirty="0"/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07F4F0D-BC2D-7E1D-5C67-5FFCB84D761F}"/>
                  </a:ext>
                </a:extLst>
              </p:cNvPr>
              <p:cNvSpPr txBox="1"/>
              <p:nvPr/>
            </p:nvSpPr>
            <p:spPr>
              <a:xfrm>
                <a:off x="1841310" y="2384670"/>
                <a:ext cx="45084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Web</a:t>
                </a:r>
                <a:endParaRPr lang="en-US" sz="1000" dirty="0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070EC75-AFA8-AC97-DD84-2B30FC586C06}"/>
                  </a:ext>
                </a:extLst>
              </p:cNvPr>
              <p:cNvSpPr txBox="1"/>
              <p:nvPr/>
            </p:nvSpPr>
            <p:spPr>
              <a:xfrm>
                <a:off x="1406621" y="3416582"/>
                <a:ext cx="4066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HR</a:t>
                </a:r>
                <a:endParaRPr lang="en-US" sz="1000" dirty="0"/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C0132374-530F-88E7-5491-FFA7889F244C}"/>
                  </a:ext>
                </a:extLst>
              </p:cNvPr>
              <p:cNvSpPr txBox="1"/>
              <p:nvPr/>
            </p:nvSpPr>
            <p:spPr>
              <a:xfrm>
                <a:off x="845250" y="3594809"/>
                <a:ext cx="47611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Acct</a:t>
                </a:r>
                <a:endParaRPr lang="en-US" sz="1000" dirty="0"/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1AF721E3-AD4B-E582-FE38-3743F5550A32}"/>
                  </a:ext>
                </a:extLst>
              </p:cNvPr>
              <p:cNvSpPr txBox="1"/>
              <p:nvPr/>
            </p:nvSpPr>
            <p:spPr>
              <a:xfrm>
                <a:off x="1736187" y="3561157"/>
                <a:ext cx="63117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2060"/>
                    </a:solidFill>
                  </a:rPr>
                  <a:t>Users</a:t>
                </a:r>
                <a:endParaRPr lang="en-US" sz="1000" dirty="0"/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2DEE453-8A34-6CE3-F4EA-B765C973A050}"/>
                  </a:ext>
                </a:extLst>
              </p:cNvPr>
              <p:cNvSpPr txBox="1"/>
              <p:nvPr/>
            </p:nvSpPr>
            <p:spPr>
              <a:xfrm>
                <a:off x="1048776" y="3806538"/>
                <a:ext cx="1047715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Back Office</a:t>
                </a:r>
              </a:p>
            </p:txBody>
          </p:sp>
          <p:sp>
            <p:nvSpPr>
              <p:cNvPr id="369" name="Rectangle: Rounded Corners 368">
                <a:extLst>
                  <a:ext uri="{FF2B5EF4-FFF2-40B4-BE49-F238E27FC236}">
                    <a16:creationId xmlns:a16="http://schemas.microsoft.com/office/drawing/2014/main" id="{4D7C90A1-9B0C-7C60-A207-3EDA23E1F862}"/>
                  </a:ext>
                </a:extLst>
              </p:cNvPr>
              <p:cNvSpPr/>
              <p:nvPr/>
            </p:nvSpPr>
            <p:spPr>
              <a:xfrm>
                <a:off x="783754" y="4165522"/>
                <a:ext cx="1570516" cy="7363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6FAB9AE3-22D5-751D-36AA-26ACBD871C18}"/>
                  </a:ext>
                </a:extLst>
              </p:cNvPr>
              <p:cNvSpPr txBox="1"/>
              <p:nvPr/>
            </p:nvSpPr>
            <p:spPr>
              <a:xfrm>
                <a:off x="1048776" y="4886566"/>
                <a:ext cx="1047715" cy="268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External </a:t>
                </a:r>
              </a:p>
            </p:txBody>
          </p:sp>
          <p:pic>
            <p:nvPicPr>
              <p:cNvPr id="371" name="Picture 370">
                <a:extLst>
                  <a:ext uri="{FF2B5EF4-FFF2-40B4-BE49-F238E27FC236}">
                    <a16:creationId xmlns:a16="http://schemas.microsoft.com/office/drawing/2014/main" id="{C21BB131-C81E-0CBA-F29A-BB7EFC35C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28" y="4384279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372" name="Picture 371">
                <a:extLst>
                  <a:ext uri="{FF2B5EF4-FFF2-40B4-BE49-F238E27FC236}">
                    <a16:creationId xmlns:a16="http://schemas.microsoft.com/office/drawing/2014/main" id="{30A7E8F4-2635-59B8-E357-E89FF1F8E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5842" y="4156731"/>
                <a:ext cx="332470" cy="352484"/>
              </a:xfrm>
              <a:prstGeom prst="rect">
                <a:avLst/>
              </a:prstGeom>
            </p:spPr>
          </p:pic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39113825-402E-985A-939C-0A41AFFD7D55}"/>
                  </a:ext>
                </a:extLst>
              </p:cNvPr>
              <p:cNvSpPr txBox="1"/>
              <p:nvPr/>
            </p:nvSpPr>
            <p:spPr>
              <a:xfrm>
                <a:off x="760229" y="4677172"/>
                <a:ext cx="6645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Research</a:t>
                </a:r>
                <a:endParaRPr lang="en-US" sz="1000" dirty="0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5CB3FB34-F1A7-21FF-5556-F769811F839A}"/>
                  </a:ext>
                </a:extLst>
              </p:cNvPr>
              <p:cNvSpPr txBox="1"/>
              <p:nvPr/>
            </p:nvSpPr>
            <p:spPr>
              <a:xfrm>
                <a:off x="1277271" y="4492772"/>
                <a:ext cx="488850" cy="328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000" dirty="0">
                    <a:solidFill>
                      <a:srgbClr val="002060"/>
                    </a:solidFill>
                  </a:rPr>
                  <a:t>Open Data</a:t>
                </a:r>
                <a:endParaRPr lang="en-US" sz="1000" dirty="0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160336D7-B8AB-534D-99D1-C9414960815E}"/>
                  </a:ext>
                </a:extLst>
              </p:cNvPr>
              <p:cNvSpPr txBox="1"/>
              <p:nvPr/>
            </p:nvSpPr>
            <p:spPr>
              <a:xfrm>
                <a:off x="1702632" y="4653627"/>
                <a:ext cx="72052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Vendors</a:t>
                </a:r>
                <a:endParaRPr lang="en-US" sz="1000" dirty="0"/>
              </a:p>
            </p:txBody>
          </p:sp>
          <p:pic>
            <p:nvPicPr>
              <p:cNvPr id="376" name="Picture 1" descr="C:\Documents and Settings\evan\Local Settings\Temporary Internet Files\Content.IE5\EQLJVIRU\MC900434847[1].PNG">
                <a:extLst>
                  <a:ext uri="{FF2B5EF4-FFF2-40B4-BE49-F238E27FC236}">
                    <a16:creationId xmlns:a16="http://schemas.microsoft.com/office/drawing/2014/main" id="{F2B92D4E-E5B1-76A5-5CB2-24E1B19F8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0660" y="4312659"/>
                <a:ext cx="382223" cy="382223"/>
              </a:xfrm>
              <a:prstGeom prst="rect">
                <a:avLst/>
              </a:prstGeom>
              <a:noFill/>
            </p:spPr>
          </p:pic>
          <p:pic>
            <p:nvPicPr>
              <p:cNvPr id="377" name="Picture 376">
                <a:extLst>
                  <a:ext uri="{FF2B5EF4-FFF2-40B4-BE49-F238E27FC236}">
                    <a16:creationId xmlns:a16="http://schemas.microsoft.com/office/drawing/2014/main" id="{80516F6B-9519-8B2C-9555-569333CC1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0839" y="3247350"/>
                <a:ext cx="378800" cy="378800"/>
              </a:xfrm>
              <a:prstGeom prst="rect">
                <a:avLst/>
              </a:prstGeom>
            </p:spPr>
          </p:pic>
        </p:grpSp>
      </p:grp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FB1B200-9E4F-0A6D-0109-6F29BC60E7EF}"/>
              </a:ext>
            </a:extLst>
          </p:cNvPr>
          <p:cNvSpPr/>
          <p:nvPr/>
        </p:nvSpPr>
        <p:spPr>
          <a:xfrm>
            <a:off x="666342" y="3563445"/>
            <a:ext cx="11400471" cy="566694"/>
          </a:xfrm>
          <a:prstGeom prst="roundRect">
            <a:avLst/>
          </a:prstGeom>
          <a:solidFill>
            <a:srgbClr val="3399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 Access 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6BB64C7-E19E-3C73-FD71-307C35C0239F}"/>
              </a:ext>
            </a:extLst>
          </p:cNvPr>
          <p:cNvSpPr/>
          <p:nvPr/>
        </p:nvSpPr>
        <p:spPr>
          <a:xfrm>
            <a:off x="666342" y="4462404"/>
            <a:ext cx="11400471" cy="56669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 Security</a:t>
            </a: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BA675FFF-82CA-449C-3BC8-7CBD816F3335}"/>
              </a:ext>
            </a:extLst>
          </p:cNvPr>
          <p:cNvSpPr/>
          <p:nvPr/>
        </p:nvSpPr>
        <p:spPr>
          <a:xfrm>
            <a:off x="666342" y="2664487"/>
            <a:ext cx="11400471" cy="5666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 Governance 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54A6FD1A-E82E-2EAA-2CC5-4F76C220CBE8}"/>
              </a:ext>
            </a:extLst>
          </p:cNvPr>
          <p:cNvSpPr/>
          <p:nvPr/>
        </p:nvSpPr>
        <p:spPr>
          <a:xfrm>
            <a:off x="666342" y="1765529"/>
            <a:ext cx="11400471" cy="56669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Data Standards   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6CF82A3-FAC0-8FF3-3813-449DC78ABB4A}"/>
              </a:ext>
            </a:extLst>
          </p:cNvPr>
          <p:cNvSpPr/>
          <p:nvPr/>
        </p:nvSpPr>
        <p:spPr>
          <a:xfrm>
            <a:off x="571367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134B3D7</a:t>
            </a:r>
          </a:p>
        </p:txBody>
      </p:sp>
    </p:spTree>
    <p:extLst>
      <p:ext uri="{BB962C8B-B14F-4D97-AF65-F5344CB8AC3E}">
        <p14:creationId xmlns:p14="http://schemas.microsoft.com/office/powerpoint/2010/main" val="42240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animBg="1"/>
      <p:bldP spid="380" grpId="0" animBg="1"/>
      <p:bldP spid="381" grpId="0" animBg="1"/>
      <p:bldP spid="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6C1-4A3F-0D93-CB7B-B409F768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296" y="437673"/>
            <a:ext cx="10515600" cy="452438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Why a Data Lifecycle Matters to RMT </a:t>
            </a:r>
            <a:r>
              <a:rPr lang="en-US" sz="2400" b="1" dirty="0">
                <a:latin typeface="+mj-lt"/>
              </a:rPr>
              <a:t>(and OCFO and DHS)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3B77A8-3E13-1BD2-E8F5-8013FE879173}"/>
              </a:ext>
            </a:extLst>
          </p:cNvPr>
          <p:cNvGrpSpPr/>
          <p:nvPr/>
        </p:nvGrpSpPr>
        <p:grpSpPr>
          <a:xfrm>
            <a:off x="8567056" y="4097915"/>
            <a:ext cx="3063240" cy="2221230"/>
            <a:chOff x="1096661" y="1333500"/>
            <a:chExt cx="3063240" cy="222123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09C755B-60D4-0ECD-2E4F-4090FA31D392}"/>
                </a:ext>
              </a:extLst>
            </p:cNvPr>
            <p:cNvSpPr/>
            <p:nvPr/>
          </p:nvSpPr>
          <p:spPr>
            <a:xfrm>
              <a:off x="1096661" y="133350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2BED89-B2FE-FD6F-C838-4F882DD72848}"/>
                </a:ext>
              </a:extLst>
            </p:cNvPr>
            <p:cNvSpPr/>
            <p:nvPr/>
          </p:nvSpPr>
          <p:spPr>
            <a:xfrm>
              <a:off x="1291932" y="2962581"/>
              <a:ext cx="2672698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Data changes affect downstream consumers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BEFB5F-DE0D-85B9-25D3-1CC42B3E2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628" y="1565314"/>
              <a:ext cx="1821556" cy="130924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A505F2-9409-8DE1-8455-3437B2A21422}"/>
              </a:ext>
            </a:extLst>
          </p:cNvPr>
          <p:cNvGrpSpPr/>
          <p:nvPr/>
        </p:nvGrpSpPr>
        <p:grpSpPr>
          <a:xfrm>
            <a:off x="4831858" y="1333500"/>
            <a:ext cx="3063240" cy="2221230"/>
            <a:chOff x="4882786" y="1333500"/>
            <a:chExt cx="3063240" cy="22212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EFF79E-2A97-2899-0FE7-9E00FEA7ED9A}"/>
                </a:ext>
              </a:extLst>
            </p:cNvPr>
            <p:cNvSpPr/>
            <p:nvPr/>
          </p:nvSpPr>
          <p:spPr>
            <a:xfrm>
              <a:off x="4882786" y="133350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973222-AC09-7C58-9A39-6F585FCBB366}"/>
                </a:ext>
              </a:extLst>
            </p:cNvPr>
            <p:cNvSpPr/>
            <p:nvPr/>
          </p:nvSpPr>
          <p:spPr>
            <a:xfrm>
              <a:off x="5078057" y="2960331"/>
              <a:ext cx="2672698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Data acceptance and accuracy crosses stages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8EF47B-B936-42BF-2B1E-06DF0906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3628" y="1425766"/>
              <a:ext cx="1821556" cy="148121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1CA68F-9775-AB1E-706C-D00A105E635C}"/>
              </a:ext>
            </a:extLst>
          </p:cNvPr>
          <p:cNvGrpSpPr/>
          <p:nvPr/>
        </p:nvGrpSpPr>
        <p:grpSpPr>
          <a:xfrm>
            <a:off x="8567056" y="1333500"/>
            <a:ext cx="3063240" cy="2221230"/>
            <a:chOff x="8567056" y="1333500"/>
            <a:chExt cx="3063240" cy="222123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83FE1B-EB37-6A6D-10C6-DD39F00CFB2D}"/>
                </a:ext>
              </a:extLst>
            </p:cNvPr>
            <p:cNvSpPr/>
            <p:nvPr/>
          </p:nvSpPr>
          <p:spPr>
            <a:xfrm>
              <a:off x="8567056" y="133350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E975BC-1B95-5EE6-C303-FF63DD9750D3}"/>
                </a:ext>
              </a:extLst>
            </p:cNvPr>
            <p:cNvSpPr/>
            <p:nvPr/>
          </p:nvSpPr>
          <p:spPr>
            <a:xfrm>
              <a:off x="8792807" y="2962858"/>
              <a:ext cx="2398393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Access will include Raw and Cooked data  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1E5D5C-27FD-2879-BB93-1FD2FE58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472" y="1643870"/>
              <a:ext cx="2181673" cy="123068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D9A20D-5296-F805-F365-645B3DC7A8EC}"/>
              </a:ext>
            </a:extLst>
          </p:cNvPr>
          <p:cNvGrpSpPr/>
          <p:nvPr/>
        </p:nvGrpSpPr>
        <p:grpSpPr>
          <a:xfrm>
            <a:off x="4831858" y="4097915"/>
            <a:ext cx="3063240" cy="2221230"/>
            <a:chOff x="1096661" y="3989070"/>
            <a:chExt cx="3063240" cy="22212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08C5F8-9062-BF93-718B-D8C89ABFD290}"/>
                </a:ext>
              </a:extLst>
            </p:cNvPr>
            <p:cNvSpPr/>
            <p:nvPr/>
          </p:nvSpPr>
          <p:spPr>
            <a:xfrm>
              <a:off x="1096661" y="398907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1748A2-3AC2-E6DE-3933-6B9C59DF04D2}"/>
                </a:ext>
              </a:extLst>
            </p:cNvPr>
            <p:cNvSpPr/>
            <p:nvPr/>
          </p:nvSpPr>
          <p:spPr>
            <a:xfrm>
              <a:off x="1291932" y="5669254"/>
              <a:ext cx="2672698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New data can increase or diminish CFOH value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4A9633E-2D39-0DD4-D238-C3451BD95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024" y="4199878"/>
              <a:ext cx="2299892" cy="1324621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1ECD05-13EA-DB9A-B5F2-189B8146DDCF}"/>
              </a:ext>
            </a:extLst>
          </p:cNvPr>
          <p:cNvGrpSpPr/>
          <p:nvPr/>
        </p:nvGrpSpPr>
        <p:grpSpPr>
          <a:xfrm>
            <a:off x="1096661" y="4097915"/>
            <a:ext cx="3063240" cy="2221230"/>
            <a:chOff x="8597536" y="3989070"/>
            <a:chExt cx="3063240" cy="222123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D0715A4-AD7E-5FC3-04A1-D7CCD7577EC4}"/>
                </a:ext>
              </a:extLst>
            </p:cNvPr>
            <p:cNvSpPr/>
            <p:nvPr/>
          </p:nvSpPr>
          <p:spPr>
            <a:xfrm>
              <a:off x="8597536" y="398907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EBC10A-4AAB-E021-A17C-2138FEF12A88}"/>
                </a:ext>
              </a:extLst>
            </p:cNvPr>
            <p:cNvSpPr/>
            <p:nvPr/>
          </p:nvSpPr>
          <p:spPr>
            <a:xfrm>
              <a:off x="8792807" y="5669254"/>
              <a:ext cx="2672698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Value and impact may not be immediate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11ED9A0-024C-6072-4C77-550F5552B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415" y="4181360"/>
              <a:ext cx="1931785" cy="14248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1295A-0DFC-A470-CD2A-D7104A2DCC64}"/>
              </a:ext>
            </a:extLst>
          </p:cNvPr>
          <p:cNvGrpSpPr/>
          <p:nvPr/>
        </p:nvGrpSpPr>
        <p:grpSpPr>
          <a:xfrm>
            <a:off x="1096661" y="1394991"/>
            <a:ext cx="3063240" cy="2221230"/>
            <a:chOff x="4882786" y="3989070"/>
            <a:chExt cx="3063240" cy="222123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C3DB9B-CF87-EB5F-5F1D-4525D9AC2885}"/>
                </a:ext>
              </a:extLst>
            </p:cNvPr>
            <p:cNvSpPr/>
            <p:nvPr/>
          </p:nvSpPr>
          <p:spPr>
            <a:xfrm>
              <a:off x="4882786" y="3989070"/>
              <a:ext cx="3063240" cy="22212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D1BAAB-50D8-619A-84FD-7757F30AB641}"/>
                </a:ext>
              </a:extLst>
            </p:cNvPr>
            <p:cNvSpPr/>
            <p:nvPr/>
          </p:nvSpPr>
          <p:spPr>
            <a:xfrm>
              <a:off x="5078057" y="5669254"/>
              <a:ext cx="2672698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>
                  <a:solidFill>
                    <a:srgbClr val="002060"/>
                  </a:solidFill>
                </a:rPr>
                <a:t>Stages are separate but related 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B999B44-5F5D-C2F1-67AD-119903A77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t="10248" r="6674" b="12872"/>
            <a:stretch/>
          </p:blipFill>
          <p:spPr>
            <a:xfrm>
              <a:off x="5658448" y="4162277"/>
              <a:ext cx="1511916" cy="1399821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5A6B963-A018-2A5F-070C-592056ADF47C}"/>
              </a:ext>
            </a:extLst>
          </p:cNvPr>
          <p:cNvSpPr/>
          <p:nvPr/>
        </p:nvSpPr>
        <p:spPr>
          <a:xfrm>
            <a:off x="571367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134B3D7</a:t>
            </a:r>
          </a:p>
        </p:txBody>
      </p:sp>
    </p:spTree>
    <p:extLst>
      <p:ext uri="{BB962C8B-B14F-4D97-AF65-F5344CB8AC3E}">
        <p14:creationId xmlns:p14="http://schemas.microsoft.com/office/powerpoint/2010/main" val="39244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2B612-6183-D6E6-C63D-9B329808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r>
              <a:rPr lang="en-US" dirty="0"/>
              <a:t>!</a:t>
            </a:r>
          </a:p>
        </p:txBody>
      </p:sp>
      <p:pic>
        <p:nvPicPr>
          <p:cNvPr id="6" name="Picture 6" descr="See the source image">
            <a:extLst>
              <a:ext uri="{FF2B5EF4-FFF2-40B4-BE49-F238E27FC236}">
                <a16:creationId xmlns:a16="http://schemas.microsoft.com/office/drawing/2014/main" id="{8C11BB3E-DB7B-DBDE-2BFC-9F60FC7C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1766" y="1783119"/>
            <a:ext cx="4830823" cy="329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2D7B8-4016-45C9-AB19-F80C2E50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F773-F998-7FF7-47E0-300D934B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6B0B2-F203-4EE3-A487-6BC60E1AF2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9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 bwMode="gray">
          <a:xfrm>
            <a:off x="1380932" y="5218159"/>
            <a:ext cx="10237299" cy="109728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 bwMode="gray">
          <a:xfrm>
            <a:off x="987544" y="1249932"/>
            <a:ext cx="9600644" cy="1097280"/>
          </a:xfrm>
          <a:prstGeom prst="roundRect">
            <a:avLst/>
          </a:prstGeom>
          <a:solidFill>
            <a:srgbClr val="00924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1452910" y="2549425"/>
            <a:ext cx="10295762" cy="1097280"/>
          </a:xfrm>
          <a:prstGeom prst="roundRect">
            <a:avLst>
              <a:gd name="adj" fmla="val 10442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 bwMode="gray">
          <a:xfrm>
            <a:off x="1174373" y="3861199"/>
            <a:ext cx="10137767" cy="10972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631" y="391886"/>
            <a:ext cx="5208362" cy="496992"/>
          </a:xfrm>
        </p:spPr>
        <p:txBody>
          <a:bodyPr>
            <a:noAutofit/>
          </a:bodyPr>
          <a:lstStyle/>
          <a:p>
            <a:r>
              <a:rPr lang="en-US" b="1" dirty="0">
                <a:latin typeface="+mj-lt"/>
              </a:rPr>
              <a:t>What is a Lifecycle? </a:t>
            </a:r>
          </a:p>
        </p:txBody>
      </p:sp>
      <p:sp>
        <p:nvSpPr>
          <p:cNvPr id="4" name="Rectangle 3"/>
          <p:cNvSpPr/>
          <p:nvPr/>
        </p:nvSpPr>
        <p:spPr bwMode="white">
          <a:xfrm>
            <a:off x="1071134" y="1292164"/>
            <a:ext cx="9680635" cy="10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bg1"/>
                </a:solidFill>
              </a:rPr>
              <a:t>“…the sequence of stages data goes through, from its creation to its eventual disposal, encompassing the entire lifespan of data 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within an organization or system..”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436459" y="5270536"/>
            <a:ext cx="10120537" cy="1005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600" dirty="0">
                <a:solidFill>
                  <a:schemeClr val="bg1"/>
                </a:solidFill>
              </a:rPr>
              <a:t>“…illustrates how data (in all its various forms and derivatives, including data points, datasets, databases, data files, visualizations, and code) conceptually flows through its lifecycle of usefulness..”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16207" y="1908181"/>
            <a:ext cx="1728934" cy="52393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 bwMode="white">
          <a:xfrm>
            <a:off x="1436459" y="2561319"/>
            <a:ext cx="10181772" cy="106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solidFill>
                  <a:schemeClr val="bg1"/>
                </a:solidFill>
              </a:rPr>
              <a:t>“…a series of phases over the course its useful life. Each phase is governed by a set of policies that maximizes the data’s value during each stage of the lifecycle”</a:t>
            </a:r>
          </a:p>
        </p:txBody>
      </p:sp>
      <p:sp>
        <p:nvSpPr>
          <p:cNvPr id="19" name="Rectangle 18"/>
          <p:cNvSpPr/>
          <p:nvPr/>
        </p:nvSpPr>
        <p:spPr bwMode="white">
          <a:xfrm>
            <a:off x="1259129" y="3974887"/>
            <a:ext cx="1012324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“The flow of data throughout its life: from creation and initial storage to the time when it becomes obsolete and is deleted.”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128694" y="4479967"/>
            <a:ext cx="1380917" cy="60309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2062" y="4521524"/>
            <a:ext cx="1190555" cy="5121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1172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  <p:pic>
        <p:nvPicPr>
          <p:cNvPr id="2050" name="Picture 2" descr="Shopify Logo - símbolo, significado logotipo, historia, PNG">
            <a:extLst>
              <a:ext uri="{FF2B5EF4-FFF2-40B4-BE49-F238E27FC236}">
                <a16:creationId xmlns:a16="http://schemas.microsoft.com/office/drawing/2014/main" id="{C4306EFE-5F4E-51D3-78AE-91D5B62A5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2" b="21526"/>
          <a:stretch/>
        </p:blipFill>
        <p:spPr bwMode="auto">
          <a:xfrm>
            <a:off x="9480410" y="1941814"/>
            <a:ext cx="1563303" cy="4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3B4564-55D2-FA83-3886-AA11296AF9DF}"/>
              </a:ext>
            </a:extLst>
          </p:cNvPr>
          <p:cNvGrpSpPr/>
          <p:nvPr/>
        </p:nvGrpSpPr>
        <p:grpSpPr>
          <a:xfrm>
            <a:off x="10857339" y="3236132"/>
            <a:ext cx="1102122" cy="478121"/>
            <a:chOff x="10083338" y="3246816"/>
            <a:chExt cx="1102122" cy="478121"/>
          </a:xfrm>
        </p:grpSpPr>
        <p:sp>
          <p:nvSpPr>
            <p:cNvPr id="14" name="Rounded Rectangle 13"/>
            <p:cNvSpPr/>
            <p:nvPr/>
          </p:nvSpPr>
          <p:spPr>
            <a:xfrm>
              <a:off x="10083338" y="3246816"/>
              <a:ext cx="1102122" cy="4781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97DD34-C9AC-39F1-203C-FB91F27D6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7159" y="3327242"/>
              <a:ext cx="794481" cy="31726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96A0950-9794-F130-95B3-C987A5C7CC36}"/>
              </a:ext>
            </a:extLst>
          </p:cNvPr>
          <p:cNvGrpSpPr/>
          <p:nvPr/>
        </p:nvGrpSpPr>
        <p:grpSpPr>
          <a:xfrm>
            <a:off x="10380222" y="5952506"/>
            <a:ext cx="1534647" cy="548908"/>
            <a:chOff x="9232762" y="6026211"/>
            <a:chExt cx="1534647" cy="548908"/>
          </a:xfrm>
        </p:grpSpPr>
        <p:sp>
          <p:nvSpPr>
            <p:cNvPr id="9" name="Rounded Rectangle 8"/>
            <p:cNvSpPr/>
            <p:nvPr/>
          </p:nvSpPr>
          <p:spPr>
            <a:xfrm>
              <a:off x="9232762" y="6026211"/>
              <a:ext cx="1534647" cy="5489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E5F7F9-51DA-93B2-F6D0-8B115584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3294" y="6075290"/>
              <a:ext cx="1233582" cy="450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68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895AB-93E9-32C5-3C8D-7B5AE2A2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31" y="263884"/>
            <a:ext cx="10515600" cy="61241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Data Lifecycle</a:t>
            </a:r>
            <a:br>
              <a:rPr lang="en-US" dirty="0"/>
            </a:br>
            <a:r>
              <a:rPr lang="en-US" dirty="0"/>
              <a:t>Unarguable Concepts about 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1489C-E9D9-57D8-A8C9-15997FD1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103" y="1269818"/>
            <a:ext cx="10602628" cy="487299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Data supports activities beyond its initial business process or functional role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Data’s value will change over tim</a:t>
            </a:r>
            <a:r>
              <a:rPr lang="en-US" dirty="0"/>
              <a:t>e</a:t>
            </a:r>
            <a:r>
              <a:rPr lang="en-US" sz="2800" dirty="0"/>
              <a:t> 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May be used to support additional business processes </a:t>
            </a:r>
            <a:r>
              <a:rPr lang="en-US" sz="2000" dirty="0"/>
              <a:t>(purchase/warranty/market) 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Spawns/generates new data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May decrease in value over time </a:t>
            </a:r>
            <a:r>
              <a:rPr lang="en-US" sz="2000" dirty="0"/>
              <a:t>(so we archive it)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Historical detailed data has value 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Analytics allows us to review events and quantify impact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Detailed data enables advanced analytics and prediction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 has a limited lifespan – it is not always a “forever asset” </a:t>
            </a:r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Details are corrected or changed </a:t>
            </a:r>
            <a:r>
              <a:rPr lang="en-US" sz="1800" dirty="0"/>
              <a:t>(recasting history, financial adjustments, etc.) 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Font typeface="Calibri" panose="020F0502020204030204" pitchFamily="34" charset="0"/>
              <a:buChar char="–"/>
            </a:pPr>
            <a:r>
              <a:rPr lang="en-US" sz="2400" dirty="0"/>
              <a:t>Data may have an associated liability. Destruction may be necessary </a:t>
            </a:r>
          </a:p>
          <a:p>
            <a:pPr lvl="1"/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2C1FF-4DB5-B2CD-62A3-373EDE832C1C}"/>
              </a:ext>
            </a:extLst>
          </p:cNvPr>
          <p:cNvSpPr/>
          <p:nvPr/>
        </p:nvSpPr>
        <p:spPr>
          <a:xfrm>
            <a:off x="81508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85EBF9-3A3C-6A6F-D68E-342E2D44DDAF}"/>
              </a:ext>
            </a:extLst>
          </p:cNvPr>
          <p:cNvSpPr/>
          <p:nvPr/>
        </p:nvSpPr>
        <p:spPr>
          <a:xfrm>
            <a:off x="571367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134B3D7</a:t>
            </a:r>
          </a:p>
        </p:txBody>
      </p:sp>
    </p:spTree>
    <p:extLst>
      <p:ext uri="{BB962C8B-B14F-4D97-AF65-F5344CB8AC3E}">
        <p14:creationId xmlns:p14="http://schemas.microsoft.com/office/powerpoint/2010/main" val="222201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3" y="370026"/>
            <a:ext cx="5879123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Stages in a Data Lifecycle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260B7-0EC2-4705-BC10-2AA652B51823}"/>
              </a:ext>
            </a:extLst>
          </p:cNvPr>
          <p:cNvSpPr/>
          <p:nvPr/>
        </p:nvSpPr>
        <p:spPr>
          <a:xfrm>
            <a:off x="2988919" y="5369304"/>
            <a:ext cx="919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Gather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CDBE-055B-4C2B-A192-A36D1AFE71A5}"/>
              </a:ext>
            </a:extLst>
          </p:cNvPr>
          <p:cNvSpPr/>
          <p:nvPr/>
        </p:nvSpPr>
        <p:spPr>
          <a:xfrm>
            <a:off x="1001584" y="5369304"/>
            <a:ext cx="878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Create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5960C3-8423-40D0-B9C3-7B9E365C7039}"/>
              </a:ext>
            </a:extLst>
          </p:cNvPr>
          <p:cNvSpPr/>
          <p:nvPr/>
        </p:nvSpPr>
        <p:spPr>
          <a:xfrm>
            <a:off x="8956769" y="5369304"/>
            <a:ext cx="5841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Use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329A1-6817-4036-969C-3993FBC72EFB}"/>
              </a:ext>
            </a:extLst>
          </p:cNvPr>
          <p:cNvSpPr/>
          <p:nvPr/>
        </p:nvSpPr>
        <p:spPr>
          <a:xfrm>
            <a:off x="10639379" y="5369304"/>
            <a:ext cx="96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Expire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418E02-C78C-4CB1-BCB4-8E7D7AC274D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1879966" y="5569359"/>
            <a:ext cx="11089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CE9DE49-2417-449F-BBDF-5FFC3EF805AA}"/>
              </a:ext>
            </a:extLst>
          </p:cNvPr>
          <p:cNvCxnSpPr>
            <a:cxnSpLocks/>
            <a:stCxn id="5" idx="4"/>
            <a:endCxn id="19" idx="2"/>
          </p:cNvCxnSpPr>
          <p:nvPr/>
        </p:nvCxnSpPr>
        <p:spPr>
          <a:xfrm rot="5400000">
            <a:off x="5731542" y="1259597"/>
            <a:ext cx="219050" cy="8800584"/>
          </a:xfrm>
          <a:prstGeom prst="bentConnector3">
            <a:avLst>
              <a:gd name="adj1" fmla="val 20436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BF2403-9E42-48BC-BBBF-1A7BB4B0A6D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908594" y="5569359"/>
            <a:ext cx="9154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09D852-CE98-4AF0-BAA1-E61400B71818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5871161" y="5569359"/>
            <a:ext cx="1026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8AD2B3-10EA-456E-8285-30E5A0970E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703519" y="5569359"/>
            <a:ext cx="1253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D4E8E-94BD-4EC2-9AC1-EF8B26CE2AE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540910" y="5569359"/>
            <a:ext cx="10984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2F6E6-A3D9-43D7-83C2-119A4D470BE6}"/>
              </a:ext>
            </a:extLst>
          </p:cNvPr>
          <p:cNvSpPr/>
          <p:nvPr/>
        </p:nvSpPr>
        <p:spPr>
          <a:xfrm>
            <a:off x="6897465" y="5369304"/>
            <a:ext cx="806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Store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2749D-74AB-4B1E-86C1-8550AB668B1C}"/>
              </a:ext>
            </a:extLst>
          </p:cNvPr>
          <p:cNvSpPr/>
          <p:nvPr/>
        </p:nvSpPr>
        <p:spPr>
          <a:xfrm>
            <a:off x="4824015" y="5369304"/>
            <a:ext cx="1047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b="1" dirty="0">
                <a:solidFill>
                  <a:srgbClr val="002060"/>
                </a:solidFill>
              </a:rPr>
              <a:t>Process 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86A8EFF-3890-6838-C800-8542E514C8AF}"/>
              </a:ext>
            </a:extLst>
          </p:cNvPr>
          <p:cNvGrpSpPr/>
          <p:nvPr/>
        </p:nvGrpSpPr>
        <p:grpSpPr>
          <a:xfrm>
            <a:off x="8380159" y="1593694"/>
            <a:ext cx="1737360" cy="3670612"/>
            <a:chOff x="8079369" y="1370845"/>
            <a:chExt cx="1737360" cy="3670612"/>
          </a:xfrm>
        </p:grpSpPr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975C6E88-7228-4FAA-AC96-A3367EF8D110}"/>
                </a:ext>
              </a:extLst>
            </p:cNvPr>
            <p:cNvSpPr/>
            <p:nvPr/>
          </p:nvSpPr>
          <p:spPr>
            <a:xfrm>
              <a:off x="8079369" y="1370845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71B476EE-F24A-467A-A57B-10D49EC97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514" y="2379937"/>
              <a:ext cx="853440" cy="640080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067477C0-AE8B-4D7F-B0FA-EFD1B9200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423" y="1636874"/>
              <a:ext cx="613634" cy="636604"/>
            </a:xfrm>
            <a:prstGeom prst="rect">
              <a:avLst/>
            </a:prstGeom>
          </p:spPr>
        </p:pic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8BF6D5C-0513-46A2-AD6E-0F91EC80DE04}"/>
                </a:ext>
              </a:extLst>
            </p:cNvPr>
            <p:cNvSpPr txBox="1"/>
            <p:nvPr/>
          </p:nvSpPr>
          <p:spPr>
            <a:xfrm>
              <a:off x="8089863" y="2128630"/>
              <a:ext cx="1077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Provisioning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CA20FB6-CCFF-4FAA-AB62-A3E39CAE3754}"/>
                </a:ext>
              </a:extLst>
            </p:cNvPr>
            <p:cNvSpPr txBox="1"/>
            <p:nvPr/>
          </p:nvSpPr>
          <p:spPr>
            <a:xfrm>
              <a:off x="8803387" y="2912044"/>
              <a:ext cx="8427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Analytics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5646B77-2CCE-4561-955E-82440B7551A6}"/>
                </a:ext>
              </a:extLst>
            </p:cNvPr>
            <p:cNvSpPr txBox="1"/>
            <p:nvPr/>
          </p:nvSpPr>
          <p:spPr>
            <a:xfrm>
              <a:off x="8225133" y="3758085"/>
              <a:ext cx="873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Decisions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73A128C-16B5-4CF1-80A0-1AE9B6E7E595}"/>
                </a:ext>
              </a:extLst>
            </p:cNvPr>
            <p:cNvSpPr txBox="1"/>
            <p:nvPr/>
          </p:nvSpPr>
          <p:spPr>
            <a:xfrm>
              <a:off x="9028263" y="4564322"/>
              <a:ext cx="675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Insight</a:t>
              </a:r>
            </a:p>
          </p:txBody>
        </p:sp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5ADA3295-1A52-44F2-942D-52BA0A6F2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516" y="3954484"/>
              <a:ext cx="640080" cy="640080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FCCB4EED-A3DB-4020-BB66-E7E9EA1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271" y="3217919"/>
              <a:ext cx="803726" cy="640080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E54C47B-A0F7-FD30-A1D3-BCD6FE8F1D1A}"/>
              </a:ext>
            </a:extLst>
          </p:cNvPr>
          <p:cNvGrpSpPr/>
          <p:nvPr/>
        </p:nvGrpSpPr>
        <p:grpSpPr>
          <a:xfrm>
            <a:off x="6355225" y="1593694"/>
            <a:ext cx="1890534" cy="3670612"/>
            <a:chOff x="6054435" y="1370845"/>
            <a:chExt cx="1890534" cy="3670612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01231F8F-B841-446C-9B65-12411383EF1E}"/>
                </a:ext>
              </a:extLst>
            </p:cNvPr>
            <p:cNvSpPr/>
            <p:nvPr/>
          </p:nvSpPr>
          <p:spPr>
            <a:xfrm>
              <a:off x="6117915" y="1370845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B57BE5-2E44-4125-93B5-7D648D188C27}"/>
                </a:ext>
              </a:extLst>
            </p:cNvPr>
            <p:cNvSpPr txBox="1"/>
            <p:nvPr/>
          </p:nvSpPr>
          <p:spPr>
            <a:xfrm>
              <a:off x="6904478" y="3732097"/>
              <a:ext cx="1017666" cy="44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</a:t>
              </a:r>
              <a:br>
                <a:rPr lang="en-US" sz="1400" dirty="0">
                  <a:solidFill>
                    <a:srgbClr val="002060"/>
                  </a:solidFill>
                </a:rPr>
              </a:br>
              <a:r>
                <a:rPr lang="en-US" sz="1400" dirty="0">
                  <a:solidFill>
                    <a:srgbClr val="002060"/>
                  </a:solidFill>
                </a:rPr>
                <a:t>Warehouse 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72AC82F-6160-6CFB-13D1-87354A7D574D}"/>
                </a:ext>
              </a:extLst>
            </p:cNvPr>
            <p:cNvGrpSpPr/>
            <p:nvPr/>
          </p:nvGrpSpPr>
          <p:grpSpPr>
            <a:xfrm>
              <a:off x="7116342" y="3164127"/>
              <a:ext cx="696206" cy="625775"/>
              <a:chOff x="6539898" y="3194967"/>
              <a:chExt cx="1089399" cy="11002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C542090-82C2-4B9F-93BD-A50D80F43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9898" y="3194967"/>
                <a:ext cx="839511" cy="815294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C49EF37B-D932-4500-8B5E-4D328CD63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4848" y="3712283"/>
                <a:ext cx="393193" cy="388621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A36E378A-B5A2-4630-9387-B80DC158A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6104" y="3712283"/>
                <a:ext cx="393193" cy="388621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C608A6EB-105E-4036-8DE1-EB21C402A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1444" y="3906594"/>
                <a:ext cx="393193" cy="388620"/>
              </a:xfrm>
              <a:prstGeom prst="rect">
                <a:avLst/>
              </a:prstGeom>
            </p:spPr>
          </p:pic>
        </p:grp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2483968-2A88-33D1-6C80-8719DCBAF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222" y="1615135"/>
              <a:ext cx="392328" cy="320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FAD3407-A8DE-F100-B342-4309C2549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050" y="1933667"/>
              <a:ext cx="656817" cy="425182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DFF9E23-4F09-56A2-5750-383BDBB7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03" y="1512486"/>
              <a:ext cx="748492" cy="49661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F828B45-F4C2-DDD4-3CC3-63F0A83782B8}"/>
                </a:ext>
              </a:extLst>
            </p:cNvPr>
            <p:cNvSpPr txBox="1"/>
            <p:nvPr/>
          </p:nvSpPr>
          <p:spPr>
            <a:xfrm>
              <a:off x="6280367" y="1907099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Cloud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65635D-92B5-4172-FA7D-8EF24B9F049C}"/>
                </a:ext>
              </a:extLst>
            </p:cNvPr>
            <p:cNvSpPr txBox="1"/>
            <p:nvPr/>
          </p:nvSpPr>
          <p:spPr>
            <a:xfrm>
              <a:off x="6826126" y="2297942"/>
              <a:ext cx="111884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 Center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56B42D-43F4-B0CE-A3DC-E2325B951088}"/>
                </a:ext>
              </a:extLst>
            </p:cNvPr>
            <p:cNvSpPr txBox="1"/>
            <p:nvPr/>
          </p:nvSpPr>
          <p:spPr>
            <a:xfrm>
              <a:off x="6189850" y="4512274"/>
              <a:ext cx="732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Catalog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4CE23F0-7845-3067-1F28-F31D3FDC5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441" y="4062339"/>
              <a:ext cx="679466" cy="443733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4668736-F2C5-E365-857E-1411FFD980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322" y="2642417"/>
              <a:ext cx="397128" cy="500328"/>
              <a:chOff x="10713876" y="476890"/>
              <a:chExt cx="614016" cy="773578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5A434BB-085A-4545-7225-9EFDFFEC0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3876" y="476890"/>
                <a:ext cx="434754" cy="639583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812D475B-0F56-8EF5-B43B-CAB5D4BD8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4699" y="861847"/>
                <a:ext cx="393193" cy="388621"/>
              </a:xfrm>
              <a:prstGeom prst="rect">
                <a:avLst/>
              </a:prstGeom>
            </p:spPr>
          </p:pic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E40E84B-513C-3237-6923-11FA3C201324}"/>
                </a:ext>
              </a:extLst>
            </p:cNvPr>
            <p:cNvSpPr txBox="1"/>
            <p:nvPr/>
          </p:nvSpPr>
          <p:spPr>
            <a:xfrm>
              <a:off x="6054435" y="3126351"/>
              <a:ext cx="111884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 Lake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92ED97D-E3F1-42FD-F575-D8BD08BA9661}"/>
              </a:ext>
            </a:extLst>
          </p:cNvPr>
          <p:cNvGrpSpPr/>
          <p:nvPr/>
        </p:nvGrpSpPr>
        <p:grpSpPr>
          <a:xfrm>
            <a:off x="2557560" y="1593694"/>
            <a:ext cx="1782392" cy="3670612"/>
            <a:chOff x="2256770" y="1370845"/>
            <a:chExt cx="1782392" cy="3670612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073157C2-7AE4-40E1-830B-1F0690C8A635}"/>
                </a:ext>
              </a:extLst>
            </p:cNvPr>
            <p:cNvSpPr/>
            <p:nvPr/>
          </p:nvSpPr>
          <p:spPr>
            <a:xfrm>
              <a:off x="2256770" y="1370845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9A3CD6E-EC01-4242-811B-F521015D6FEC}"/>
                </a:ext>
              </a:extLst>
            </p:cNvPr>
            <p:cNvSpPr/>
            <p:nvPr/>
          </p:nvSpPr>
          <p:spPr>
            <a:xfrm>
              <a:off x="2709471" y="2435384"/>
              <a:ext cx="831959" cy="2689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Retrieve 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59181115-0703-4450-A568-239CBB3DEF86}"/>
                </a:ext>
              </a:extLst>
            </p:cNvPr>
            <p:cNvSpPr/>
            <p:nvPr/>
          </p:nvSpPr>
          <p:spPr>
            <a:xfrm>
              <a:off x="2686181" y="3583689"/>
              <a:ext cx="878538" cy="268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Receive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52ACA20-A3AB-6B22-F089-F8BA8D1D9082}"/>
                </a:ext>
              </a:extLst>
            </p:cNvPr>
            <p:cNvGrpSpPr/>
            <p:nvPr/>
          </p:nvGrpSpPr>
          <p:grpSpPr>
            <a:xfrm>
              <a:off x="2566029" y="4013530"/>
              <a:ext cx="1118843" cy="841729"/>
              <a:chOff x="6048887" y="2455122"/>
              <a:chExt cx="1118843" cy="841729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62281B2-2182-8121-A77E-2222860FE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342" y="2603918"/>
                <a:ext cx="872480" cy="384642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2407A5-4695-B516-49FD-E1C942AB9335}"/>
                  </a:ext>
                </a:extLst>
              </p:cNvPr>
              <p:cNvSpPr txBox="1"/>
              <p:nvPr/>
            </p:nvSpPr>
            <p:spPr>
              <a:xfrm>
                <a:off x="6048887" y="3027867"/>
                <a:ext cx="1118843" cy="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400" dirty="0">
                    <a:solidFill>
                      <a:srgbClr val="002060"/>
                    </a:solidFill>
                  </a:rPr>
                  <a:t>Data Lake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9CF3F66-F936-7F41-4075-0716C41AF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650" y="2455122"/>
                <a:ext cx="284854" cy="314563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CB26767-26DF-3B74-9148-E4D0C2980C95}"/>
                </a:ext>
              </a:extLst>
            </p:cNvPr>
            <p:cNvGrpSpPr/>
            <p:nvPr/>
          </p:nvGrpSpPr>
          <p:grpSpPr bwMode="gray">
            <a:xfrm>
              <a:off x="3481182" y="3143989"/>
              <a:ext cx="416787" cy="217543"/>
              <a:chOff x="2478906" y="5811027"/>
              <a:chExt cx="416787" cy="217543"/>
            </a:xfrm>
          </p:grpSpPr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C1A90BE9-211F-3124-B62A-C1600C1229CE}"/>
                  </a:ext>
                </a:extLst>
              </p:cNvPr>
              <p:cNvGrpSpPr/>
              <p:nvPr/>
            </p:nvGrpSpPr>
            <p:grpSpPr bwMode="gray">
              <a:xfrm rot="16200000">
                <a:off x="2597770" y="5692163"/>
                <a:ext cx="58805" cy="296534"/>
                <a:chOff x="3885156" y="3675345"/>
                <a:chExt cx="457200" cy="87473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E2BA320-DE77-66FA-BEB3-23DCBDB8F62D}"/>
                    </a:ext>
                  </a:extLst>
                </p:cNvPr>
                <p:cNvSpPr/>
                <p:nvPr/>
              </p:nvSpPr>
              <p:spPr bwMode="gray">
                <a:xfrm>
                  <a:off x="3885156" y="439768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F44F789-3DCB-4EAC-0C6A-6620B5EE74AB}"/>
                    </a:ext>
                  </a:extLst>
                </p:cNvPr>
                <p:cNvSpPr/>
                <p:nvPr/>
              </p:nvSpPr>
              <p:spPr bwMode="gray">
                <a:xfrm>
                  <a:off x="3885156" y="3675345"/>
                  <a:ext cx="457200" cy="1524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9BEC14D-1B00-114A-3021-1C3596C4A1C8}"/>
                    </a:ext>
                  </a:extLst>
                </p:cNvPr>
                <p:cNvSpPr/>
                <p:nvPr/>
              </p:nvSpPr>
              <p:spPr bwMode="gray">
                <a:xfrm>
                  <a:off x="3885156" y="3817307"/>
                  <a:ext cx="457200" cy="1524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9C09805-6CF2-C40B-A2D2-552A813BC58B}"/>
                    </a:ext>
                  </a:extLst>
                </p:cNvPr>
                <p:cNvSpPr/>
                <p:nvPr/>
              </p:nvSpPr>
              <p:spPr bwMode="gray">
                <a:xfrm>
                  <a:off x="3885156" y="3971795"/>
                  <a:ext cx="457200" cy="1524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D673036-2002-99E9-BE93-6458C7978507}"/>
                    </a:ext>
                  </a:extLst>
                </p:cNvPr>
                <p:cNvSpPr/>
                <p:nvPr/>
              </p:nvSpPr>
              <p:spPr bwMode="gray">
                <a:xfrm>
                  <a:off x="3885156" y="4126283"/>
                  <a:ext cx="457200" cy="1524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46B4E83-3377-7D40-0DBD-6D45B1000CB9}"/>
                    </a:ext>
                  </a:extLst>
                </p:cNvPr>
                <p:cNvSpPr/>
                <p:nvPr/>
              </p:nvSpPr>
              <p:spPr bwMode="gray">
                <a:xfrm>
                  <a:off x="3885156" y="4268244"/>
                  <a:ext cx="457200" cy="152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</p:grpSp>
          <p:grpSp>
            <p:nvGrpSpPr>
              <p:cNvPr id="28" name="Group 36">
                <a:extLst>
                  <a:ext uri="{FF2B5EF4-FFF2-40B4-BE49-F238E27FC236}">
                    <a16:creationId xmlns:a16="http://schemas.microsoft.com/office/drawing/2014/main" id="{04B919F0-3DA1-F159-6DCD-42C6478961F7}"/>
                  </a:ext>
                </a:extLst>
              </p:cNvPr>
              <p:cNvGrpSpPr/>
              <p:nvPr/>
            </p:nvGrpSpPr>
            <p:grpSpPr bwMode="gray">
              <a:xfrm rot="16200000">
                <a:off x="2657897" y="5771532"/>
                <a:ext cx="58805" cy="296534"/>
                <a:chOff x="3885156" y="3675345"/>
                <a:chExt cx="457200" cy="874735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3692D72-9D4A-3429-3BAA-688674F0F2D9}"/>
                    </a:ext>
                  </a:extLst>
                </p:cNvPr>
                <p:cNvSpPr/>
                <p:nvPr/>
              </p:nvSpPr>
              <p:spPr bwMode="gray">
                <a:xfrm>
                  <a:off x="3885156" y="439768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727EA21-57E8-CA65-6C56-4DB74597F7F3}"/>
                    </a:ext>
                  </a:extLst>
                </p:cNvPr>
                <p:cNvSpPr/>
                <p:nvPr/>
              </p:nvSpPr>
              <p:spPr bwMode="gray">
                <a:xfrm>
                  <a:off x="3885156" y="3675345"/>
                  <a:ext cx="457200" cy="1524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1AF09ECC-B76E-289F-E7F2-B5F4F7B931FF}"/>
                    </a:ext>
                  </a:extLst>
                </p:cNvPr>
                <p:cNvSpPr/>
                <p:nvPr/>
              </p:nvSpPr>
              <p:spPr bwMode="gray">
                <a:xfrm>
                  <a:off x="3885156" y="3817307"/>
                  <a:ext cx="457200" cy="1524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8CFA505-9989-9DEB-5AF9-297665D11238}"/>
                    </a:ext>
                  </a:extLst>
                </p:cNvPr>
                <p:cNvSpPr/>
                <p:nvPr/>
              </p:nvSpPr>
              <p:spPr bwMode="gray">
                <a:xfrm>
                  <a:off x="3885156" y="3971795"/>
                  <a:ext cx="457200" cy="1524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DAF018C-F61E-FC42-5117-CB6970C71387}"/>
                    </a:ext>
                  </a:extLst>
                </p:cNvPr>
                <p:cNvSpPr/>
                <p:nvPr/>
              </p:nvSpPr>
              <p:spPr bwMode="gray">
                <a:xfrm>
                  <a:off x="3885156" y="4126283"/>
                  <a:ext cx="457200" cy="1524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C9AEBE2-9276-963B-65B2-F6C716188FDE}"/>
                    </a:ext>
                  </a:extLst>
                </p:cNvPr>
                <p:cNvSpPr/>
                <p:nvPr/>
              </p:nvSpPr>
              <p:spPr bwMode="gray">
                <a:xfrm>
                  <a:off x="3885156" y="4268244"/>
                  <a:ext cx="457200" cy="152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</p:grpSp>
          <p:grpSp>
            <p:nvGrpSpPr>
              <p:cNvPr id="29" name="Group 36">
                <a:extLst>
                  <a:ext uri="{FF2B5EF4-FFF2-40B4-BE49-F238E27FC236}">
                    <a16:creationId xmlns:a16="http://schemas.microsoft.com/office/drawing/2014/main" id="{531D2C21-AFF7-E83E-3213-A45B425B6282}"/>
                  </a:ext>
                </a:extLst>
              </p:cNvPr>
              <p:cNvGrpSpPr/>
              <p:nvPr/>
            </p:nvGrpSpPr>
            <p:grpSpPr bwMode="gray">
              <a:xfrm rot="16200000">
                <a:off x="2718023" y="5850901"/>
                <a:ext cx="58805" cy="296534"/>
                <a:chOff x="3885156" y="3675345"/>
                <a:chExt cx="457200" cy="87473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A64EC7F-788F-5201-2397-4AD59A0F938F}"/>
                    </a:ext>
                  </a:extLst>
                </p:cNvPr>
                <p:cNvSpPr/>
                <p:nvPr/>
              </p:nvSpPr>
              <p:spPr bwMode="gray">
                <a:xfrm>
                  <a:off x="3885156" y="4397680"/>
                  <a:ext cx="457200" cy="1524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D545EE0-FCA4-FD49-DA91-2E0FE2F424A2}"/>
                    </a:ext>
                  </a:extLst>
                </p:cNvPr>
                <p:cNvSpPr/>
                <p:nvPr/>
              </p:nvSpPr>
              <p:spPr bwMode="gray">
                <a:xfrm>
                  <a:off x="3885156" y="3675345"/>
                  <a:ext cx="457200" cy="1524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24C7AEE-ED0F-BE84-6DD0-91E00705F656}"/>
                    </a:ext>
                  </a:extLst>
                </p:cNvPr>
                <p:cNvSpPr/>
                <p:nvPr/>
              </p:nvSpPr>
              <p:spPr bwMode="gray">
                <a:xfrm>
                  <a:off x="3885156" y="3817307"/>
                  <a:ext cx="457200" cy="1524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4B267DD9-7423-94B8-176F-5B06DB46D199}"/>
                    </a:ext>
                  </a:extLst>
                </p:cNvPr>
                <p:cNvSpPr/>
                <p:nvPr/>
              </p:nvSpPr>
              <p:spPr bwMode="gray">
                <a:xfrm>
                  <a:off x="3885156" y="3971795"/>
                  <a:ext cx="457200" cy="1524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2E71FEF-74C9-858A-F9C7-D092B1B07D8B}"/>
                    </a:ext>
                  </a:extLst>
                </p:cNvPr>
                <p:cNvSpPr/>
                <p:nvPr/>
              </p:nvSpPr>
              <p:spPr bwMode="gray">
                <a:xfrm>
                  <a:off x="3885156" y="4126283"/>
                  <a:ext cx="457200" cy="152400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DE967C-A001-8744-6738-BB940E6DAE47}"/>
                    </a:ext>
                  </a:extLst>
                </p:cNvPr>
                <p:cNvSpPr/>
                <p:nvPr/>
              </p:nvSpPr>
              <p:spPr bwMode="gray">
                <a:xfrm>
                  <a:off x="3885156" y="4268244"/>
                  <a:ext cx="457200" cy="152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67" dirty="0">
                    <a:solidFill>
                      <a:srgbClr val="003E75"/>
                    </a:solidFill>
                  </a:endParaRPr>
                </a:p>
              </p:txBody>
            </p:sp>
          </p:grpSp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E30CF8-36E5-96AB-3AD7-601100A8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2977965" y="1662779"/>
              <a:ext cx="324015" cy="37261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DCA1B0-7F78-EAA9-DEC0-A53BB08BB91E}"/>
                </a:ext>
              </a:extLst>
            </p:cNvPr>
            <p:cNvSpPr txBox="1"/>
            <p:nvPr/>
          </p:nvSpPr>
          <p:spPr>
            <a:xfrm>
              <a:off x="3328411" y="3320684"/>
              <a:ext cx="6371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streams</a:t>
              </a:r>
              <a:endParaRPr lang="en-US" sz="1000" dirty="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91E625A-6E46-62AD-3BE8-348034A7D9F2}"/>
                </a:ext>
              </a:extLst>
            </p:cNvPr>
            <p:cNvGrpSpPr/>
            <p:nvPr/>
          </p:nvGrpSpPr>
          <p:grpSpPr>
            <a:xfrm>
              <a:off x="2831293" y="2922640"/>
              <a:ext cx="684883" cy="472245"/>
              <a:chOff x="8009930" y="507110"/>
              <a:chExt cx="684883" cy="47224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4554EED-58A3-CDEA-6AB9-3766BD9C4427}"/>
                  </a:ext>
                </a:extLst>
              </p:cNvPr>
              <p:cNvGrpSpPr/>
              <p:nvPr/>
            </p:nvGrpSpPr>
            <p:grpSpPr bwMode="gray">
              <a:xfrm>
                <a:off x="8142066" y="507110"/>
                <a:ext cx="377241" cy="262843"/>
                <a:chOff x="3041202" y="4044487"/>
                <a:chExt cx="377241" cy="262843"/>
              </a:xfrm>
            </p:grpSpPr>
            <p:sp>
              <p:nvSpPr>
                <p:cNvPr id="83" name="Cube 82">
                  <a:extLst>
                    <a:ext uri="{FF2B5EF4-FFF2-40B4-BE49-F238E27FC236}">
                      <a16:creationId xmlns:a16="http://schemas.microsoft.com/office/drawing/2014/main" id="{628EE600-47BB-9575-C2FE-F513AB803A49}"/>
                    </a:ext>
                  </a:extLst>
                </p:cNvPr>
                <p:cNvSpPr/>
                <p:nvPr/>
              </p:nvSpPr>
              <p:spPr bwMode="gray">
                <a:xfrm>
                  <a:off x="3041202" y="4124450"/>
                  <a:ext cx="182880" cy="182880"/>
                </a:xfrm>
                <a:prstGeom prst="cube">
                  <a:avLst/>
                </a:prstGeom>
                <a:solidFill>
                  <a:srgbClr val="FFE165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0000A2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Cube 83">
                  <a:extLst>
                    <a:ext uri="{FF2B5EF4-FFF2-40B4-BE49-F238E27FC236}">
                      <a16:creationId xmlns:a16="http://schemas.microsoft.com/office/drawing/2014/main" id="{FF172B86-C898-F1FA-BF8A-9B4F487A4F42}"/>
                    </a:ext>
                  </a:extLst>
                </p:cNvPr>
                <p:cNvSpPr/>
                <p:nvPr/>
              </p:nvSpPr>
              <p:spPr bwMode="gray">
                <a:xfrm>
                  <a:off x="3235563" y="4044487"/>
                  <a:ext cx="182880" cy="182880"/>
                </a:xfrm>
                <a:prstGeom prst="cube">
                  <a:avLst/>
                </a:prstGeom>
                <a:solidFill>
                  <a:srgbClr val="FFE165">
                    <a:lumMod val="60000"/>
                    <a:lumOff val="40000"/>
                  </a:srgbClr>
                </a:solidFill>
                <a:ln w="3175" cap="flat" cmpd="sng" algn="ctr">
                  <a:solidFill>
                    <a:srgbClr val="0000A2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67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86A0D5C-DDEF-0068-089C-91480EC4DBE6}"/>
                  </a:ext>
                </a:extLst>
              </p:cNvPr>
              <p:cNvSpPr txBox="1"/>
              <p:nvPr/>
            </p:nvSpPr>
            <p:spPr>
              <a:xfrm>
                <a:off x="8009930" y="733134"/>
                <a:ext cx="68488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messages</a:t>
                </a:r>
                <a:endParaRPr lang="en-US" sz="1000" dirty="0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97184B-1682-2D65-CA90-3CF00477FF4B}"/>
                </a:ext>
              </a:extLst>
            </p:cNvPr>
            <p:cNvSpPr txBox="1"/>
            <p:nvPr/>
          </p:nvSpPr>
          <p:spPr>
            <a:xfrm>
              <a:off x="2809161" y="1973787"/>
              <a:ext cx="684883" cy="341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>
                  <a:solidFill>
                    <a:srgbClr val="002060"/>
                  </a:solidFill>
                </a:rPr>
                <a:t>Services</a:t>
              </a:r>
            </a:p>
            <a:p>
              <a:pPr algn="ctr">
                <a:lnSpc>
                  <a:spcPct val="80000"/>
                </a:lnSpc>
              </a:pPr>
              <a:r>
                <a:rPr lang="en-US" sz="1000" dirty="0">
                  <a:solidFill>
                    <a:srgbClr val="002060"/>
                  </a:solidFill>
                </a:rPr>
                <a:t>(APIs)</a:t>
              </a:r>
              <a:endParaRPr lang="en-US" sz="1000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174F778-FEF6-550F-7729-C4D2F29E9997}"/>
                </a:ext>
              </a:extLst>
            </p:cNvPr>
            <p:cNvGrpSpPr/>
            <p:nvPr/>
          </p:nvGrpSpPr>
          <p:grpSpPr>
            <a:xfrm>
              <a:off x="2449832" y="1906807"/>
              <a:ext cx="481837" cy="506153"/>
              <a:chOff x="2385810" y="1772882"/>
              <a:chExt cx="481837" cy="5061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2F7F94B-7D2E-C06F-509B-746459AA71F4}"/>
                  </a:ext>
                </a:extLst>
              </p:cNvPr>
              <p:cNvGrpSpPr/>
              <p:nvPr/>
            </p:nvGrpSpPr>
            <p:grpSpPr bwMode="gray">
              <a:xfrm>
                <a:off x="2385810" y="1772882"/>
                <a:ext cx="389004" cy="319116"/>
                <a:chOff x="4714028" y="3890962"/>
                <a:chExt cx="752784" cy="634257"/>
              </a:xfrm>
            </p:grpSpPr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78985600-CD6C-07E1-E682-BE0490875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977253" y="3890962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E1A3E2E2-6A8D-227A-3B1D-F66A8FC01B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067697" y="3976918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>
                  <a:extLst>
                    <a:ext uri="{FF2B5EF4-FFF2-40B4-BE49-F238E27FC236}">
                      <a16:creationId xmlns:a16="http://schemas.microsoft.com/office/drawing/2014/main" id="{A69B0B0E-05BF-1265-F75E-BAAA301242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158141" y="4062874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2">
                  <a:extLst>
                    <a:ext uri="{FF2B5EF4-FFF2-40B4-BE49-F238E27FC236}">
                      <a16:creationId xmlns:a16="http://schemas.microsoft.com/office/drawing/2014/main" id="{FB36071F-9DE7-6B48-9BDA-CF59E8CE3E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248585" y="4148830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>
                  <a:extLst>
                    <a:ext uri="{FF2B5EF4-FFF2-40B4-BE49-F238E27FC236}">
                      <a16:creationId xmlns:a16="http://schemas.microsoft.com/office/drawing/2014/main" id="{757E4F32-3FF2-A832-D492-1FC125DFC0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714028" y="4078987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>
                  <a:extLst>
                    <a:ext uri="{FF2B5EF4-FFF2-40B4-BE49-F238E27FC236}">
                      <a16:creationId xmlns:a16="http://schemas.microsoft.com/office/drawing/2014/main" id="{33C69423-CBE6-B1A2-84DF-06CD1271B1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4472" y="4164943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>
                  <a:extLst>
                    <a:ext uri="{FF2B5EF4-FFF2-40B4-BE49-F238E27FC236}">
                      <a16:creationId xmlns:a16="http://schemas.microsoft.com/office/drawing/2014/main" id="{6D5F188F-1920-148F-E89F-FAC467B2D5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94916" y="4250899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3BF921-3241-BCA4-A007-39016BD88077}"/>
                  </a:ext>
                </a:extLst>
              </p:cNvPr>
              <p:cNvSpPr txBox="1"/>
              <p:nvPr/>
            </p:nvSpPr>
            <p:spPr>
              <a:xfrm>
                <a:off x="2393954" y="2032814"/>
                <a:ext cx="473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Files</a:t>
                </a:r>
                <a:endParaRPr lang="en-US" sz="1000" dirty="0"/>
              </a:p>
            </p:txBody>
          </p:sp>
        </p:grp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AF73519-E481-F3D0-5ACC-B6D35908B324}"/>
                </a:ext>
              </a:extLst>
            </p:cNvPr>
            <p:cNvSpPr/>
            <p:nvPr/>
          </p:nvSpPr>
          <p:spPr>
            <a:xfrm>
              <a:off x="2387520" y="1654561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BAE8AE7-45D4-E606-A31F-60886A78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165" y="1793299"/>
              <a:ext cx="289156" cy="31759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6D83CA3-F0AD-C036-79C2-3CB105DD8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301" y="2004493"/>
              <a:ext cx="166528" cy="164592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D95900E-2ADD-04F6-93B1-5A3A617AEE2F}"/>
                </a:ext>
              </a:extLst>
            </p:cNvPr>
            <p:cNvSpPr txBox="1"/>
            <p:nvPr/>
          </p:nvSpPr>
          <p:spPr>
            <a:xfrm>
              <a:off x="3336101" y="2143871"/>
              <a:ext cx="7030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Database</a:t>
              </a:r>
              <a:endParaRPr lang="en-US" sz="1000" dirty="0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E0DEDA7-2CEB-D22D-9115-EAF88902CA36}"/>
                </a:ext>
              </a:extLst>
            </p:cNvPr>
            <p:cNvSpPr/>
            <p:nvPr/>
          </p:nvSpPr>
          <p:spPr>
            <a:xfrm>
              <a:off x="2395045" y="2838163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C2E9E0-3693-BD4D-4A84-38BA3782FBA9}"/>
                </a:ext>
              </a:extLst>
            </p:cNvPr>
            <p:cNvGrpSpPr/>
            <p:nvPr/>
          </p:nvGrpSpPr>
          <p:grpSpPr>
            <a:xfrm>
              <a:off x="2451491" y="3098959"/>
              <a:ext cx="481837" cy="506153"/>
              <a:chOff x="2385810" y="1772882"/>
              <a:chExt cx="481837" cy="506153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AF793930-2162-7141-5C89-80722F6EFDC9}"/>
                  </a:ext>
                </a:extLst>
              </p:cNvPr>
              <p:cNvGrpSpPr/>
              <p:nvPr/>
            </p:nvGrpSpPr>
            <p:grpSpPr bwMode="gray">
              <a:xfrm>
                <a:off x="2385810" y="1772882"/>
                <a:ext cx="389004" cy="319116"/>
                <a:chOff x="4714028" y="3890962"/>
                <a:chExt cx="752784" cy="634257"/>
              </a:xfrm>
            </p:grpSpPr>
            <p:pic>
              <p:nvPicPr>
                <p:cNvPr id="169" name="Picture 2">
                  <a:extLst>
                    <a:ext uri="{FF2B5EF4-FFF2-40B4-BE49-F238E27FC236}">
                      <a16:creationId xmlns:a16="http://schemas.microsoft.com/office/drawing/2014/main" id="{047F5624-59CA-315D-3787-A4AF632796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977253" y="3890962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0" name="Picture 2">
                  <a:extLst>
                    <a:ext uri="{FF2B5EF4-FFF2-40B4-BE49-F238E27FC236}">
                      <a16:creationId xmlns:a16="http://schemas.microsoft.com/office/drawing/2014/main" id="{79AB14C6-79CD-BBEA-1A41-01D6AAA7BA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067697" y="3976918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1" name="Picture 2">
                  <a:extLst>
                    <a:ext uri="{FF2B5EF4-FFF2-40B4-BE49-F238E27FC236}">
                      <a16:creationId xmlns:a16="http://schemas.microsoft.com/office/drawing/2014/main" id="{20D54DE1-A718-2AF2-4B48-C55579523B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158141" y="4062874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2" name="Picture 2">
                  <a:extLst>
                    <a:ext uri="{FF2B5EF4-FFF2-40B4-BE49-F238E27FC236}">
                      <a16:creationId xmlns:a16="http://schemas.microsoft.com/office/drawing/2014/main" id="{D6D7FE6A-9AA5-7BFC-D7B5-347FE5CFA7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5248585" y="4148830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3" name="Picture 2">
                  <a:extLst>
                    <a:ext uri="{FF2B5EF4-FFF2-40B4-BE49-F238E27FC236}">
                      <a16:creationId xmlns:a16="http://schemas.microsoft.com/office/drawing/2014/main" id="{8C0162EB-E35C-1F57-8D6E-10E3245883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714028" y="4078987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4" name="Picture 2">
                  <a:extLst>
                    <a:ext uri="{FF2B5EF4-FFF2-40B4-BE49-F238E27FC236}">
                      <a16:creationId xmlns:a16="http://schemas.microsoft.com/office/drawing/2014/main" id="{FE4695AA-D57C-7F81-326E-D55B230CFD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04472" y="4164943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75" name="Picture 2">
                  <a:extLst>
                    <a:ext uri="{FF2B5EF4-FFF2-40B4-BE49-F238E27FC236}">
                      <a16:creationId xmlns:a16="http://schemas.microsoft.com/office/drawing/2014/main" id="{7E639B0E-61E3-B59E-7DFF-437AECF0F5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4894916" y="4250899"/>
                  <a:ext cx="218227" cy="274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5A4D431-3598-A53B-0FA4-C17F4A8A8757}"/>
                  </a:ext>
                </a:extLst>
              </p:cNvPr>
              <p:cNvSpPr txBox="1"/>
              <p:nvPr/>
            </p:nvSpPr>
            <p:spPr>
              <a:xfrm>
                <a:off x="2393954" y="2032814"/>
                <a:ext cx="473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rgbClr val="002060"/>
                    </a:solidFill>
                  </a:rPr>
                  <a:t>Files</a:t>
                </a:r>
                <a:endParaRPr lang="en-US" sz="1000" dirty="0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8B4C223-FB94-2267-1BF8-D996EB0916B5}"/>
              </a:ext>
            </a:extLst>
          </p:cNvPr>
          <p:cNvGrpSpPr/>
          <p:nvPr/>
        </p:nvGrpSpPr>
        <p:grpSpPr>
          <a:xfrm>
            <a:off x="4474352" y="1593694"/>
            <a:ext cx="1746473" cy="3670612"/>
            <a:chOff x="4173562" y="1370845"/>
            <a:chExt cx="1746473" cy="3670612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C36C03FE-E091-4F31-A438-0E763319E5DF}"/>
                </a:ext>
              </a:extLst>
            </p:cNvPr>
            <p:cNvSpPr/>
            <p:nvPr/>
          </p:nvSpPr>
          <p:spPr>
            <a:xfrm>
              <a:off x="4173562" y="1370845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A09C84CA-03C2-4EAC-AA14-8668604C1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118997" y="1935555"/>
              <a:ext cx="677243" cy="640080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773F755-AA9D-4BFE-9469-A7DEA122E17F}"/>
                </a:ext>
              </a:extLst>
            </p:cNvPr>
            <p:cNvSpPr/>
            <p:nvPr/>
          </p:nvSpPr>
          <p:spPr>
            <a:xfrm>
              <a:off x="4908031" y="2471010"/>
              <a:ext cx="9049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transform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08FF30A-79FB-4BBE-841B-D84497D7D2A1}"/>
                </a:ext>
              </a:extLst>
            </p:cNvPr>
            <p:cNvSpPr/>
            <p:nvPr/>
          </p:nvSpPr>
          <p:spPr>
            <a:xfrm>
              <a:off x="5089358" y="3963268"/>
              <a:ext cx="83067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Cleanse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2BEEB69-933F-4942-9F4B-6D0DAC96CED4}"/>
                </a:ext>
              </a:extLst>
            </p:cNvPr>
            <p:cNvSpPr/>
            <p:nvPr/>
          </p:nvSpPr>
          <p:spPr>
            <a:xfrm>
              <a:off x="4260105" y="4538202"/>
              <a:ext cx="8082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Enhance</a:t>
              </a: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4F450345-9E1E-47C5-8E2A-00B118B0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031" y="4046843"/>
              <a:ext cx="640080" cy="64008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F0D9770-FA74-00A7-6116-E3C484AEE3EB}"/>
                </a:ext>
              </a:extLst>
            </p:cNvPr>
            <p:cNvSpPr/>
            <p:nvPr/>
          </p:nvSpPr>
          <p:spPr>
            <a:xfrm>
              <a:off x="4233023" y="2154114"/>
              <a:ext cx="7619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validate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2CE49B-2AEB-6330-35AB-8069E30E58DB}"/>
                </a:ext>
              </a:extLst>
            </p:cNvPr>
            <p:cNvSpPr/>
            <p:nvPr/>
          </p:nvSpPr>
          <p:spPr>
            <a:xfrm>
              <a:off x="4208185" y="3335342"/>
              <a:ext cx="10268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standardize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60DB064-65BD-DC94-F1E2-DF622AD6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531" y="3396434"/>
              <a:ext cx="554312" cy="64008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6605609-8817-2BC2-3188-7333B8F3E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4" t="8712" r="20648" b="11605"/>
            <a:stretch/>
          </p:blipFill>
          <p:spPr>
            <a:xfrm>
              <a:off x="4381557" y="1554143"/>
              <a:ext cx="497569" cy="640080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91810BAE-011B-DA24-3B34-8C8C1D36C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621" y="2778310"/>
              <a:ext cx="697131" cy="604886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7745C6-A7C7-B974-0014-CD88390EF924}"/>
              </a:ext>
            </a:extLst>
          </p:cNvPr>
          <p:cNvGrpSpPr/>
          <p:nvPr/>
        </p:nvGrpSpPr>
        <p:grpSpPr>
          <a:xfrm>
            <a:off x="10138937" y="1593694"/>
            <a:ext cx="1850343" cy="3956670"/>
            <a:chOff x="10138937" y="1593694"/>
            <a:chExt cx="1850343" cy="3956670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25D0BEA3-A2A3-40EB-B0AA-1D2C91B556AC}"/>
                </a:ext>
              </a:extLst>
            </p:cNvPr>
            <p:cNvSpPr/>
            <p:nvPr/>
          </p:nvSpPr>
          <p:spPr>
            <a:xfrm>
              <a:off x="10251920" y="1593694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FF1FC0-9F58-74D0-816B-4EDCE8C0718C}"/>
                </a:ext>
              </a:extLst>
            </p:cNvPr>
            <p:cNvSpPr txBox="1"/>
            <p:nvPr/>
          </p:nvSpPr>
          <p:spPr>
            <a:xfrm>
              <a:off x="10341519" y="4013886"/>
              <a:ext cx="730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Archive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6715614-ECAF-E786-2D35-D75957E9E028}"/>
                </a:ext>
              </a:extLst>
            </p:cNvPr>
            <p:cNvSpPr txBox="1"/>
            <p:nvPr/>
          </p:nvSpPr>
          <p:spPr>
            <a:xfrm>
              <a:off x="10296952" y="2354369"/>
              <a:ext cx="722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Update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A4B81F7-6F72-31AF-077C-83E3073AD0DD}"/>
                </a:ext>
              </a:extLst>
            </p:cNvPr>
            <p:cNvSpPr txBox="1"/>
            <p:nvPr/>
          </p:nvSpPr>
          <p:spPr>
            <a:xfrm>
              <a:off x="11177751" y="4809885"/>
              <a:ext cx="605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Purge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8DBB31F-B056-BAB3-B8BB-A810FBF1B678}"/>
                </a:ext>
              </a:extLst>
            </p:cNvPr>
            <p:cNvSpPr txBox="1"/>
            <p:nvPr/>
          </p:nvSpPr>
          <p:spPr>
            <a:xfrm>
              <a:off x="11071655" y="3057578"/>
              <a:ext cx="658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Recast</a:t>
              </a:r>
            </a:p>
          </p:txBody>
        </p:sp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EB87732-E6C6-9E05-D6F9-6AAAF95E9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062" y="4169842"/>
              <a:ext cx="544239" cy="68029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6A7C4E6D-BA9E-94DF-1EF1-8E1FA2258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1991" y="3487553"/>
              <a:ext cx="826955" cy="586336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64240531-8772-70D0-7245-AACDCC89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0852" y="2751647"/>
              <a:ext cx="502242" cy="32004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6B92DC4-145B-0120-A521-AF0300539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28" t="7428" r="13451"/>
            <a:stretch/>
          </p:blipFill>
          <p:spPr>
            <a:xfrm>
              <a:off x="10363006" y="1924118"/>
              <a:ext cx="696223" cy="51703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D61D0D6-1E21-0E62-A451-DA7915E72E77}"/>
                </a:ext>
              </a:extLst>
            </p:cNvPr>
            <p:cNvSpPr/>
            <p:nvPr/>
          </p:nvSpPr>
          <p:spPr>
            <a:xfrm>
              <a:off x="10138937" y="5388848"/>
              <a:ext cx="204844" cy="1615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1982063-011C-9E70-9B3F-EB2C1E460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4406" y="2735742"/>
              <a:ext cx="461246" cy="347472"/>
            </a:xfrm>
            <a:prstGeom prst="rect">
              <a:avLst/>
            </a:prstGeom>
          </p:spPr>
        </p:pic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DE8CCB0-A989-74C9-81F4-FCEB1ED6B1CD}"/>
              </a:ext>
            </a:extLst>
          </p:cNvPr>
          <p:cNvSpPr/>
          <p:nvPr/>
        </p:nvSpPr>
        <p:spPr>
          <a:xfrm>
            <a:off x="81508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8323FF-63AB-5015-503E-02FE52DC6835}"/>
              </a:ext>
            </a:extLst>
          </p:cNvPr>
          <p:cNvGrpSpPr/>
          <p:nvPr/>
        </p:nvGrpSpPr>
        <p:grpSpPr>
          <a:xfrm>
            <a:off x="685800" y="1593694"/>
            <a:ext cx="1737360" cy="3670612"/>
            <a:chOff x="685800" y="1593694"/>
            <a:chExt cx="1737360" cy="3670612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12FF811C-0A23-47C6-89C9-832AD0BC3E84}"/>
                </a:ext>
              </a:extLst>
            </p:cNvPr>
            <p:cNvSpPr/>
            <p:nvPr/>
          </p:nvSpPr>
          <p:spPr>
            <a:xfrm>
              <a:off x="685800" y="1593694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99B32F3-F697-45FE-BD79-ECF72BEA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98" y="2036654"/>
              <a:ext cx="280447" cy="36393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E31F54A-331E-4DA1-8CDF-02500751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699" y="1933595"/>
              <a:ext cx="451055" cy="377550"/>
            </a:xfrm>
            <a:prstGeom prst="rect">
              <a:avLst/>
            </a:prstGeom>
          </p:spPr>
        </p:pic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0610955-84C5-3EDB-4050-21B74E7FFF3C}"/>
                </a:ext>
              </a:extLst>
            </p:cNvPr>
            <p:cNvSpPr/>
            <p:nvPr/>
          </p:nvSpPr>
          <p:spPr>
            <a:xfrm>
              <a:off x="988916" y="2611100"/>
              <a:ext cx="1167435" cy="4413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Client /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 Front Office  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21273138-BE13-661D-8E50-B0546D89096A}"/>
                </a:ext>
              </a:extLst>
            </p:cNvPr>
            <p:cNvSpPr/>
            <p:nvPr/>
          </p:nvSpPr>
          <p:spPr>
            <a:xfrm>
              <a:off x="770606" y="1886142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Flat Web User Interface Vector Background - Download Free Vector Art, Stock Graphics &amp; Images">
              <a:extLst>
                <a:ext uri="{FF2B5EF4-FFF2-40B4-BE49-F238E27FC236}">
                  <a16:creationId xmlns:a16="http://schemas.microsoft.com/office/drawing/2014/main" id="{300C16C8-743A-2AA2-8936-5089F2CB50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553" y="2106504"/>
              <a:ext cx="437395" cy="30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3CD558CE-95F0-2C9B-8507-AC80A158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826" y="3273178"/>
              <a:ext cx="421553" cy="365760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336A1238-2B07-F4A6-F400-2823F177B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49" y="3104938"/>
              <a:ext cx="365760" cy="365760"/>
            </a:xfrm>
            <a:prstGeom prst="rect">
              <a:avLst/>
            </a:prstGeom>
          </p:spPr>
        </p:pic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20DCC1C-9108-1EB8-9A5B-3C75A3BCFF74}"/>
                </a:ext>
              </a:extLst>
            </p:cNvPr>
            <p:cNvSpPr/>
            <p:nvPr/>
          </p:nvSpPr>
          <p:spPr>
            <a:xfrm>
              <a:off x="764511" y="3071489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96AF88A-7A27-6DBE-044F-26A72E6EA85D}"/>
                </a:ext>
              </a:extLst>
            </p:cNvPr>
            <p:cNvSpPr txBox="1"/>
            <p:nvPr/>
          </p:nvSpPr>
          <p:spPr>
            <a:xfrm>
              <a:off x="1320925" y="2257378"/>
              <a:ext cx="4066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POS</a:t>
              </a:r>
              <a:endParaRPr lang="en-US" sz="1000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E12E6981-8728-A358-5C3D-48A970BE2A08}"/>
                </a:ext>
              </a:extLst>
            </p:cNvPr>
            <p:cNvSpPr txBox="1"/>
            <p:nvPr/>
          </p:nvSpPr>
          <p:spPr>
            <a:xfrm>
              <a:off x="827751" y="2384927"/>
              <a:ext cx="476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Kiosk</a:t>
              </a:r>
              <a:endParaRPr lang="en-US" sz="1000" dirty="0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2D945C8F-C9AF-6D55-7D47-4DBA9625C68E}"/>
                </a:ext>
              </a:extLst>
            </p:cNvPr>
            <p:cNvSpPr txBox="1"/>
            <p:nvPr/>
          </p:nvSpPr>
          <p:spPr>
            <a:xfrm>
              <a:off x="1841310" y="2384670"/>
              <a:ext cx="4508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Web</a:t>
              </a:r>
              <a:endParaRPr lang="en-US" sz="1000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145E569-04ED-365D-B8DF-7F33226BFF69}"/>
                </a:ext>
              </a:extLst>
            </p:cNvPr>
            <p:cNvSpPr txBox="1"/>
            <p:nvPr/>
          </p:nvSpPr>
          <p:spPr>
            <a:xfrm>
              <a:off x="1406621" y="3416582"/>
              <a:ext cx="4066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HR</a:t>
              </a:r>
              <a:endParaRPr lang="en-US" sz="1000" dirty="0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C33E0F97-1CDE-3E78-F24A-5C7D786ECA41}"/>
                </a:ext>
              </a:extLst>
            </p:cNvPr>
            <p:cNvSpPr txBox="1"/>
            <p:nvPr/>
          </p:nvSpPr>
          <p:spPr>
            <a:xfrm>
              <a:off x="845250" y="3594809"/>
              <a:ext cx="476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Acct</a:t>
              </a:r>
              <a:endParaRPr lang="en-US" sz="1000" dirty="0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E0E5026-A6F7-821F-7BBE-015FCB36A79C}"/>
                </a:ext>
              </a:extLst>
            </p:cNvPr>
            <p:cNvSpPr txBox="1"/>
            <p:nvPr/>
          </p:nvSpPr>
          <p:spPr>
            <a:xfrm>
              <a:off x="1736187" y="3561157"/>
              <a:ext cx="631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</a:rPr>
                <a:t>Users</a:t>
              </a:r>
              <a:endParaRPr lang="en-US" sz="1000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0D2002DC-7B2D-158E-9C98-81D83D741BCC}"/>
                </a:ext>
              </a:extLst>
            </p:cNvPr>
            <p:cNvSpPr txBox="1"/>
            <p:nvPr/>
          </p:nvSpPr>
          <p:spPr>
            <a:xfrm>
              <a:off x="1048776" y="3806538"/>
              <a:ext cx="1047715" cy="26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Back Office</a:t>
              </a:r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7AA79E8A-4BE7-28D3-7C6B-10CEE5CBB43E}"/>
                </a:ext>
              </a:extLst>
            </p:cNvPr>
            <p:cNvSpPr/>
            <p:nvPr/>
          </p:nvSpPr>
          <p:spPr>
            <a:xfrm>
              <a:off x="783754" y="4165522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4570AC8-F9A2-FF1C-44B2-93CA1C34FC31}"/>
                </a:ext>
              </a:extLst>
            </p:cNvPr>
            <p:cNvSpPr txBox="1"/>
            <p:nvPr/>
          </p:nvSpPr>
          <p:spPr>
            <a:xfrm>
              <a:off x="1048776" y="4886566"/>
              <a:ext cx="1047715" cy="26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External 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B89A0460-DF24-AC62-D7A9-A2A8164D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28" y="4384279"/>
              <a:ext cx="365760" cy="365760"/>
            </a:xfrm>
            <a:prstGeom prst="rect">
              <a:avLst/>
            </a:prstGeom>
          </p:spPr>
        </p:pic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C2342EB8-0FEC-1BBE-54BB-28602ADFF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842" y="4156731"/>
              <a:ext cx="332470" cy="352484"/>
            </a:xfrm>
            <a:prstGeom prst="rect">
              <a:avLst/>
            </a:prstGeom>
          </p:spPr>
        </p:pic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B8DEC50E-5E8B-6392-6FA9-C5E6D1302215}"/>
                </a:ext>
              </a:extLst>
            </p:cNvPr>
            <p:cNvSpPr txBox="1"/>
            <p:nvPr/>
          </p:nvSpPr>
          <p:spPr>
            <a:xfrm>
              <a:off x="760229" y="4677172"/>
              <a:ext cx="664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Research</a:t>
              </a:r>
              <a:endParaRPr lang="en-US" sz="1000" dirty="0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56C4BC9-A625-0EC9-221A-200CF6CA2D00}"/>
                </a:ext>
              </a:extLst>
            </p:cNvPr>
            <p:cNvSpPr txBox="1"/>
            <p:nvPr/>
          </p:nvSpPr>
          <p:spPr>
            <a:xfrm>
              <a:off x="1277271" y="4492772"/>
              <a:ext cx="488850" cy="328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srgbClr val="002060"/>
                  </a:solidFill>
                </a:rPr>
                <a:t>Open Data</a:t>
              </a:r>
              <a:endParaRPr lang="en-US" sz="1000" dirty="0"/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92531DA6-7A2E-8E96-1D63-44F8971351DB}"/>
                </a:ext>
              </a:extLst>
            </p:cNvPr>
            <p:cNvSpPr txBox="1"/>
            <p:nvPr/>
          </p:nvSpPr>
          <p:spPr>
            <a:xfrm>
              <a:off x="1702632" y="4653627"/>
              <a:ext cx="7205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Vendors</a:t>
              </a:r>
              <a:endParaRPr lang="en-US" sz="1000" dirty="0"/>
            </a:p>
          </p:txBody>
        </p:sp>
        <p:pic>
          <p:nvPicPr>
            <p:cNvPr id="1043" name="Picture 1" descr="C:\Documents and Settings\evan\Local Settings\Temporary Internet Files\Content.IE5\EQLJVIRU\MC900434847[1].PNG">
              <a:extLst>
                <a:ext uri="{FF2B5EF4-FFF2-40B4-BE49-F238E27FC236}">
                  <a16:creationId xmlns:a16="http://schemas.microsoft.com/office/drawing/2014/main" id="{72C900E1-C15E-2C1F-C179-8BC31DF8B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660" y="4312659"/>
              <a:ext cx="382223" cy="382223"/>
            </a:xfrm>
            <a:prstGeom prst="rect">
              <a:avLst/>
            </a:prstGeom>
            <a:noFill/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2A0FEF2-DF94-6584-CA4B-C5464D20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39" y="3247350"/>
              <a:ext cx="378800" cy="378800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E74C1-99CB-7CA7-F75C-3653E9126EB7}"/>
              </a:ext>
            </a:extLst>
          </p:cNvPr>
          <p:cNvSpPr/>
          <p:nvPr/>
        </p:nvSpPr>
        <p:spPr>
          <a:xfrm>
            <a:off x="571367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134B3D7</a:t>
            </a:r>
          </a:p>
        </p:txBody>
      </p:sp>
    </p:spTree>
    <p:extLst>
      <p:ext uri="{BB962C8B-B14F-4D97-AF65-F5344CB8AC3E}">
        <p14:creationId xmlns:p14="http://schemas.microsoft.com/office/powerpoint/2010/main" val="316105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489" y="249542"/>
            <a:ext cx="9262865" cy="6267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29C9C-1731-41C3-9EAB-0274194939E1}"/>
              </a:ext>
            </a:extLst>
          </p:cNvPr>
          <p:cNvSpPr/>
          <p:nvPr/>
        </p:nvSpPr>
        <p:spPr>
          <a:xfrm>
            <a:off x="1204932" y="5020834"/>
            <a:ext cx="80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457A4-3239-40C2-A30D-A0D8854F81C9}"/>
              </a:ext>
            </a:extLst>
          </p:cNvPr>
          <p:cNvSpPr txBox="1"/>
          <p:nvPr/>
        </p:nvSpPr>
        <p:spPr>
          <a:xfrm>
            <a:off x="2764215" y="4892814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Considerations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As environments mature, there are often multiple “systems of creation”.  Data Catalogs and lineage tracking will emerge as a business requirement.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Creating a supply-driven approach for data access is a best practice. It’s impractical for development teams to manage a growing quantity of sources.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E2F84-4A1A-785A-FEEA-0FD4BC32CFB2}"/>
              </a:ext>
            </a:extLst>
          </p:cNvPr>
          <p:cNvSpPr txBox="1"/>
          <p:nvPr/>
        </p:nvSpPr>
        <p:spPr>
          <a:xfrm>
            <a:off x="2764215" y="1215941"/>
            <a:ext cx="9523659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rgbClr val="002060"/>
                </a:solidFill>
              </a:rPr>
              <a:t>Most business data content is created within three distinct domains: front office, back office, and external.  </a:t>
            </a:r>
          </a:p>
          <a:p>
            <a:pPr marL="514350" lvl="1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Front Office – Customer (or supplier) facing operational applications</a:t>
            </a:r>
          </a:p>
          <a:p>
            <a:pPr marL="514350" lvl="1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Back Office – Management and administrative application systems </a:t>
            </a:r>
          </a:p>
          <a:p>
            <a:pPr marL="514350" lvl="1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External – 3rd party data providers (Open Data, vendors, research, etc.)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04CF5-8C1D-1400-8D7D-F6AC59E76077}"/>
              </a:ext>
            </a:extLst>
          </p:cNvPr>
          <p:cNvSpPr txBox="1"/>
          <p:nvPr/>
        </p:nvSpPr>
        <p:spPr>
          <a:xfrm>
            <a:off x="2764215" y="3207986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Observations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Few applications systems are designed to package/share data. Access typically requires custom code. 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largest growing area of data content is 3</a:t>
            </a:r>
            <a:r>
              <a:rPr lang="en-US" sz="2000" baseline="30000" dirty="0">
                <a:solidFill>
                  <a:srgbClr val="002060"/>
                </a:solidFill>
              </a:rPr>
              <a:t>rd</a:t>
            </a:r>
            <a:r>
              <a:rPr lang="en-US" sz="2000" dirty="0">
                <a:solidFill>
                  <a:srgbClr val="002060"/>
                </a:solidFill>
              </a:rPr>
              <a:t> party data providers and analytics users. Few environments are prepare to support user data publishing and sharing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7F402-72CC-0EC4-24D3-FDADD585961F}"/>
              </a:ext>
            </a:extLst>
          </p:cNvPr>
          <p:cNvSpPr/>
          <p:nvPr/>
        </p:nvSpPr>
        <p:spPr>
          <a:xfrm>
            <a:off x="571367" y="64737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5469FA-92E2-FD05-1169-E43D090991F4}"/>
              </a:ext>
            </a:extLst>
          </p:cNvPr>
          <p:cNvGrpSpPr/>
          <p:nvPr/>
        </p:nvGrpSpPr>
        <p:grpSpPr>
          <a:xfrm>
            <a:off x="851251" y="1326994"/>
            <a:ext cx="1737360" cy="3670612"/>
            <a:chOff x="685800" y="1593694"/>
            <a:chExt cx="1737360" cy="36706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F57210-C466-77C1-12C1-44824FD6655E}"/>
                </a:ext>
              </a:extLst>
            </p:cNvPr>
            <p:cNvSpPr/>
            <p:nvPr/>
          </p:nvSpPr>
          <p:spPr>
            <a:xfrm>
              <a:off x="685800" y="1593694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39ACDF-8836-4CBB-F991-FE24B530B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698" y="2036654"/>
              <a:ext cx="280447" cy="3639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2E8C6C-E29C-1C29-C7A0-50567F821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699" y="1933595"/>
              <a:ext cx="451055" cy="3775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0721C7-92D0-34E2-DE88-AA5B8DE18742}"/>
                </a:ext>
              </a:extLst>
            </p:cNvPr>
            <p:cNvSpPr/>
            <p:nvPr/>
          </p:nvSpPr>
          <p:spPr>
            <a:xfrm>
              <a:off x="988916" y="2611100"/>
              <a:ext cx="1167435" cy="4413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Client /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 Front Office 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D6A559F-B5D6-8C0D-97E1-7AD9EACDBEDD}"/>
                </a:ext>
              </a:extLst>
            </p:cNvPr>
            <p:cNvSpPr/>
            <p:nvPr/>
          </p:nvSpPr>
          <p:spPr>
            <a:xfrm>
              <a:off x="770606" y="1886142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Flat Web User Interface Vector Background - Download Free Vector Art, Stock Graphics &amp; Images">
              <a:extLst>
                <a:ext uri="{FF2B5EF4-FFF2-40B4-BE49-F238E27FC236}">
                  <a16:creationId xmlns:a16="http://schemas.microsoft.com/office/drawing/2014/main" id="{6A9F2D8A-EC26-96E4-BB34-F18783F2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553" y="2106504"/>
              <a:ext cx="437395" cy="306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E3C10E-163B-FDE1-ABEA-9476A55F0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826" y="3273178"/>
              <a:ext cx="421553" cy="365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C5CE57-6488-FC55-93C0-83F6A8155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749" y="3104938"/>
              <a:ext cx="365760" cy="365760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3E00B8-8DB0-E7F4-AC08-66F52B0B3419}"/>
                </a:ext>
              </a:extLst>
            </p:cNvPr>
            <p:cNvSpPr/>
            <p:nvPr/>
          </p:nvSpPr>
          <p:spPr>
            <a:xfrm>
              <a:off x="764511" y="3071489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BCB3B9-004C-AB71-D869-7F6128D81E49}"/>
                </a:ext>
              </a:extLst>
            </p:cNvPr>
            <p:cNvSpPr txBox="1"/>
            <p:nvPr/>
          </p:nvSpPr>
          <p:spPr>
            <a:xfrm>
              <a:off x="1320925" y="2257378"/>
              <a:ext cx="4066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POS</a:t>
              </a:r>
              <a:endParaRPr 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48E224-DCDC-8ECA-DFBA-D1E6E2ACDABE}"/>
                </a:ext>
              </a:extLst>
            </p:cNvPr>
            <p:cNvSpPr txBox="1"/>
            <p:nvPr/>
          </p:nvSpPr>
          <p:spPr>
            <a:xfrm>
              <a:off x="827751" y="2384927"/>
              <a:ext cx="476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Kiosk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69A8CC-489C-DB0C-3672-6A44ED264DA1}"/>
                </a:ext>
              </a:extLst>
            </p:cNvPr>
            <p:cNvSpPr txBox="1"/>
            <p:nvPr/>
          </p:nvSpPr>
          <p:spPr>
            <a:xfrm>
              <a:off x="1841310" y="2384670"/>
              <a:ext cx="4508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Web</a:t>
              </a:r>
              <a:endParaRPr 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427458-5555-ACD1-AE64-1C5A2E2F74FA}"/>
                </a:ext>
              </a:extLst>
            </p:cNvPr>
            <p:cNvSpPr txBox="1"/>
            <p:nvPr/>
          </p:nvSpPr>
          <p:spPr>
            <a:xfrm>
              <a:off x="1406621" y="3416582"/>
              <a:ext cx="40662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HR</a:t>
              </a:r>
              <a:endParaRPr 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35583E-A3DD-9E81-23FB-F6B61942AC1B}"/>
                </a:ext>
              </a:extLst>
            </p:cNvPr>
            <p:cNvSpPr txBox="1"/>
            <p:nvPr/>
          </p:nvSpPr>
          <p:spPr>
            <a:xfrm>
              <a:off x="845250" y="3594809"/>
              <a:ext cx="4761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Acct</a:t>
              </a:r>
              <a:endParaRPr 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58FF6F-0506-D169-A6ED-AC13F16C2E2E}"/>
                </a:ext>
              </a:extLst>
            </p:cNvPr>
            <p:cNvSpPr txBox="1"/>
            <p:nvPr/>
          </p:nvSpPr>
          <p:spPr>
            <a:xfrm>
              <a:off x="1736187" y="3561157"/>
              <a:ext cx="63117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</a:rPr>
                <a:t>Users</a:t>
              </a:r>
              <a:endParaRPr 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149C35-E525-D56E-7EC6-09C49B3339A9}"/>
                </a:ext>
              </a:extLst>
            </p:cNvPr>
            <p:cNvSpPr txBox="1"/>
            <p:nvPr/>
          </p:nvSpPr>
          <p:spPr>
            <a:xfrm>
              <a:off x="1048776" y="3806538"/>
              <a:ext cx="1047715" cy="26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Back Office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248331D-B796-1713-A61F-4F9B6AFF8D6F}"/>
                </a:ext>
              </a:extLst>
            </p:cNvPr>
            <p:cNvSpPr/>
            <p:nvPr/>
          </p:nvSpPr>
          <p:spPr>
            <a:xfrm>
              <a:off x="783754" y="4165522"/>
              <a:ext cx="1570516" cy="73631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441A0-2EFC-A55C-F72E-C44A79FF8CDD}"/>
                </a:ext>
              </a:extLst>
            </p:cNvPr>
            <p:cNvSpPr txBox="1"/>
            <p:nvPr/>
          </p:nvSpPr>
          <p:spPr>
            <a:xfrm>
              <a:off x="1048776" y="4886566"/>
              <a:ext cx="1047715" cy="26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External 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521457E-FAFA-AE33-C25B-9E3A6D5F6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28" y="4384279"/>
              <a:ext cx="365760" cy="36576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B33703-872C-4E84-37CD-A1E652C06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842" y="4156731"/>
              <a:ext cx="332470" cy="35248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5D302E-6948-C79F-6E5D-8A2BD2A6BF37}"/>
                </a:ext>
              </a:extLst>
            </p:cNvPr>
            <p:cNvSpPr txBox="1"/>
            <p:nvPr/>
          </p:nvSpPr>
          <p:spPr>
            <a:xfrm>
              <a:off x="760229" y="4677172"/>
              <a:ext cx="664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Research</a:t>
              </a:r>
              <a:endParaRPr 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8E972D-20AF-9EC8-20E8-86102D2C46E8}"/>
                </a:ext>
              </a:extLst>
            </p:cNvPr>
            <p:cNvSpPr txBox="1"/>
            <p:nvPr/>
          </p:nvSpPr>
          <p:spPr>
            <a:xfrm>
              <a:off x="1277271" y="4492772"/>
              <a:ext cx="488850" cy="328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000" dirty="0">
                  <a:solidFill>
                    <a:srgbClr val="002060"/>
                  </a:solidFill>
                </a:rPr>
                <a:t>Open Data</a:t>
              </a:r>
              <a:endParaRPr 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6CEF38F-FB16-63FB-33C3-B72844B73C8E}"/>
                </a:ext>
              </a:extLst>
            </p:cNvPr>
            <p:cNvSpPr txBox="1"/>
            <p:nvPr/>
          </p:nvSpPr>
          <p:spPr>
            <a:xfrm>
              <a:off x="1702632" y="4653627"/>
              <a:ext cx="7205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2060"/>
                  </a:solidFill>
                </a:rPr>
                <a:t>Vendors</a:t>
              </a:r>
              <a:endParaRPr lang="en-US" sz="1000" dirty="0"/>
            </a:p>
          </p:txBody>
        </p:sp>
        <p:pic>
          <p:nvPicPr>
            <p:cNvPr id="33" name="Picture 1" descr="C:\Documents and Settings\evan\Local Settings\Temporary Internet Files\Content.IE5\EQLJVIRU\MC900434847[1].PNG">
              <a:extLst>
                <a:ext uri="{FF2B5EF4-FFF2-40B4-BE49-F238E27FC236}">
                  <a16:creationId xmlns:a16="http://schemas.microsoft.com/office/drawing/2014/main" id="{995E4F6C-1257-FF64-10B8-DA5118E08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660" y="4312659"/>
              <a:ext cx="382223" cy="382223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39CEB3A-1695-9EC1-66A2-0A6D2E8A6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39" y="3247350"/>
              <a:ext cx="378800" cy="37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753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9456"/>
            <a:ext cx="8931793" cy="6041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Gather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21AC77-8A61-4113-9D51-12F443A95998}"/>
              </a:ext>
            </a:extLst>
          </p:cNvPr>
          <p:cNvSpPr/>
          <p:nvPr/>
        </p:nvSpPr>
        <p:spPr>
          <a:xfrm>
            <a:off x="1243999" y="5009383"/>
            <a:ext cx="844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/>
              <a:t>Gather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3851C0-1D62-6B82-739B-AA016357A52B}"/>
              </a:ext>
            </a:extLst>
          </p:cNvPr>
          <p:cNvSpPr txBox="1"/>
          <p:nvPr/>
        </p:nvSpPr>
        <p:spPr>
          <a:xfrm>
            <a:off x="2800351" y="1203214"/>
            <a:ext cx="964849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rgbClr val="002060"/>
                </a:solidFill>
              </a:rPr>
              <a:t>Most companies have established source data access as a data consumer-based activity. There are two approaches to gathering: retrieve and receive. </a:t>
            </a:r>
          </a:p>
          <a:p>
            <a:pPr marL="514350" lvl="1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Retrieve – The most common approach is bulk data retrieval. There are API (or services) interfaces that support bulk and transactional data retrieval  </a:t>
            </a:r>
          </a:p>
          <a:p>
            <a:pPr marL="514350" lvl="1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Receive – A scheduled or on demand mechanism for data delivery. Data may be delivered in bulk or transactionally.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814B8-E835-97C3-ACE9-47E21BD9CD10}"/>
              </a:ext>
            </a:extLst>
          </p:cNvPr>
          <p:cNvSpPr txBox="1"/>
          <p:nvPr/>
        </p:nvSpPr>
        <p:spPr>
          <a:xfrm>
            <a:off x="2801398" y="4851847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Considerations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2060"/>
                </a:solidFill>
              </a:rPr>
              <a:t>Extracts are often built on a case-by-case basis with little thought regarding reuse and sharing.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2060"/>
                </a:solidFill>
              </a:rPr>
              <a:t>Few IT organizations budget application teams to address source data sharing (and extract creation).  A demand-driven approach is wasteful and costly.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DADC0-EAEB-1CFE-2DA1-1CAB5F4F784C}"/>
              </a:ext>
            </a:extLst>
          </p:cNvPr>
          <p:cNvSpPr txBox="1"/>
          <p:nvPr/>
        </p:nvSpPr>
        <p:spPr>
          <a:xfrm>
            <a:off x="2788707" y="3175330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Observations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most common mechanism is source system generated extract files being deposited in a shared storage environment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Some organizations have positioned a “Data Lake” platform for centralizing source data storage  (and simplifying access to source system data) 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43C1E8A-1AC1-4714-B11E-5887942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0" y="1206357"/>
            <a:ext cx="1859441" cy="378594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364C615-6C70-9F01-DA12-3075DDA9CF2A}"/>
              </a:ext>
            </a:extLst>
          </p:cNvPr>
          <p:cNvSpPr/>
          <p:nvPr/>
        </p:nvSpPr>
        <p:spPr>
          <a:xfrm>
            <a:off x="595859" y="6441046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</p:spTree>
    <p:extLst>
      <p:ext uri="{BB962C8B-B14F-4D97-AF65-F5344CB8AC3E}">
        <p14:creationId xmlns:p14="http://schemas.microsoft.com/office/powerpoint/2010/main" val="1955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956"/>
            <a:ext cx="2574471" cy="7102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Process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FA54CD-86FC-4AE3-9519-A51D34AF7BAC}"/>
              </a:ext>
            </a:extLst>
          </p:cNvPr>
          <p:cNvSpPr/>
          <p:nvPr/>
        </p:nvSpPr>
        <p:spPr>
          <a:xfrm>
            <a:off x="1216935" y="4986292"/>
            <a:ext cx="95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/>
              <a:t>Process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3E3B5-BA90-38E7-77B7-2E668864EF1C}"/>
              </a:ext>
            </a:extLst>
          </p:cNvPr>
          <p:cNvSpPr txBox="1"/>
          <p:nvPr/>
        </p:nvSpPr>
        <p:spPr>
          <a:xfrm>
            <a:off x="2786661" y="1102110"/>
            <a:ext cx="9523659" cy="19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0066"/>
                </a:solidFill>
              </a:rPr>
              <a:t>Converting data from its raw form to make it “ready to use”.  Some of the most common activities include: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Cleanse – the process of fixing or removing incorrect, corrupt or incomplete data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Transform -  converting data from one format to another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Standardize – modifying the representation of data to support processing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Validate – testing data against a set of acceptance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FBACA-581B-5D94-56B3-0A3030A4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1100"/>
            <a:ext cx="1859441" cy="378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73E0F1-D254-AA63-F088-352AC78F41D0}"/>
              </a:ext>
            </a:extLst>
          </p:cNvPr>
          <p:cNvSpPr txBox="1"/>
          <p:nvPr/>
        </p:nvSpPr>
        <p:spPr>
          <a:xfrm>
            <a:off x="2761721" y="4711228"/>
            <a:ext cx="9385575" cy="19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66"/>
                </a:solidFill>
              </a:rPr>
              <a:t>Considerations</a:t>
            </a:r>
            <a:r>
              <a:rPr lang="en-US" sz="2800" b="1" dirty="0">
                <a:solidFill>
                  <a:srgbClr val="000066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Operational and Analytical systems use different tool sets to address this stage. 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Processing is addressed with ETL tools or traditional 3GL languages (Python, C, etc.) 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Productivity is often 10x-20x with ETL tools due to source impact analysis, lineage, and greater troubleshooting/debugging capabilities.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Data quality tools can dramatically reduce development and processing times.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28DAF-463E-B58C-245E-02455BC8DCE1}"/>
              </a:ext>
            </a:extLst>
          </p:cNvPr>
          <p:cNvSpPr txBox="1"/>
          <p:nvPr/>
        </p:nvSpPr>
        <p:spPr>
          <a:xfrm>
            <a:off x="2761722" y="3137521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66"/>
                </a:solidFill>
              </a:rPr>
              <a:t>Observations</a:t>
            </a:r>
            <a:r>
              <a:rPr lang="en-US" sz="2800" b="1" dirty="0">
                <a:solidFill>
                  <a:srgbClr val="000066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This lifecycle stage occurs with both operational and analytical systems.  It’s often referred to as “data transformation”, “ETL”, or “Data Engineering”.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“Data Wrangling” or “Data Preparation” are often used to refer to user-centric data transformation tools.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BECB8-F3BC-BEEE-729E-CF0BD9850425}"/>
              </a:ext>
            </a:extLst>
          </p:cNvPr>
          <p:cNvSpPr/>
          <p:nvPr/>
        </p:nvSpPr>
        <p:spPr>
          <a:xfrm>
            <a:off x="572125" y="6411546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</p:spTree>
    <p:extLst>
      <p:ext uri="{BB962C8B-B14F-4D97-AF65-F5344CB8AC3E}">
        <p14:creationId xmlns:p14="http://schemas.microsoft.com/office/powerpoint/2010/main" val="121830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4DD2D91-F8AD-4677-A65B-714CB9998412}"/>
              </a:ext>
            </a:extLst>
          </p:cNvPr>
          <p:cNvSpPr/>
          <p:nvPr/>
        </p:nvSpPr>
        <p:spPr>
          <a:xfrm>
            <a:off x="1358031" y="499340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</a:pPr>
            <a:r>
              <a:rPr lang="en-US" b="1" dirty="0">
                <a:solidFill>
                  <a:srgbClr val="000066"/>
                </a:solidFill>
              </a:rPr>
              <a:t>Store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6798"/>
            <a:ext cx="9262865" cy="7102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D3B43-AE37-31D8-370B-14DF35EEE6D8}"/>
              </a:ext>
            </a:extLst>
          </p:cNvPr>
          <p:cNvSpPr txBox="1"/>
          <p:nvPr/>
        </p:nvSpPr>
        <p:spPr>
          <a:xfrm>
            <a:off x="2860506" y="1179447"/>
            <a:ext cx="9523659" cy="16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2060"/>
                </a:solidFill>
              </a:rPr>
              <a:t>Providing data that’s business rationalized data to support provisioning and analysis.  This data reflects business terminology, rules, and rigor and supports enterprise and/or department level usage. 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2060"/>
                </a:solidFill>
              </a:rPr>
              <a:t>While this stage typically support analytics processing, it may also support data delivery to other operational processing platforms.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6EE37C-6893-C827-2656-C45E5D96122C}"/>
              </a:ext>
            </a:extLst>
          </p:cNvPr>
          <p:cNvGrpSpPr/>
          <p:nvPr/>
        </p:nvGrpSpPr>
        <p:grpSpPr>
          <a:xfrm>
            <a:off x="767443" y="1246412"/>
            <a:ext cx="1890534" cy="3670612"/>
            <a:chOff x="6054435" y="1370845"/>
            <a:chExt cx="1890534" cy="36706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E4AA1-0526-9B24-D4EC-77A9F87F7313}"/>
                </a:ext>
              </a:extLst>
            </p:cNvPr>
            <p:cNvSpPr/>
            <p:nvPr/>
          </p:nvSpPr>
          <p:spPr>
            <a:xfrm>
              <a:off x="6117915" y="1370845"/>
              <a:ext cx="1737360" cy="3670612"/>
            </a:xfrm>
            <a:prstGeom prst="roundRect">
              <a:avLst/>
            </a:prstGeom>
            <a:solidFill>
              <a:srgbClr val="E2E2E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9A1B3-77D3-9E93-D52E-F16434E3C097}"/>
                </a:ext>
              </a:extLst>
            </p:cNvPr>
            <p:cNvSpPr txBox="1"/>
            <p:nvPr/>
          </p:nvSpPr>
          <p:spPr>
            <a:xfrm>
              <a:off x="6904478" y="3732097"/>
              <a:ext cx="1017666" cy="44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</a:t>
              </a:r>
              <a:br>
                <a:rPr lang="en-US" sz="1400" dirty="0">
                  <a:solidFill>
                    <a:srgbClr val="002060"/>
                  </a:solidFill>
                </a:rPr>
              </a:br>
              <a:r>
                <a:rPr lang="en-US" sz="1400" dirty="0">
                  <a:solidFill>
                    <a:srgbClr val="002060"/>
                  </a:solidFill>
                </a:rPr>
                <a:t>Warehouse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7FDB51-B89C-7115-C17E-98C4C7FBB803}"/>
                </a:ext>
              </a:extLst>
            </p:cNvPr>
            <p:cNvGrpSpPr/>
            <p:nvPr/>
          </p:nvGrpSpPr>
          <p:grpSpPr>
            <a:xfrm>
              <a:off x="7116342" y="3164127"/>
              <a:ext cx="696206" cy="625775"/>
              <a:chOff x="6539898" y="3194967"/>
              <a:chExt cx="1089399" cy="110024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1F2A6FDF-6BC6-0EFF-223B-F82A419C1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9898" y="3194967"/>
                <a:ext cx="839511" cy="815294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FE0890C-D9D7-3D54-B4ED-44AF385BB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4848" y="3712283"/>
                <a:ext cx="393193" cy="38862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E17A13-1638-9E69-53FF-EE84A5D87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6104" y="3712283"/>
                <a:ext cx="393193" cy="388621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E56A2E3-F9B8-24CD-E12E-EAA41C50A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1444" y="3906594"/>
                <a:ext cx="393193" cy="388620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73E261-CCD0-CAA0-766F-F5702DAF7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222" y="1615135"/>
              <a:ext cx="392328" cy="320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587341-5615-FFBF-570C-FBDF7191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050" y="1933667"/>
              <a:ext cx="656817" cy="4251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B830D0-82B9-400A-4F37-A2F28C42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03" y="1512486"/>
              <a:ext cx="748492" cy="4966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6DE8C-91C7-FB18-4037-DBE9022F94B7}"/>
                </a:ext>
              </a:extLst>
            </p:cNvPr>
            <p:cNvSpPr txBox="1"/>
            <p:nvPr/>
          </p:nvSpPr>
          <p:spPr>
            <a:xfrm>
              <a:off x="6280367" y="1907099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Cloud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0CADA8-E22B-3E14-3CB7-82E44E6CBC37}"/>
                </a:ext>
              </a:extLst>
            </p:cNvPr>
            <p:cNvSpPr txBox="1"/>
            <p:nvPr/>
          </p:nvSpPr>
          <p:spPr>
            <a:xfrm>
              <a:off x="6826126" y="2297942"/>
              <a:ext cx="111884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 Center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0F76C8-065C-2BB3-C2E5-5F1EB1D693B6}"/>
                </a:ext>
              </a:extLst>
            </p:cNvPr>
            <p:cNvSpPr txBox="1"/>
            <p:nvPr/>
          </p:nvSpPr>
          <p:spPr>
            <a:xfrm>
              <a:off x="6189850" y="4512274"/>
              <a:ext cx="732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Catalog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4FD1DB-75EE-1A75-1852-8A038B307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441" y="4062339"/>
              <a:ext cx="679466" cy="443733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703AED-4520-9D70-E6CA-B50D86826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58322" y="2642417"/>
              <a:ext cx="397128" cy="500328"/>
              <a:chOff x="10713876" y="476890"/>
              <a:chExt cx="614016" cy="7735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940F0A1-44DD-13EB-42AA-D5EF26FD8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3876" y="476890"/>
                <a:ext cx="434754" cy="639583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F02DB57-83A9-3F3A-2388-FF3713C71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4699" y="861847"/>
                <a:ext cx="393193" cy="388621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6057C1-81EE-05A5-4760-D559B258DFB7}"/>
                </a:ext>
              </a:extLst>
            </p:cNvPr>
            <p:cNvSpPr txBox="1"/>
            <p:nvPr/>
          </p:nvSpPr>
          <p:spPr>
            <a:xfrm>
              <a:off x="6054435" y="3126351"/>
              <a:ext cx="1118843" cy="26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Data Mart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F8120F-97A0-7D74-2580-AC71887D8A5C}"/>
              </a:ext>
            </a:extLst>
          </p:cNvPr>
          <p:cNvSpPr txBox="1"/>
          <p:nvPr/>
        </p:nvSpPr>
        <p:spPr>
          <a:xfrm>
            <a:off x="2838818" y="4751241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Considerations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7150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This stage establishes “business-checked” data.  Users assume that data has undergone data acceptance and quality processing.</a:t>
            </a:r>
          </a:p>
          <a:p>
            <a:pPr marL="57150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If data reflects a non-enterprise format </a:t>
            </a:r>
            <a:r>
              <a:rPr lang="en-US" sz="1600" dirty="0">
                <a:solidFill>
                  <a:srgbClr val="002060"/>
                </a:solidFill>
              </a:rPr>
              <a:t>(e.g. organizational, application, etc.),  </a:t>
            </a:r>
            <a:r>
              <a:rPr lang="en-US" sz="2000" dirty="0">
                <a:solidFill>
                  <a:srgbClr val="002060"/>
                </a:solidFill>
              </a:rPr>
              <a:t>it is often placed on a functional-specific platform </a:t>
            </a:r>
            <a:r>
              <a:rPr lang="en-US" sz="1600" dirty="0">
                <a:solidFill>
                  <a:srgbClr val="002060"/>
                </a:solidFill>
              </a:rPr>
              <a:t>(data mart)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FDC2D-267E-E95D-2029-163CAB95D124}"/>
              </a:ext>
            </a:extLst>
          </p:cNvPr>
          <p:cNvSpPr txBox="1"/>
          <p:nvPr/>
        </p:nvSpPr>
        <p:spPr>
          <a:xfrm>
            <a:off x="2838818" y="3149541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2060"/>
                </a:solidFill>
              </a:rPr>
              <a:t>Observations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 most common storage environment is SQL-based; however, data maybe stored in a variety of technologies </a:t>
            </a:r>
            <a:r>
              <a:rPr lang="en-US" sz="1600" dirty="0">
                <a:solidFill>
                  <a:srgbClr val="002060"/>
                </a:solidFill>
              </a:rPr>
              <a:t>(files, NoSQL, etc.).  </a:t>
            </a:r>
          </a:p>
          <a:p>
            <a:pPr marL="514350" indent="-22860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Data at this stage reflects business terminology; it should be referenceable within a catalog </a:t>
            </a:r>
            <a:r>
              <a:rPr lang="en-US" sz="1600" dirty="0">
                <a:solidFill>
                  <a:srgbClr val="002060"/>
                </a:solidFill>
              </a:rPr>
              <a:t>(metadata repository).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FEFAF0-DABB-E8D4-1323-701DA899621C}"/>
              </a:ext>
            </a:extLst>
          </p:cNvPr>
          <p:cNvSpPr/>
          <p:nvPr/>
        </p:nvSpPr>
        <p:spPr>
          <a:xfrm>
            <a:off x="645970" y="6423566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</p:spTree>
    <p:extLst>
      <p:ext uri="{BB962C8B-B14F-4D97-AF65-F5344CB8AC3E}">
        <p14:creationId xmlns:p14="http://schemas.microsoft.com/office/powerpoint/2010/main" val="16030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2503-3728-4033-B148-02F0763A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77" y="293948"/>
            <a:ext cx="2064623" cy="5819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1" dirty="0">
                <a:latin typeface="+mj-lt"/>
              </a:rPr>
              <a:t>Data Lifecycle Stage: 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5E7B9-03BE-4303-B5F2-A2947DCE1E09}"/>
              </a:ext>
            </a:extLst>
          </p:cNvPr>
          <p:cNvSpPr/>
          <p:nvPr/>
        </p:nvSpPr>
        <p:spPr>
          <a:xfrm>
            <a:off x="1318002" y="498925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b="1" dirty="0"/>
              <a:t>Use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9B754-6E96-CD33-9B42-7D945A8A0861}"/>
              </a:ext>
            </a:extLst>
          </p:cNvPr>
          <p:cNvSpPr txBox="1"/>
          <p:nvPr/>
        </p:nvSpPr>
        <p:spPr>
          <a:xfrm>
            <a:off x="2760467" y="1200861"/>
            <a:ext cx="9523659" cy="12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>
                <a:solidFill>
                  <a:srgbClr val="000066"/>
                </a:solidFill>
              </a:rPr>
              <a:t>Business-level data usage that enables business processing, analysis, and  decision-making.  Data Usage is not limited to strategic or historical analytics; it may include operational analytics, functional processing, or data provisioning. 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41A1F5-460D-3341-C1CD-E2D32FFA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81100"/>
            <a:ext cx="1859441" cy="37859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54ACAF-08C1-AF23-D634-6A78B8917CBA}"/>
              </a:ext>
            </a:extLst>
          </p:cNvPr>
          <p:cNvSpPr txBox="1"/>
          <p:nvPr/>
        </p:nvSpPr>
        <p:spPr>
          <a:xfrm>
            <a:off x="2738779" y="4365748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0066"/>
                </a:solidFill>
              </a:rPr>
              <a:t>Considerations</a:t>
            </a:r>
            <a:r>
              <a:rPr lang="en-US" sz="2800" b="1" dirty="0">
                <a:solidFill>
                  <a:srgbClr val="000066"/>
                </a:solidFill>
              </a:rPr>
              <a:t> </a:t>
            </a:r>
          </a:p>
          <a:p>
            <a:pPr marL="571500" indent="-28575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690563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The biggest obstacle in data usage is data management support. Data usage isn’t feasible if data can’t be found, accessed, and prepared. </a:t>
            </a:r>
          </a:p>
          <a:p>
            <a:pPr marL="571500" indent="-28575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As analytics has matured, the importance of privacy, security, usage tracking, and usage ethics has become highly visible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47791-238C-5A03-226A-5553FCFC0941}"/>
              </a:ext>
            </a:extLst>
          </p:cNvPr>
          <p:cNvSpPr txBox="1"/>
          <p:nvPr/>
        </p:nvSpPr>
        <p:spPr>
          <a:xfrm>
            <a:off x="2738779" y="2551124"/>
            <a:ext cx="9169094" cy="161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0066"/>
                </a:solidFill>
              </a:rPr>
              <a:t>Observations</a:t>
            </a:r>
            <a:r>
              <a:rPr lang="en-US" sz="2800" b="1" dirty="0">
                <a:solidFill>
                  <a:srgbClr val="000066"/>
                </a:solidFill>
              </a:rPr>
              <a:t> </a:t>
            </a:r>
          </a:p>
          <a:p>
            <a:pPr marL="571500" indent="-231775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“Analytics” is a very broad domain and includes variety of analysis and data visualization techniques.  </a:t>
            </a:r>
          </a:p>
          <a:p>
            <a:pPr marL="571500" indent="-231775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 sz="2000" dirty="0">
                <a:solidFill>
                  <a:srgbClr val="000066"/>
                </a:solidFill>
              </a:rPr>
              <a:t>AI/ML is likely the hottest segment within data usage; it hasn’t diminished the interest or popularity in any other aspect of data usage.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80B3AF-7688-7B5C-875E-20D1464514C5}"/>
              </a:ext>
            </a:extLst>
          </p:cNvPr>
          <p:cNvSpPr/>
          <p:nvPr/>
        </p:nvSpPr>
        <p:spPr>
          <a:xfrm>
            <a:off x="545931" y="6435602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2060"/>
                </a:solidFill>
              </a:rPr>
              <a:t>134B3D5</a:t>
            </a:r>
          </a:p>
        </p:txBody>
      </p:sp>
    </p:spTree>
    <p:extLst>
      <p:ext uri="{BB962C8B-B14F-4D97-AF65-F5344CB8AC3E}">
        <p14:creationId xmlns:p14="http://schemas.microsoft.com/office/powerpoint/2010/main" val="39218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vanDefault">
      <a:dk1>
        <a:srgbClr val="003366"/>
      </a:dk1>
      <a:lt1>
        <a:sysClr val="window" lastClr="FFFFFF"/>
      </a:lt1>
      <a:dk2>
        <a:srgbClr val="003155"/>
      </a:dk2>
      <a:lt2>
        <a:srgbClr val="CCCCCC"/>
      </a:lt2>
      <a:accent1>
        <a:srgbClr val="0000A2"/>
      </a:accent1>
      <a:accent2>
        <a:srgbClr val="00B050"/>
      </a:accent2>
      <a:accent3>
        <a:srgbClr val="CC3333"/>
      </a:accent3>
      <a:accent4>
        <a:srgbClr val="FF6600"/>
      </a:accent4>
      <a:accent5>
        <a:srgbClr val="A5598A"/>
      </a:accent5>
      <a:accent6>
        <a:srgbClr val="FFE165"/>
      </a:accent6>
      <a:hlink>
        <a:srgbClr val="00497F"/>
      </a:hlink>
      <a:folHlink>
        <a:srgbClr val="7B42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FFFDCBC8A05429796C68B97866995" ma:contentTypeVersion="12" ma:contentTypeDescription="Create a new document." ma:contentTypeScope="" ma:versionID="ad4eb98ac88656bbaeb51e0a8a08c3e6">
  <xsd:schema xmlns:xsd="http://www.w3.org/2001/XMLSchema" xmlns:xs="http://www.w3.org/2001/XMLSchema" xmlns:p="http://schemas.microsoft.com/office/2006/metadata/properties" xmlns:ns3="505424b8-ad22-4a44-b4fd-2abe5aca4953" xmlns:ns4="ac2ce819-c712-42c6-bce6-c9efb8c7574b" targetNamespace="http://schemas.microsoft.com/office/2006/metadata/properties" ma:root="true" ma:fieldsID="751592698b417d5cee70496f50c6ef8d" ns3:_="" ns4:_="">
    <xsd:import namespace="505424b8-ad22-4a44-b4fd-2abe5aca4953"/>
    <xsd:import namespace="ac2ce819-c712-42c6-bce6-c9efb8c757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424b8-ad22-4a44-b4fd-2abe5aca49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ce819-c712-42c6-bce6-c9efb8c757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5424b8-ad22-4a44-b4fd-2abe5aca4953" xsi:nil="true"/>
  </documentManagement>
</p:properties>
</file>

<file path=customXml/itemProps1.xml><?xml version="1.0" encoding="utf-8"?>
<ds:datastoreItem xmlns:ds="http://schemas.openxmlformats.org/officeDocument/2006/customXml" ds:itemID="{807FE715-27E0-4EAA-B2FB-C1BCEEA778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CB449B-2055-4667-B9D8-56364150DF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5424b8-ad22-4a44-b4fd-2abe5aca4953"/>
    <ds:schemaRef ds:uri="ac2ce819-c712-42c6-bce6-c9efb8c757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AEFFA2-8223-4F87-B365-31F735F49C30}">
  <ds:schemaRefs>
    <ds:schemaRef ds:uri="http://www.w3.org/XML/1998/namespace"/>
    <ds:schemaRef ds:uri="http://purl.org/dc/dcmitype/"/>
    <ds:schemaRef ds:uri="http://schemas.microsoft.com/office/infopath/2007/PartnerControls"/>
    <ds:schemaRef ds:uri="ac2ce819-c712-42c6-bce6-c9efb8c7574b"/>
    <ds:schemaRef ds:uri="http://schemas.openxmlformats.org/package/2006/metadata/core-properties"/>
    <ds:schemaRef ds:uri="http://schemas.microsoft.com/office/2006/documentManagement/types"/>
    <ds:schemaRef ds:uri="505424b8-ad22-4a44-b4fd-2abe5aca4953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7498</TotalTime>
  <Words>1572</Words>
  <Application>Microsoft Office PowerPoint</Application>
  <PresentationFormat>Widescreen</PresentationFormat>
  <Paragraphs>242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Franklin Gothic Medium</vt:lpstr>
      <vt:lpstr>Joanna MT</vt:lpstr>
      <vt:lpstr>Office Theme</vt:lpstr>
      <vt:lpstr>PowerPoint Presentation</vt:lpstr>
      <vt:lpstr>What is a Lifecycle? </vt:lpstr>
      <vt:lpstr>Data Lifecycle Unarguable Concepts about Data </vt:lpstr>
      <vt:lpstr>The Stages in a Data Lifecycle</vt:lpstr>
      <vt:lpstr>Data Lifecycle Stage:  Create</vt:lpstr>
      <vt:lpstr>Data Lifecycle Stage:  Gather</vt:lpstr>
      <vt:lpstr>Data Lifecycle Stage:  Process</vt:lpstr>
      <vt:lpstr>Data Lifecycle Stage:  Store</vt:lpstr>
      <vt:lpstr>Data Lifecycle Stage:  Use</vt:lpstr>
      <vt:lpstr>Data Lifecycle Stage:  Expire </vt:lpstr>
      <vt:lpstr>Data Management in a Data Lifecycle</vt:lpstr>
      <vt:lpstr>Why a Data Lifecycle Matters to RMT (and OCFO and DHS)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</dc:creator>
  <cp:lastModifiedBy>Levy, Evan (CTR)</cp:lastModifiedBy>
  <cp:revision>138</cp:revision>
  <dcterms:created xsi:type="dcterms:W3CDTF">2022-11-30T22:17:30Z</dcterms:created>
  <dcterms:modified xsi:type="dcterms:W3CDTF">2023-11-27T18:33:34Z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2023-02-28T22:02:08Z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d2768fca-159c-409e-8fb6-a794447286b1</vt:lpwstr>
  </property>
  <property fmtid="{D5CDD505-2E9C-101B-9397-08002B2CF9AE}" pid="8" name="MSIP_Label_a2eef23d-2e95-4428-9a3c-2526d95b164a_ContentBits">
    <vt:lpwstr>0</vt:lpwstr>
  </property>
  <property fmtid="{D5CDD505-2E9C-101B-9397-08002B2CF9AE}" pid="9" name="ContentTypeId">
    <vt:lpwstr>0x010100771FFFDCBC8A05429796C68B97866995</vt:lpwstr>
  </property>
</Properties>
</file>