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8E41-936B-CA48-9C8F-B9555C84C66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Edward Brash</a:t>
            </a:r>
          </a:p>
          <a:p>
            <a:r>
              <a:rPr lang="en-US" dirty="0"/>
              <a:t>September 23, 2022</a:t>
            </a:r>
          </a:p>
          <a:p>
            <a:r>
              <a:rPr lang="en-US"/>
              <a:t>CPSC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this with Make?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called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Note the tab characters!!! Yikes!!!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	g++ -c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	g++ -c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	g++ -o hello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Stupid … it makes EVERYTHING every time whether there have been changes or not … highly inefficient</a:t>
            </a:r>
          </a:p>
          <a:p>
            <a:endParaRPr lang="en-US" dirty="0"/>
          </a:p>
          <a:p>
            <a:r>
              <a:rPr lang="en-US" dirty="0"/>
              <a:t>Uses four steps every time … g++ is smarter than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1 – Still stupid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g++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2 – Separate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111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  <a:r>
              <a:rPr lang="en-US" dirty="0">
                <a:latin typeface="Courier"/>
                <a:cs typeface="Courier"/>
              </a:rPr>
              <a:t>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factorial.o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hello.o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g++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main.cpp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factorial.cpp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	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hello.cpp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	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3366FF"/>
                </a:solidFill>
                <a:latin typeface="Courier"/>
                <a:cs typeface="Courier"/>
              </a:rPr>
              <a:t>clean</a:t>
            </a: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		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-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*.o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6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3 – Documentation!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45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# I am a comment … students have never seen me before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# I feel so unloved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# I was using # long before Twitter existed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  <a:r>
              <a:rPr lang="en-US" dirty="0">
                <a:latin typeface="Courier"/>
                <a:cs typeface="Courier"/>
              </a:rPr>
              <a:t>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factorial.o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hello.o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g++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main.cpp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factorial.cpp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	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hello.cpp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	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3366FF"/>
                </a:solidFill>
                <a:latin typeface="Courier"/>
                <a:cs typeface="Courier"/>
              </a:rPr>
              <a:t>clean</a:t>
            </a: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		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-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*.o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1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4 –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45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I am a comment, and I want to say that the variable CC will be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the compiler to use.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55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Hey!, I am comment number 2. I want to say that CFLAGS will be the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options I'll pass to the compiler.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5500" dirty="0">
                <a:solidFill>
                  <a:srgbClr val="000000"/>
                </a:solidFill>
                <a:latin typeface="Courier"/>
                <a:cs typeface="Courier"/>
              </a:rPr>
              <a:t>=-c –Wall</a:t>
            </a:r>
          </a:p>
          <a:p>
            <a:pPr marL="0" indent="0">
              <a:buNone/>
            </a:pPr>
            <a:endParaRPr lang="en-US" sz="55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  <a:r>
              <a:rPr lang="en-US" sz="5500" dirty="0">
                <a:latin typeface="Courier"/>
                <a:cs typeface="Courier"/>
              </a:rPr>
              <a:t> hello</a:t>
            </a:r>
          </a:p>
          <a:p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main.o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factorial.o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hello.o</a:t>
            </a:r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latin typeface="Courier"/>
                <a:cs typeface="Courier"/>
              </a:rPr>
              <a:t>		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$(CC)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main.cpp</a:t>
            </a:r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latin typeface="Courier"/>
                <a:cs typeface="Courier"/>
              </a:rPr>
              <a:t>		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fr-FR" sz="5500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 err="1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sz="5500" dirty="0">
                <a:latin typeface="Courier"/>
                <a:cs typeface="Courier"/>
              </a:rPr>
              <a:t> </a:t>
            </a:r>
            <a:r>
              <a:rPr lang="fr-FR" sz="5500" dirty="0" err="1">
                <a:latin typeface="Courier"/>
                <a:cs typeface="Courier"/>
              </a:rPr>
              <a:t>factorial.cpp</a:t>
            </a:r>
            <a:endParaRPr lang="fr-FR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>
                <a:latin typeface="Courier"/>
                <a:cs typeface="Courier"/>
              </a:rPr>
              <a:t>		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fr-FR" sz="5500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 err="1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sz="5500" dirty="0">
                <a:latin typeface="Courier"/>
                <a:cs typeface="Courier"/>
              </a:rPr>
              <a:t> </a:t>
            </a:r>
            <a:r>
              <a:rPr lang="fr-FR" sz="5500" dirty="0" err="1">
                <a:latin typeface="Courier"/>
                <a:cs typeface="Courier"/>
              </a:rPr>
              <a:t>hello.cpp</a:t>
            </a:r>
            <a:endParaRPr lang="fr-FR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>
                <a:latin typeface="Courier"/>
                <a:cs typeface="Courier"/>
              </a:rPr>
              <a:t>		</a:t>
            </a:r>
            <a:r>
              <a:rPr lang="it-IT" sz="5500" dirty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it-IT" sz="5500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5500" dirty="0" err="1">
                <a:solidFill>
                  <a:srgbClr val="3366FF"/>
                </a:solidFill>
                <a:latin typeface="Courier"/>
                <a:cs typeface="Courier"/>
              </a:rPr>
              <a:t>clean</a:t>
            </a:r>
            <a:r>
              <a:rPr lang="it-IT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sz="5500" dirty="0">
                <a:solidFill>
                  <a:srgbClr val="3366FF"/>
                </a:solidFill>
                <a:latin typeface="Courier"/>
                <a:cs typeface="Courier"/>
              </a:rPr>
              <a:t>		</a:t>
            </a:r>
            <a:r>
              <a:rPr lang="it-IT" sz="5500" dirty="0" err="1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 -</a:t>
            </a:r>
            <a:r>
              <a:rPr lang="it-IT" sz="5500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 *.o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1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5 – Lots of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53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8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8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8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main.cpp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hello.cpp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factorial.cpp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800" dirty="0">
                <a:latin typeface="Courier"/>
                <a:cs typeface="Courier"/>
              </a:rPr>
              <a:t>=hello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$(EXECUTABLE): $(OBJECTS)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$(CC) $(LDFLAGS) $(OBJECTS)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$@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$(CC) $(CFLAGS) $&lt;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$@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it-IT" sz="1800" dirty="0" err="1">
                <a:latin typeface="Courier"/>
                <a:cs typeface="Courier"/>
              </a:rPr>
              <a:t>rm</a:t>
            </a:r>
            <a:r>
              <a:rPr lang="it-IT" sz="1800" dirty="0">
                <a:latin typeface="Courier"/>
                <a:cs typeface="Courier"/>
              </a:rPr>
              <a:t> –</a:t>
            </a:r>
            <a:r>
              <a:rPr lang="it-IT" sz="1800" dirty="0" err="1">
                <a:latin typeface="Courier"/>
                <a:cs typeface="Courier"/>
              </a:rPr>
              <a:t>rf</a:t>
            </a:r>
            <a:r>
              <a:rPr lang="it-IT" sz="1800" dirty="0">
                <a:latin typeface="Courier"/>
                <a:cs typeface="Courier"/>
              </a:rPr>
              <a:t> </a:t>
            </a:r>
            <a:r>
              <a:rPr lang="it-IT" sz="1800" dirty="0">
                <a:solidFill>
                  <a:srgbClr val="3366FF"/>
                </a:solidFill>
                <a:latin typeface="Courier"/>
                <a:cs typeface="Courier"/>
              </a:rPr>
              <a:t>$(OBJECTS) $(EXECUTABLE)</a:t>
            </a:r>
            <a:endParaRPr lang="en-US" sz="18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60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6 –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6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6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6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main.cpp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factorial.cpp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600" dirty="0">
                <a:latin typeface="Courier"/>
                <a:cs typeface="Courier"/>
              </a:rPr>
              <a:t>=hello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$(EXECUTABLE): $(OBJECTS)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$(CC) $(LDFLAGS) $(OBJECTS)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$@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$(CC) $(CFLAGS) $&lt;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$@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: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: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: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it-IT" sz="1600" dirty="0" err="1">
                <a:latin typeface="Courier"/>
                <a:cs typeface="Courier"/>
              </a:rPr>
              <a:t>rm</a:t>
            </a:r>
            <a:r>
              <a:rPr lang="it-IT" sz="1600" dirty="0">
                <a:latin typeface="Courier"/>
                <a:cs typeface="Courier"/>
              </a:rPr>
              <a:t> –</a:t>
            </a:r>
            <a:r>
              <a:rPr lang="it-IT" sz="1600" dirty="0" err="1">
                <a:latin typeface="Courier"/>
                <a:cs typeface="Courier"/>
              </a:rPr>
              <a:t>rf</a:t>
            </a:r>
            <a:r>
              <a:rPr lang="it-IT" sz="1600" dirty="0">
                <a:latin typeface="Courier"/>
                <a:cs typeface="Courier"/>
              </a:rPr>
              <a:t> </a:t>
            </a:r>
            <a:r>
              <a:rPr lang="it-IT" sz="1600" dirty="0">
                <a:solidFill>
                  <a:srgbClr val="3366FF"/>
                </a:solidFill>
                <a:latin typeface="Courier"/>
                <a:cs typeface="Courier"/>
              </a:rPr>
              <a:t>$(OBJECTS) $(EXECUTABLE)</a:t>
            </a:r>
            <a:endParaRPr lang="en-US" sz="16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770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7 –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6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6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6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main.cpp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factorial.cpp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600" dirty="0">
                <a:latin typeface="Courier"/>
                <a:cs typeface="Courier"/>
              </a:rPr>
              <a:t>=hello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$(EXECUTABLE): $(OBJECTS)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$(CC) $(LDFLAGS) $(OBJECTS)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$@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$(CC) $(CFLAGS) $&lt;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$@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$(OBJECTS) :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it-IT" sz="1600" dirty="0" err="1">
                <a:latin typeface="Courier"/>
                <a:cs typeface="Courier"/>
              </a:rPr>
              <a:t>rm</a:t>
            </a:r>
            <a:r>
              <a:rPr lang="it-IT" sz="1600" dirty="0">
                <a:latin typeface="Courier"/>
                <a:cs typeface="Courier"/>
              </a:rPr>
              <a:t> –</a:t>
            </a:r>
            <a:r>
              <a:rPr lang="it-IT" sz="1600" dirty="0" err="1">
                <a:latin typeface="Courier"/>
                <a:cs typeface="Courier"/>
              </a:rPr>
              <a:t>rf</a:t>
            </a:r>
            <a:r>
              <a:rPr lang="it-IT" sz="1600" dirty="0">
                <a:latin typeface="Courier"/>
                <a:cs typeface="Courier"/>
              </a:rPr>
              <a:t> </a:t>
            </a:r>
            <a:r>
              <a:rPr lang="it-IT" sz="1600" dirty="0">
                <a:solidFill>
                  <a:srgbClr val="3366FF"/>
                </a:solidFill>
                <a:latin typeface="Courier"/>
                <a:cs typeface="Courier"/>
              </a:rPr>
              <a:t>$(OBJECTS) $(EXECUTABLE)</a:t>
            </a:r>
            <a:endParaRPr lang="en-US" sz="16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161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8 – Multiple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3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44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FACSOURCE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factorial.cpp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SOURCES1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main.cpp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hello.cpp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SOURCES2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states.cpp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FACOBJS=$(FACSOURCE:.</a:t>
            </a:r>
            <a:r>
              <a:rPr lang="en-US" sz="44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OBJECTS1=$(SOURCES1:.cpp=.o)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OBJECTS2=$(SOURCES2:.cpp=.o)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EXECUTABLE1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=hello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EXECUTABLE2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=states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all: $(SOURCES) $(EXECUTABLE1) $(EXECUTABLE2)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$(EXECUTABLE1): $(FACOBJS) $(OBJECTS1)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$(LDFLAGS) $(OBJECTS1) $(FACOBJS) </a:t>
            </a:r>
            <a:r>
              <a:rPr lang="en-US" sz="44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$(EXECUTABLE2): $(FACOBJS) $(OBJECTS2)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$(LDFLAGS) $(OBJECTS2) $(FACOBJS) </a:t>
            </a:r>
            <a:r>
              <a:rPr lang="en-US" sz="44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44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$(CFLAGS) $&lt; -o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$(OBJECTS1) : </a:t>
            </a:r>
            <a:r>
              <a:rPr lang="en-US" sz="4400" dirty="0" err="1">
                <a:latin typeface="Courier"/>
                <a:cs typeface="Courier"/>
              </a:rPr>
              <a:t>functions.h</a:t>
            </a:r>
            <a:endParaRPr lang="en-US" sz="4400" dirty="0"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$(OBJECTS2) :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functions.h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$(FACOBJS) :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functions.h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it-IT" sz="4400" dirty="0">
                <a:solidFill>
                  <a:srgbClr val="3366FF"/>
                </a:solidFill>
                <a:latin typeface="Courier"/>
                <a:cs typeface="Courier"/>
              </a:rPr>
              <a:t>        </a:t>
            </a:r>
            <a:r>
              <a:rPr lang="it-IT" sz="4400" dirty="0" err="1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sz="4400" dirty="0">
                <a:solidFill>
                  <a:srgbClr val="FF0000"/>
                </a:solidFill>
                <a:latin typeface="Courier"/>
                <a:cs typeface="Courier"/>
              </a:rPr>
              <a:t> –</a:t>
            </a:r>
            <a:r>
              <a:rPr lang="it-IT" sz="4400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sz="4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4400" dirty="0">
                <a:solidFill>
                  <a:srgbClr val="3366FF"/>
                </a:solidFill>
                <a:latin typeface="Courier"/>
                <a:cs typeface="Courier"/>
              </a:rPr>
              <a:t>$(OBJECTS1) $(OBJECTS2) $(FACOBJS) $(EXECUTABLE1) $(EXECUTABLE2)</a:t>
            </a:r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it-IT" sz="4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Several options:</a:t>
            </a:r>
          </a:p>
          <a:p>
            <a:r>
              <a:rPr lang="en-US" dirty="0"/>
              <a:t>At the command line</a:t>
            </a:r>
          </a:p>
          <a:p>
            <a:pPr lvl="1"/>
            <a:r>
              <a:rPr lang="en-US" dirty="0"/>
              <a:t>Works ok for small source code distributions</a:t>
            </a:r>
          </a:p>
          <a:p>
            <a:pPr lvl="1"/>
            <a:r>
              <a:rPr lang="en-US" dirty="0"/>
              <a:t>Cumbersome – need to keep track of changes by hand – can be confusing even for small codes</a:t>
            </a:r>
          </a:p>
          <a:p>
            <a:r>
              <a:rPr lang="en-US" dirty="0"/>
              <a:t>Within an IDE (eclipse, </a:t>
            </a:r>
            <a:r>
              <a:rPr lang="en-US" dirty="0" err="1"/>
              <a:t>XCode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These will use some sort of underlying system, probably Make</a:t>
            </a:r>
          </a:p>
          <a:p>
            <a:r>
              <a:rPr lang="en-US" dirty="0"/>
              <a:t>Building a Make system</a:t>
            </a:r>
          </a:p>
          <a:p>
            <a:pPr lvl="1"/>
            <a:r>
              <a:rPr lang="en-US" dirty="0"/>
              <a:t>Probably still the most popular option, and you will undoubtedly have to use it at some point!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6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g++ -c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	g++ -c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	g++ -c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	g++ -o hello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8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Crash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source, include, install directories</a:t>
            </a:r>
          </a:p>
          <a:p>
            <a:r>
              <a:rPr lang="en-US" dirty="0"/>
              <a:t>“bin/</a:t>
            </a:r>
            <a:r>
              <a:rPr lang="en-US" dirty="0" err="1"/>
              <a:t>src</a:t>
            </a:r>
            <a:r>
              <a:rPr lang="en-US" dirty="0"/>
              <a:t>/include” directory model</a:t>
            </a:r>
          </a:p>
          <a:p>
            <a:r>
              <a:rPr lang="en-US" dirty="0"/>
              <a:t>Linking with libraries</a:t>
            </a:r>
          </a:p>
          <a:p>
            <a:r>
              <a:rPr lang="en-US" dirty="0"/>
              <a:t>Multiple </a:t>
            </a:r>
            <a:r>
              <a:rPr lang="en-US" dirty="0" err="1"/>
              <a:t>Makefiles</a:t>
            </a:r>
            <a:r>
              <a:rPr lang="en-US" dirty="0"/>
              <a:t> (for multiple source directories)</a:t>
            </a:r>
          </a:p>
          <a:p>
            <a:r>
              <a:rPr lang="en-US" dirty="0"/>
              <a:t>Other build systems (</a:t>
            </a:r>
            <a:r>
              <a:rPr lang="en-US" dirty="0" err="1"/>
              <a:t>SCons</a:t>
            </a:r>
            <a:r>
              <a:rPr lang="en-US" dirty="0"/>
              <a:t>, </a:t>
            </a:r>
            <a:r>
              <a:rPr lang="en-US" dirty="0" err="1"/>
              <a:t>cmake</a:t>
            </a:r>
            <a:r>
              <a:rPr lang="en-US" dirty="0"/>
              <a:t>, etc.)</a:t>
            </a:r>
          </a:p>
          <a:p>
            <a:r>
              <a:rPr lang="en-US" dirty="0"/>
              <a:t>GNU </a:t>
            </a:r>
            <a:r>
              <a:rPr lang="en-US" dirty="0" err="1"/>
              <a:t>Autoconf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is a utility that automatically builds executable programs and libraries from source code by reading </a:t>
            </a:r>
            <a:r>
              <a:rPr lang="en-US" dirty="0" err="1">
                <a:solidFill>
                  <a:srgbClr val="FF0000"/>
                </a:solidFill>
              </a:rPr>
              <a:t>Makefiles</a:t>
            </a:r>
            <a:r>
              <a:rPr lang="en-US" dirty="0"/>
              <a:t> which specify how to derive the 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 program</a:t>
            </a:r>
          </a:p>
          <a:p>
            <a:r>
              <a:rPr lang="en-US" dirty="0"/>
              <a:t>On most Unix systems, Make is actually GNU Make, which can be used in conjunction with the GNU build system (which in turn allows some amount of </a:t>
            </a:r>
            <a:r>
              <a:rPr lang="en-US" dirty="0" err="1"/>
              <a:t>autoconfiguration</a:t>
            </a:r>
            <a:r>
              <a:rPr lang="en-US" dirty="0"/>
              <a:t> abilities)</a:t>
            </a:r>
          </a:p>
        </p:txBody>
      </p:sp>
    </p:spTree>
    <p:extLst>
      <p:ext uri="{BB962C8B-B14F-4D97-AF65-F5344CB8AC3E}">
        <p14:creationId xmlns:p14="http://schemas.microsoft.com/office/powerpoint/2010/main" val="25783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Make has its own internal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my experience, it is rather cryptic, and is somewhat platform dependent (use of tabs)</a:t>
            </a:r>
          </a:p>
          <a:p>
            <a:endParaRPr lang="en-US" dirty="0"/>
          </a:p>
          <a:p>
            <a:r>
              <a:rPr lang="en-US" dirty="0"/>
              <a:t>“Make is a popular but flawed tool.”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has a LOT of problems:</a:t>
            </a:r>
          </a:p>
          <a:p>
            <a:pPr lvl="1"/>
            <a:r>
              <a:rPr lang="en-US" dirty="0"/>
              <a:t>Make’s parser does not function in a normal way</a:t>
            </a:r>
          </a:p>
          <a:p>
            <a:pPr lvl="1"/>
            <a:r>
              <a:rPr lang="en-US" dirty="0"/>
              <a:t>Special tokens (commas, etc.) are not handled consistently</a:t>
            </a:r>
          </a:p>
          <a:p>
            <a:pPr lvl="1"/>
            <a:r>
              <a:rPr lang="en-US" dirty="0"/>
              <a:t>Whitespace (sometimes matters, sometimes doesn’t)</a:t>
            </a:r>
          </a:p>
          <a:p>
            <a:pPr lvl="1"/>
            <a:r>
              <a:rPr lang="en-US" dirty="0"/>
              <a:t>Undefined variables do not generate an error</a:t>
            </a:r>
          </a:p>
          <a:p>
            <a:pPr lvl="1"/>
            <a:r>
              <a:rPr lang="en-US" dirty="0"/>
              <a:t>Limited support for conditions (if … then … else)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boolean</a:t>
            </a:r>
            <a:r>
              <a:rPr lang="en-US" dirty="0"/>
              <a:t> data types</a:t>
            </a:r>
          </a:p>
          <a:p>
            <a:pPr lvl="1"/>
            <a:r>
              <a:rPr lang="en-US" dirty="0"/>
              <a:t>No scoping (all variables are global)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0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</a:t>
            </a:r>
            <a:r>
              <a:rPr lang="en-US" dirty="0" err="1"/>
              <a:t>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iostream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using namespace 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print_hello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"The factorial of 5 is " &lt;&lt;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factorial(5)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is-IS" dirty="0">
                <a:latin typeface="Courier"/>
                <a:cs typeface="Courier"/>
              </a:rPr>
              <a:t>return 0;</a:t>
            </a:r>
          </a:p>
          <a:p>
            <a:pPr marL="0" indent="0">
              <a:buNone/>
            </a:pPr>
            <a:r>
              <a:rPr lang="is-I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</a:t>
            </a:r>
            <a:r>
              <a:rPr lang="en-US" dirty="0" err="1"/>
              <a:t>hello.cpp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iostream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using namespace 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print_hello</a:t>
            </a:r>
            <a:r>
              <a:rPr lang="en-US" dirty="0">
                <a:latin typeface="Courier"/>
                <a:cs typeface="Courier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"Hello World!";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9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</a:t>
            </a:r>
            <a:r>
              <a:rPr lang="en-US" dirty="0" err="1"/>
              <a:t>factorial.cpp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if(n&gt;1){</a:t>
            </a:r>
          </a:p>
          <a:p>
            <a:pPr marL="0" indent="0">
              <a:buNone/>
            </a:pPr>
            <a:r>
              <a:rPr lang="is-IS" dirty="0">
                <a:latin typeface="Courier"/>
                <a:cs typeface="Courier"/>
              </a:rPr>
              <a:t>        return(n * factorial(n-1));</a:t>
            </a:r>
          </a:p>
          <a:p>
            <a:pPr marL="0" indent="0">
              <a:buNone/>
            </a:pPr>
            <a:r>
              <a:rPr lang="is-I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else return 1;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5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</a:t>
            </a:r>
            <a:r>
              <a:rPr lang="en-US" dirty="0" err="1"/>
              <a:t>functions.h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print_hello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133829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  g++ -c </a:t>
            </a:r>
            <a:r>
              <a:rPr lang="en-US" dirty="0" err="1"/>
              <a:t>main.cpp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  g++ -c </a:t>
            </a:r>
            <a:r>
              <a:rPr lang="en-US" dirty="0" err="1"/>
              <a:t>hello.cpp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  g++ -c </a:t>
            </a:r>
            <a:r>
              <a:rPr lang="en-US" dirty="0" err="1"/>
              <a:t>factorial.cpp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  g++ -o hello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hello.o</a:t>
            </a:r>
            <a:r>
              <a:rPr lang="en-US" dirty="0"/>
              <a:t> </a:t>
            </a:r>
            <a:r>
              <a:rPr lang="en-US" dirty="0" err="1"/>
              <a:t>factorial.o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./hello</a:t>
            </a:r>
          </a:p>
          <a:p>
            <a:pPr marL="0" indent="0">
              <a:buNone/>
            </a:pPr>
            <a:r>
              <a:rPr lang="en-US" dirty="0"/>
              <a:t>Hello World!</a:t>
            </a:r>
          </a:p>
          <a:p>
            <a:pPr marL="0" indent="0">
              <a:buNone/>
            </a:pPr>
            <a:r>
              <a:rPr lang="en-US" dirty="0"/>
              <a:t>The factorial of 5 is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1545</Words>
  <Application>Microsoft Macintosh PowerPoint</Application>
  <PresentationFormat>On-screen Show (4:3)</PresentationFormat>
  <Paragraphs>252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Office Theme</vt:lpstr>
      <vt:lpstr>Make Tutorial</vt:lpstr>
      <vt:lpstr>Creating an Executable</vt:lpstr>
      <vt:lpstr>What is Make?</vt:lpstr>
      <vt:lpstr>What is Make?</vt:lpstr>
      <vt:lpstr>Example 1 – main.cpp</vt:lpstr>
      <vt:lpstr>Example 1 – hello.cpp</vt:lpstr>
      <vt:lpstr>Example 1 – factorial.cpp</vt:lpstr>
      <vt:lpstr>Example 1 – functions.h</vt:lpstr>
      <vt:lpstr>At the command line</vt:lpstr>
      <vt:lpstr>How do we do this with Make?</vt:lpstr>
      <vt:lpstr>Problems</vt:lpstr>
      <vt:lpstr>Modification 1 – Still stupid</vt:lpstr>
      <vt:lpstr>Modification 2 – Separate things</vt:lpstr>
      <vt:lpstr>Modification 3 – Documentation!</vt:lpstr>
      <vt:lpstr>Modification 4 – Variables</vt:lpstr>
      <vt:lpstr>Modification 5 – Lots of Sources</vt:lpstr>
      <vt:lpstr>Modification 6 – Dependencies</vt:lpstr>
      <vt:lpstr>Modification 7 – Wildcards</vt:lpstr>
      <vt:lpstr>Modification 8 – Multiple targets</vt:lpstr>
      <vt:lpstr>Version 0</vt:lpstr>
      <vt:lpstr>Future Crash Course?</vt:lpstr>
    </vt:vector>
  </TitlesOfParts>
  <Company>Christopher Newport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Tutorial</dc:title>
  <dc:creator>Edward Brash</dc:creator>
  <cp:lastModifiedBy>Edward Brash</cp:lastModifiedBy>
  <cp:revision>17</cp:revision>
  <dcterms:created xsi:type="dcterms:W3CDTF">2014-03-24T17:37:04Z</dcterms:created>
  <dcterms:modified xsi:type="dcterms:W3CDTF">2022-09-19T23:53:50Z</dcterms:modified>
</cp:coreProperties>
</file>