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1FB85-1E68-422B-ADC8-4AB5324A641A}" v="86" dt="2022-03-06T04:03:22.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n Hildreth" userId="c4a8e0b2a2251e95" providerId="LiveId" clId="{0D71FB85-1E68-422B-ADC8-4AB5324A641A}"/>
    <pc:docChg chg="undo custSel addSld delSld modSld sldOrd">
      <pc:chgData name="Evan Hildreth" userId="c4a8e0b2a2251e95" providerId="LiveId" clId="{0D71FB85-1E68-422B-ADC8-4AB5324A641A}" dt="2022-03-06T04:11:55.902" v="7117" actId="20577"/>
      <pc:docMkLst>
        <pc:docMk/>
      </pc:docMkLst>
      <pc:sldChg chg="modSp new mod">
        <pc:chgData name="Evan Hildreth" userId="c4a8e0b2a2251e95" providerId="LiveId" clId="{0D71FB85-1E68-422B-ADC8-4AB5324A641A}" dt="2022-03-06T03:09:12.833" v="1468" actId="20577"/>
        <pc:sldMkLst>
          <pc:docMk/>
          <pc:sldMk cId="434176412" sldId="257"/>
        </pc:sldMkLst>
        <pc:spChg chg="mod">
          <ac:chgData name="Evan Hildreth" userId="c4a8e0b2a2251e95" providerId="LiveId" clId="{0D71FB85-1E68-422B-ADC8-4AB5324A641A}" dt="2022-03-06T02:58:22.141" v="17" actId="20577"/>
          <ac:spMkLst>
            <pc:docMk/>
            <pc:sldMk cId="434176412" sldId="257"/>
            <ac:spMk id="2" creationId="{A2B323AB-4748-48BC-9C0C-EA1E2784DC74}"/>
          </ac:spMkLst>
        </pc:spChg>
        <pc:spChg chg="mod">
          <ac:chgData name="Evan Hildreth" userId="c4a8e0b2a2251e95" providerId="LiveId" clId="{0D71FB85-1E68-422B-ADC8-4AB5324A641A}" dt="2022-03-06T03:09:12.833" v="1468" actId="20577"/>
          <ac:spMkLst>
            <pc:docMk/>
            <pc:sldMk cId="434176412" sldId="257"/>
            <ac:spMk id="3" creationId="{1F8243B9-0D63-426A-8A46-E4DB45C94E89}"/>
          </ac:spMkLst>
        </pc:spChg>
      </pc:sldChg>
      <pc:sldChg chg="addSp delSp modSp new mod">
        <pc:chgData name="Evan Hildreth" userId="c4a8e0b2a2251e95" providerId="LiveId" clId="{0D71FB85-1E68-422B-ADC8-4AB5324A641A}" dt="2022-03-06T03:23:07.779" v="2903" actId="255"/>
        <pc:sldMkLst>
          <pc:docMk/>
          <pc:sldMk cId="523509707" sldId="258"/>
        </pc:sldMkLst>
        <pc:spChg chg="mod">
          <ac:chgData name="Evan Hildreth" userId="c4a8e0b2a2251e95" providerId="LiveId" clId="{0D71FB85-1E68-422B-ADC8-4AB5324A641A}" dt="2022-03-06T03:09:42.675" v="1509" actId="20577"/>
          <ac:spMkLst>
            <pc:docMk/>
            <pc:sldMk cId="523509707" sldId="258"/>
            <ac:spMk id="2" creationId="{9131FD78-0403-4FCF-818F-552D276ADC3C}"/>
          </ac:spMkLst>
        </pc:spChg>
        <pc:spChg chg="del">
          <ac:chgData name="Evan Hildreth" userId="c4a8e0b2a2251e95" providerId="LiveId" clId="{0D71FB85-1E68-422B-ADC8-4AB5324A641A}" dt="2022-03-06T03:10:40.901" v="1510" actId="3680"/>
          <ac:spMkLst>
            <pc:docMk/>
            <pc:sldMk cId="523509707" sldId="258"/>
            <ac:spMk id="3" creationId="{E01A68FB-224C-4FDA-AF2C-4622ACD0105E}"/>
          </ac:spMkLst>
        </pc:spChg>
        <pc:spChg chg="add mod">
          <ac:chgData name="Evan Hildreth" userId="c4a8e0b2a2251e95" providerId="LiveId" clId="{0D71FB85-1E68-422B-ADC8-4AB5324A641A}" dt="2022-03-06T03:23:07.779" v="2903" actId="255"/>
          <ac:spMkLst>
            <pc:docMk/>
            <pc:sldMk cId="523509707" sldId="258"/>
            <ac:spMk id="5" creationId="{3BF1E3A6-2DA4-4091-9DF7-16DB69D264C0}"/>
          </ac:spMkLst>
        </pc:spChg>
        <pc:graphicFrameChg chg="add mod ord modGraphic">
          <ac:chgData name="Evan Hildreth" userId="c4a8e0b2a2251e95" providerId="LiveId" clId="{0D71FB85-1E68-422B-ADC8-4AB5324A641A}" dt="2022-03-06T03:14:16.667" v="1596" actId="20577"/>
          <ac:graphicFrameMkLst>
            <pc:docMk/>
            <pc:sldMk cId="523509707" sldId="258"/>
            <ac:graphicFrameMk id="4" creationId="{11D52524-9CB2-478F-99BF-628BB019403C}"/>
          </ac:graphicFrameMkLst>
        </pc:graphicFrameChg>
      </pc:sldChg>
      <pc:sldChg chg="addSp delSp modSp new mod">
        <pc:chgData name="Evan Hildreth" userId="c4a8e0b2a2251e95" providerId="LiveId" clId="{0D71FB85-1E68-422B-ADC8-4AB5324A641A}" dt="2022-03-06T03:31:50.840" v="4135" actId="20577"/>
        <pc:sldMkLst>
          <pc:docMk/>
          <pc:sldMk cId="501415291" sldId="259"/>
        </pc:sldMkLst>
        <pc:spChg chg="mod">
          <ac:chgData name="Evan Hildreth" userId="c4a8e0b2a2251e95" providerId="LiveId" clId="{0D71FB85-1E68-422B-ADC8-4AB5324A641A}" dt="2022-03-06T03:23:26.658" v="2935" actId="20577"/>
          <ac:spMkLst>
            <pc:docMk/>
            <pc:sldMk cId="501415291" sldId="259"/>
            <ac:spMk id="2" creationId="{16558D9B-5665-4371-ABC4-1C3616742F6A}"/>
          </ac:spMkLst>
        </pc:spChg>
        <pc:spChg chg="del">
          <ac:chgData name="Evan Hildreth" userId="c4a8e0b2a2251e95" providerId="LiveId" clId="{0D71FB85-1E68-422B-ADC8-4AB5324A641A}" dt="2022-03-06T03:23:45.969" v="2936" actId="3680"/>
          <ac:spMkLst>
            <pc:docMk/>
            <pc:sldMk cId="501415291" sldId="259"/>
            <ac:spMk id="3" creationId="{A52F9736-EC25-45A1-B3B1-1FEC03C8E6E5}"/>
          </ac:spMkLst>
        </pc:spChg>
        <pc:spChg chg="add mod">
          <ac:chgData name="Evan Hildreth" userId="c4a8e0b2a2251e95" providerId="LiveId" clId="{0D71FB85-1E68-422B-ADC8-4AB5324A641A}" dt="2022-03-06T03:31:50.840" v="4135" actId="20577"/>
          <ac:spMkLst>
            <pc:docMk/>
            <pc:sldMk cId="501415291" sldId="259"/>
            <ac:spMk id="5" creationId="{A2C7E995-EACC-4132-8020-74A1F296944D}"/>
          </ac:spMkLst>
        </pc:spChg>
        <pc:graphicFrameChg chg="add mod ord modGraphic">
          <ac:chgData name="Evan Hildreth" userId="c4a8e0b2a2251e95" providerId="LiveId" clId="{0D71FB85-1E68-422B-ADC8-4AB5324A641A}" dt="2022-03-06T03:25:59.505" v="3022" actId="20577"/>
          <ac:graphicFrameMkLst>
            <pc:docMk/>
            <pc:sldMk cId="501415291" sldId="259"/>
            <ac:graphicFrameMk id="4" creationId="{FA8F6C11-07E0-460E-918A-8D741E436988}"/>
          </ac:graphicFrameMkLst>
        </pc:graphicFrameChg>
      </pc:sldChg>
      <pc:sldChg chg="addSp delSp modSp new mod">
        <pc:chgData name="Evan Hildreth" userId="c4a8e0b2a2251e95" providerId="LiveId" clId="{0D71FB85-1E68-422B-ADC8-4AB5324A641A}" dt="2022-03-06T03:45:22.040" v="5415" actId="313"/>
        <pc:sldMkLst>
          <pc:docMk/>
          <pc:sldMk cId="3653012996" sldId="260"/>
        </pc:sldMkLst>
        <pc:spChg chg="mod">
          <ac:chgData name="Evan Hildreth" userId="c4a8e0b2a2251e95" providerId="LiveId" clId="{0D71FB85-1E68-422B-ADC8-4AB5324A641A}" dt="2022-03-06T03:32:05.888" v="4160" actId="20577"/>
          <ac:spMkLst>
            <pc:docMk/>
            <pc:sldMk cId="3653012996" sldId="260"/>
            <ac:spMk id="2" creationId="{163F2355-86B2-4F22-BDD6-1082615417F7}"/>
          </ac:spMkLst>
        </pc:spChg>
        <pc:spChg chg="del">
          <ac:chgData name="Evan Hildreth" userId="c4a8e0b2a2251e95" providerId="LiveId" clId="{0D71FB85-1E68-422B-ADC8-4AB5324A641A}" dt="2022-03-06T03:32:20.188" v="4161" actId="3680"/>
          <ac:spMkLst>
            <pc:docMk/>
            <pc:sldMk cId="3653012996" sldId="260"/>
            <ac:spMk id="3" creationId="{1F72502D-5196-4521-8B95-7D41AC94B014}"/>
          </ac:spMkLst>
        </pc:spChg>
        <pc:spChg chg="add mod">
          <ac:chgData name="Evan Hildreth" userId="c4a8e0b2a2251e95" providerId="LiveId" clId="{0D71FB85-1E68-422B-ADC8-4AB5324A641A}" dt="2022-03-06T03:45:22.040" v="5415" actId="313"/>
          <ac:spMkLst>
            <pc:docMk/>
            <pc:sldMk cId="3653012996" sldId="260"/>
            <ac:spMk id="5" creationId="{DE8908D1-55D5-4914-8048-062E55F13A88}"/>
          </ac:spMkLst>
        </pc:spChg>
        <pc:graphicFrameChg chg="add mod ord modGraphic">
          <ac:chgData name="Evan Hildreth" userId="c4a8e0b2a2251e95" providerId="LiveId" clId="{0D71FB85-1E68-422B-ADC8-4AB5324A641A}" dt="2022-03-06T03:37:23.245" v="4253" actId="20577"/>
          <ac:graphicFrameMkLst>
            <pc:docMk/>
            <pc:sldMk cId="3653012996" sldId="260"/>
            <ac:graphicFrameMk id="4" creationId="{C333464B-9626-42EB-8FF8-C934C78B89FF}"/>
          </ac:graphicFrameMkLst>
        </pc:graphicFrameChg>
      </pc:sldChg>
      <pc:sldChg chg="addSp delSp modSp new del mod ord setBg setClrOvrMap">
        <pc:chgData name="Evan Hildreth" userId="c4a8e0b2a2251e95" providerId="LiveId" clId="{0D71FB85-1E68-422B-ADC8-4AB5324A641A}" dt="2022-03-06T04:03:34.747" v="6348" actId="47"/>
        <pc:sldMkLst>
          <pc:docMk/>
          <pc:sldMk cId="2577885485" sldId="261"/>
        </pc:sldMkLst>
        <pc:spChg chg="mod">
          <ac:chgData name="Evan Hildreth" userId="c4a8e0b2a2251e95" providerId="LiveId" clId="{0D71FB85-1E68-422B-ADC8-4AB5324A641A}" dt="2022-03-06T03:47:05.687" v="5480" actId="20577"/>
          <ac:spMkLst>
            <pc:docMk/>
            <pc:sldMk cId="2577885485" sldId="261"/>
            <ac:spMk id="2" creationId="{FE1BFD97-EC28-4040-ABBF-F01179DCA342}"/>
          </ac:spMkLst>
        </pc:spChg>
        <pc:spChg chg="del">
          <ac:chgData name="Evan Hildreth" userId="c4a8e0b2a2251e95" providerId="LiveId" clId="{0D71FB85-1E68-422B-ADC8-4AB5324A641A}" dt="2022-03-06T03:46:41.595" v="5417" actId="931"/>
          <ac:spMkLst>
            <pc:docMk/>
            <pc:sldMk cId="2577885485" sldId="261"/>
            <ac:spMk id="3" creationId="{7CCA7D6D-192B-47C0-A0E0-5FB0B336845E}"/>
          </ac:spMkLst>
        </pc:spChg>
        <pc:spChg chg="add mod">
          <ac:chgData name="Evan Hildreth" userId="c4a8e0b2a2251e95" providerId="LiveId" clId="{0D71FB85-1E68-422B-ADC8-4AB5324A641A}" dt="2022-03-06T04:00:16.308" v="6250" actId="313"/>
          <ac:spMkLst>
            <pc:docMk/>
            <pc:sldMk cId="2577885485" sldId="261"/>
            <ac:spMk id="9" creationId="{D7356CDA-9CB3-414F-A82A-D6F3C71651BC}"/>
          </ac:spMkLst>
        </pc:spChg>
        <pc:spChg chg="add">
          <ac:chgData name="Evan Hildreth" userId="c4a8e0b2a2251e95" providerId="LiveId" clId="{0D71FB85-1E68-422B-ADC8-4AB5324A641A}" dt="2022-03-06T03:46:47.198" v="5420" actId="26606"/>
          <ac:spMkLst>
            <pc:docMk/>
            <pc:sldMk cId="2577885485" sldId="261"/>
            <ac:spMk id="12" creationId="{95CB840F-8E41-4CA5-B79B-25CC80AD234A}"/>
          </ac:spMkLst>
        </pc:spChg>
        <pc:picChg chg="add mod">
          <ac:chgData name="Evan Hildreth" userId="c4a8e0b2a2251e95" providerId="LiveId" clId="{0D71FB85-1E68-422B-ADC8-4AB5324A641A}" dt="2022-03-06T03:46:47.198" v="5420" actId="26606"/>
          <ac:picMkLst>
            <pc:docMk/>
            <pc:sldMk cId="2577885485" sldId="261"/>
            <ac:picMk id="5" creationId="{0FE95E37-BF21-452F-8A27-F9D7D28B69FD}"/>
          </ac:picMkLst>
        </pc:picChg>
      </pc:sldChg>
      <pc:sldChg chg="addSp delSp modSp new mod">
        <pc:chgData name="Evan Hildreth" userId="c4a8e0b2a2251e95" providerId="LiveId" clId="{0D71FB85-1E68-422B-ADC8-4AB5324A641A}" dt="2022-03-06T04:03:22.911" v="6347"/>
        <pc:sldMkLst>
          <pc:docMk/>
          <pc:sldMk cId="1478156295" sldId="262"/>
        </pc:sldMkLst>
        <pc:spChg chg="mod">
          <ac:chgData name="Evan Hildreth" userId="c4a8e0b2a2251e95" providerId="LiveId" clId="{0D71FB85-1E68-422B-ADC8-4AB5324A641A}" dt="2022-03-06T04:01:00.967" v="6339" actId="20577"/>
          <ac:spMkLst>
            <pc:docMk/>
            <pc:sldMk cId="1478156295" sldId="262"/>
            <ac:spMk id="2" creationId="{5DA0BD32-E540-40BB-93AE-B855D1BF8904}"/>
          </ac:spMkLst>
        </pc:spChg>
        <pc:spChg chg="del">
          <ac:chgData name="Evan Hildreth" userId="c4a8e0b2a2251e95" providerId="LiveId" clId="{0D71FB85-1E68-422B-ADC8-4AB5324A641A}" dt="2022-03-06T03:50:49.272" v="6152" actId="1957"/>
          <ac:spMkLst>
            <pc:docMk/>
            <pc:sldMk cId="1478156295" sldId="262"/>
            <ac:spMk id="3" creationId="{6D6D2CC6-B469-4B8E-8F1E-A37E924CC1F6}"/>
          </ac:spMkLst>
        </pc:spChg>
        <pc:graphicFrameChg chg="add mod">
          <ac:chgData name="Evan Hildreth" userId="c4a8e0b2a2251e95" providerId="LiveId" clId="{0D71FB85-1E68-422B-ADC8-4AB5324A641A}" dt="2022-03-06T04:03:22.911" v="6347"/>
          <ac:graphicFrameMkLst>
            <pc:docMk/>
            <pc:sldMk cId="1478156295" sldId="262"/>
            <ac:graphicFrameMk id="6" creationId="{7D2C0B0D-BD2D-40DF-AF4C-72A839F2FA88}"/>
          </ac:graphicFrameMkLst>
        </pc:graphicFrameChg>
      </pc:sldChg>
      <pc:sldChg chg="modSp new mod">
        <pc:chgData name="Evan Hildreth" userId="c4a8e0b2a2251e95" providerId="LiveId" clId="{0D71FB85-1E68-422B-ADC8-4AB5324A641A}" dt="2022-03-06T04:11:55.902" v="7117" actId="20577"/>
        <pc:sldMkLst>
          <pc:docMk/>
          <pc:sldMk cId="207772889" sldId="263"/>
        </pc:sldMkLst>
        <pc:spChg chg="mod">
          <ac:chgData name="Evan Hildreth" userId="c4a8e0b2a2251e95" providerId="LiveId" clId="{0D71FB85-1E68-422B-ADC8-4AB5324A641A}" dt="2022-03-06T04:03:49.639" v="6362" actId="20577"/>
          <ac:spMkLst>
            <pc:docMk/>
            <pc:sldMk cId="207772889" sldId="263"/>
            <ac:spMk id="2" creationId="{2837D583-BEAB-410E-AF4B-CA32513236A7}"/>
          </ac:spMkLst>
        </pc:spChg>
        <pc:spChg chg="mod">
          <ac:chgData name="Evan Hildreth" userId="c4a8e0b2a2251e95" providerId="LiveId" clId="{0D71FB85-1E68-422B-ADC8-4AB5324A641A}" dt="2022-03-06T04:11:55.902" v="7117" actId="20577"/>
          <ac:spMkLst>
            <pc:docMk/>
            <pc:sldMk cId="207772889" sldId="263"/>
            <ac:spMk id="3" creationId="{A018E331-1F60-46FF-814D-6D8D1375E85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492793621588469E-2"/>
          <c:y val="0.13761453199209603"/>
          <c:w val="0.9730144127568231"/>
          <c:h val="0.68914552168301579"/>
        </c:manualLayout>
      </c:layout>
      <c:barChart>
        <c:barDir val="col"/>
        <c:grouping val="clustered"/>
        <c:varyColors val="0"/>
        <c:ser>
          <c:idx val="0"/>
          <c:order val="0"/>
          <c:tx>
            <c:strRef>
              <c:f>Sheet1!$B$1</c:f>
              <c:strCache>
                <c:ptCount val="1"/>
                <c:pt idx="0">
                  <c:v>Training Accuracy</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Logistic Regression</c:v>
                </c:pt>
                <c:pt idx="1">
                  <c:v>Classification Trees</c:v>
                </c:pt>
                <c:pt idx="2">
                  <c:v>Neural Networks</c:v>
                </c:pt>
              </c:strCache>
            </c:strRef>
          </c:cat>
          <c:val>
            <c:numRef>
              <c:f>Sheet1!$B$2:$B$4</c:f>
              <c:numCache>
                <c:formatCode>General</c:formatCode>
                <c:ptCount val="3"/>
                <c:pt idx="0">
                  <c:v>90</c:v>
                </c:pt>
                <c:pt idx="1">
                  <c:v>89</c:v>
                </c:pt>
                <c:pt idx="2">
                  <c:v>93</c:v>
                </c:pt>
              </c:numCache>
            </c:numRef>
          </c:val>
          <c:extLst>
            <c:ext xmlns:c16="http://schemas.microsoft.com/office/drawing/2014/chart" uri="{C3380CC4-5D6E-409C-BE32-E72D297353CC}">
              <c16:uniqueId val="{00000000-3B02-46AF-808C-66BCCD490D83}"/>
            </c:ext>
          </c:extLst>
        </c:ser>
        <c:ser>
          <c:idx val="1"/>
          <c:order val="1"/>
          <c:tx>
            <c:strRef>
              <c:f>Sheet1!$C$1</c:f>
              <c:strCache>
                <c:ptCount val="1"/>
                <c:pt idx="0">
                  <c:v>Testing Accuracy</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Logistic Regression</c:v>
                </c:pt>
                <c:pt idx="1">
                  <c:v>Classification Trees</c:v>
                </c:pt>
                <c:pt idx="2">
                  <c:v>Neural Networks</c:v>
                </c:pt>
              </c:strCache>
            </c:strRef>
          </c:cat>
          <c:val>
            <c:numRef>
              <c:f>Sheet1!$C$2:$C$4</c:f>
              <c:numCache>
                <c:formatCode>General</c:formatCode>
                <c:ptCount val="3"/>
                <c:pt idx="0">
                  <c:v>88</c:v>
                </c:pt>
                <c:pt idx="1">
                  <c:v>85</c:v>
                </c:pt>
                <c:pt idx="2">
                  <c:v>90</c:v>
                </c:pt>
              </c:numCache>
            </c:numRef>
          </c:val>
          <c:extLst>
            <c:ext xmlns:c16="http://schemas.microsoft.com/office/drawing/2014/chart" uri="{C3380CC4-5D6E-409C-BE32-E72D297353CC}">
              <c16:uniqueId val="{00000001-3B02-46AF-808C-66BCCD490D83}"/>
            </c:ext>
          </c:extLst>
        </c:ser>
        <c:ser>
          <c:idx val="2"/>
          <c:order val="2"/>
          <c:tx>
            <c:strRef>
              <c:f>Sheet1!$D$1</c:f>
              <c:strCache>
                <c:ptCount val="1"/>
                <c:pt idx="0">
                  <c:v>Training Sensativity</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Logistic Regression</c:v>
                </c:pt>
                <c:pt idx="1">
                  <c:v>Classification Trees</c:v>
                </c:pt>
                <c:pt idx="2">
                  <c:v>Neural Networks</c:v>
                </c:pt>
              </c:strCache>
            </c:strRef>
          </c:cat>
          <c:val>
            <c:numRef>
              <c:f>Sheet1!$D$2:$D$4</c:f>
              <c:numCache>
                <c:formatCode>General</c:formatCode>
                <c:ptCount val="3"/>
                <c:pt idx="0">
                  <c:v>89</c:v>
                </c:pt>
                <c:pt idx="1">
                  <c:v>90</c:v>
                </c:pt>
                <c:pt idx="2">
                  <c:v>93</c:v>
                </c:pt>
              </c:numCache>
            </c:numRef>
          </c:val>
          <c:extLst>
            <c:ext xmlns:c16="http://schemas.microsoft.com/office/drawing/2014/chart" uri="{C3380CC4-5D6E-409C-BE32-E72D297353CC}">
              <c16:uniqueId val="{00000004-3B02-46AF-808C-66BCCD490D83}"/>
            </c:ext>
          </c:extLst>
        </c:ser>
        <c:ser>
          <c:idx val="3"/>
          <c:order val="3"/>
          <c:tx>
            <c:strRef>
              <c:f>Sheet1!$E$1</c:f>
              <c:strCache>
                <c:ptCount val="1"/>
                <c:pt idx="0">
                  <c:v>Testing Sensativity</c:v>
                </c:pt>
              </c:strCache>
            </c:strRef>
          </c:tx>
          <c:spPr>
            <a:solidFill>
              <a:schemeClr val="accent1">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Logistic Regression</c:v>
                </c:pt>
                <c:pt idx="1">
                  <c:v>Classification Trees</c:v>
                </c:pt>
                <c:pt idx="2">
                  <c:v>Neural Networks</c:v>
                </c:pt>
              </c:strCache>
            </c:strRef>
          </c:cat>
          <c:val>
            <c:numRef>
              <c:f>Sheet1!$E$2:$E$4</c:f>
              <c:numCache>
                <c:formatCode>General</c:formatCode>
                <c:ptCount val="3"/>
                <c:pt idx="0">
                  <c:v>88</c:v>
                </c:pt>
                <c:pt idx="1">
                  <c:v>85</c:v>
                </c:pt>
                <c:pt idx="2">
                  <c:v>91</c:v>
                </c:pt>
              </c:numCache>
            </c:numRef>
          </c:val>
          <c:extLst>
            <c:ext xmlns:c16="http://schemas.microsoft.com/office/drawing/2014/chart" uri="{C3380CC4-5D6E-409C-BE32-E72D297353CC}">
              <c16:uniqueId val="{00000005-3B02-46AF-808C-66BCCD490D83}"/>
            </c:ext>
          </c:extLst>
        </c:ser>
        <c:ser>
          <c:idx val="4"/>
          <c:order val="4"/>
          <c:tx>
            <c:strRef>
              <c:f>Sheet1!$F$1</c:f>
              <c:strCache>
                <c:ptCount val="1"/>
                <c:pt idx="0">
                  <c:v>Training Specificity</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Logistic Regression</c:v>
                </c:pt>
                <c:pt idx="1">
                  <c:v>Classification Trees</c:v>
                </c:pt>
                <c:pt idx="2">
                  <c:v>Neural Networks</c:v>
                </c:pt>
              </c:strCache>
            </c:strRef>
          </c:cat>
          <c:val>
            <c:numRef>
              <c:f>Sheet1!$F$2:$F$4</c:f>
              <c:numCache>
                <c:formatCode>General</c:formatCode>
                <c:ptCount val="3"/>
                <c:pt idx="0">
                  <c:v>92</c:v>
                </c:pt>
                <c:pt idx="1">
                  <c:v>88</c:v>
                </c:pt>
                <c:pt idx="2">
                  <c:v>93</c:v>
                </c:pt>
              </c:numCache>
            </c:numRef>
          </c:val>
          <c:extLst>
            <c:ext xmlns:c16="http://schemas.microsoft.com/office/drawing/2014/chart" uri="{C3380CC4-5D6E-409C-BE32-E72D297353CC}">
              <c16:uniqueId val="{00000006-3B02-46AF-808C-66BCCD490D83}"/>
            </c:ext>
          </c:extLst>
        </c:ser>
        <c:ser>
          <c:idx val="5"/>
          <c:order val="5"/>
          <c:tx>
            <c:strRef>
              <c:f>Sheet1!$G$1</c:f>
              <c:strCache>
                <c:ptCount val="1"/>
                <c:pt idx="0">
                  <c:v>Testing Specificity</c:v>
                </c:pt>
              </c:strCache>
            </c:strRef>
          </c:tx>
          <c:spPr>
            <a:solidFill>
              <a:schemeClr val="accent5">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Logistic Regression</c:v>
                </c:pt>
                <c:pt idx="1">
                  <c:v>Classification Trees</c:v>
                </c:pt>
                <c:pt idx="2">
                  <c:v>Neural Networks</c:v>
                </c:pt>
              </c:strCache>
            </c:strRef>
          </c:cat>
          <c:val>
            <c:numRef>
              <c:f>Sheet1!$G$2:$G$4</c:f>
              <c:numCache>
                <c:formatCode>General</c:formatCode>
                <c:ptCount val="3"/>
                <c:pt idx="0">
                  <c:v>89</c:v>
                </c:pt>
                <c:pt idx="1">
                  <c:v>85</c:v>
                </c:pt>
                <c:pt idx="2">
                  <c:v>89</c:v>
                </c:pt>
              </c:numCache>
            </c:numRef>
          </c:val>
          <c:extLst>
            <c:ext xmlns:c16="http://schemas.microsoft.com/office/drawing/2014/chart" uri="{C3380CC4-5D6E-409C-BE32-E72D297353CC}">
              <c16:uniqueId val="{00000007-3B02-46AF-808C-66BCCD490D83}"/>
            </c:ext>
          </c:extLst>
        </c:ser>
        <c:dLbls>
          <c:dLblPos val="inEnd"/>
          <c:showLegendKey val="0"/>
          <c:showVal val="1"/>
          <c:showCatName val="0"/>
          <c:showSerName val="0"/>
          <c:showPercent val="0"/>
          <c:showBubbleSize val="0"/>
        </c:dLbls>
        <c:gapWidth val="65"/>
        <c:axId val="479514728"/>
        <c:axId val="479515712"/>
      </c:barChart>
      <c:catAx>
        <c:axId val="4795147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79515712"/>
        <c:crosses val="autoZero"/>
        <c:auto val="1"/>
        <c:lblAlgn val="ctr"/>
        <c:lblOffset val="100"/>
        <c:noMultiLvlLbl val="0"/>
      </c:catAx>
      <c:valAx>
        <c:axId val="47951571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795147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3/5/2022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802D-BD96-416C-86C4-5AB35FBC1312}"/>
              </a:ext>
            </a:extLst>
          </p:cNvPr>
          <p:cNvSpPr>
            <a:spLocks noGrp="1"/>
          </p:cNvSpPr>
          <p:nvPr>
            <p:ph type="ctrTitle"/>
          </p:nvPr>
        </p:nvSpPr>
        <p:spPr/>
        <p:txBody>
          <a:bodyPr/>
          <a:lstStyle/>
          <a:p>
            <a:r>
              <a:rPr lang="en-US" dirty="0"/>
              <a:t>Ames, Iowa Home Sales Predictive Model Data Analysis</a:t>
            </a:r>
          </a:p>
        </p:txBody>
      </p:sp>
      <p:sp>
        <p:nvSpPr>
          <p:cNvPr id="3" name="Subtitle 2">
            <a:extLst>
              <a:ext uri="{FF2B5EF4-FFF2-40B4-BE49-F238E27FC236}">
                <a16:creationId xmlns:a16="http://schemas.microsoft.com/office/drawing/2014/main" id="{029EE200-3AB0-44B5-B265-EE88FC334632}"/>
              </a:ext>
            </a:extLst>
          </p:cNvPr>
          <p:cNvSpPr>
            <a:spLocks noGrp="1"/>
          </p:cNvSpPr>
          <p:nvPr>
            <p:ph type="subTitle" idx="1"/>
          </p:nvPr>
        </p:nvSpPr>
        <p:spPr/>
        <p:txBody>
          <a:bodyPr/>
          <a:lstStyle/>
          <a:p>
            <a:r>
              <a:rPr lang="en-US" dirty="0"/>
              <a:t>Evan Hildreth</a:t>
            </a:r>
          </a:p>
        </p:txBody>
      </p:sp>
    </p:spTree>
    <p:extLst>
      <p:ext uri="{BB962C8B-B14F-4D97-AF65-F5344CB8AC3E}">
        <p14:creationId xmlns:p14="http://schemas.microsoft.com/office/powerpoint/2010/main" val="89145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23AB-4748-48BC-9C0C-EA1E2784DC74}"/>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1F8243B9-0D63-426A-8A46-E4DB45C94E89}"/>
              </a:ext>
            </a:extLst>
          </p:cNvPr>
          <p:cNvSpPr>
            <a:spLocks noGrp="1"/>
          </p:cNvSpPr>
          <p:nvPr>
            <p:ph idx="1"/>
          </p:nvPr>
        </p:nvSpPr>
        <p:spPr/>
        <p:txBody>
          <a:bodyPr>
            <a:normAutofit fontScale="92500" lnSpcReduction="10000"/>
          </a:bodyPr>
          <a:lstStyle/>
          <a:p>
            <a:r>
              <a:rPr lang="en-US" dirty="0"/>
              <a:t>In phase 1 of our Ames, Iowa home values data analysis we conducted an EDA to identify variables that has a strong likelihood for predicting if a home will be sold above the median home price in Ames, Iowa at time of selling. </a:t>
            </a:r>
          </a:p>
          <a:p>
            <a:pPr lvl="1"/>
            <a:r>
              <a:rPr lang="en-US" dirty="0"/>
              <a:t>Of the 80 variables presented to us in our original dataset we selected 20 good candidates</a:t>
            </a:r>
          </a:p>
          <a:p>
            <a:r>
              <a:rPr lang="en-US" dirty="0"/>
              <a:t>In this phase 2 we took these variables and made 3 different models to see which would be the best at predicting if a home was sold above median pricing or not. </a:t>
            </a:r>
          </a:p>
          <a:p>
            <a:r>
              <a:rPr lang="en-US" dirty="0"/>
              <a:t>The 3 metrics we will use for model performance:</a:t>
            </a:r>
          </a:p>
          <a:p>
            <a:pPr lvl="1"/>
            <a:r>
              <a:rPr lang="en-US" dirty="0"/>
              <a:t>Accuracy – How accurate the model was in its predictions (# correct / total # of observations)</a:t>
            </a:r>
          </a:p>
          <a:p>
            <a:pPr lvl="1"/>
            <a:r>
              <a:rPr lang="en-US" dirty="0"/>
              <a:t>Sensitivity – How good the model is at detecting positive results (# True Positives / (# True positives + # False Negatives)). </a:t>
            </a:r>
          </a:p>
          <a:p>
            <a:pPr lvl="1"/>
            <a:r>
              <a:rPr lang="en-US" dirty="0"/>
              <a:t>Specificity  -- How good the model is at avoiding false alarms (# True Negatives / (# True Negatives / # False Positives). </a:t>
            </a:r>
          </a:p>
          <a:p>
            <a:pPr lvl="1"/>
            <a:endParaRPr lang="en-US" dirty="0"/>
          </a:p>
        </p:txBody>
      </p:sp>
    </p:spTree>
    <p:extLst>
      <p:ext uri="{BB962C8B-B14F-4D97-AF65-F5344CB8AC3E}">
        <p14:creationId xmlns:p14="http://schemas.microsoft.com/office/powerpoint/2010/main" val="43417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FD78-0403-4FCF-818F-552D276ADC3C}"/>
              </a:ext>
            </a:extLst>
          </p:cNvPr>
          <p:cNvSpPr>
            <a:spLocks noGrp="1"/>
          </p:cNvSpPr>
          <p:nvPr>
            <p:ph type="title"/>
          </p:nvPr>
        </p:nvSpPr>
        <p:spPr/>
        <p:txBody>
          <a:bodyPr/>
          <a:lstStyle/>
          <a:p>
            <a:r>
              <a:rPr lang="en-US" dirty="0"/>
              <a:t>Model 1: Logistic Regression</a:t>
            </a:r>
          </a:p>
        </p:txBody>
      </p:sp>
      <p:graphicFrame>
        <p:nvGraphicFramePr>
          <p:cNvPr id="4" name="Table 4">
            <a:extLst>
              <a:ext uri="{FF2B5EF4-FFF2-40B4-BE49-F238E27FC236}">
                <a16:creationId xmlns:a16="http://schemas.microsoft.com/office/drawing/2014/main" id="{11D52524-9CB2-478F-99BF-628BB019403C}"/>
              </a:ext>
            </a:extLst>
          </p:cNvPr>
          <p:cNvGraphicFramePr>
            <a:graphicFrameLocks noGrp="1"/>
          </p:cNvGraphicFramePr>
          <p:nvPr>
            <p:ph idx="1"/>
            <p:extLst>
              <p:ext uri="{D42A27DB-BD31-4B8C-83A1-F6EECF244321}">
                <p14:modId xmlns:p14="http://schemas.microsoft.com/office/powerpoint/2010/main" val="2923200044"/>
              </p:ext>
            </p:extLst>
          </p:nvPr>
        </p:nvGraphicFramePr>
        <p:xfrm>
          <a:off x="914400" y="1731963"/>
          <a:ext cx="10353675" cy="1483360"/>
        </p:xfrm>
        <a:graphic>
          <a:graphicData uri="http://schemas.openxmlformats.org/drawingml/2006/table">
            <a:tbl>
              <a:tblPr firstRow="1" bandRow="1">
                <a:tableStyleId>{5C22544A-7EE6-4342-B048-85BDC9FD1C3A}</a:tableStyleId>
              </a:tblPr>
              <a:tblGrid>
                <a:gridCol w="3451225">
                  <a:extLst>
                    <a:ext uri="{9D8B030D-6E8A-4147-A177-3AD203B41FA5}">
                      <a16:colId xmlns:a16="http://schemas.microsoft.com/office/drawing/2014/main" val="121638739"/>
                    </a:ext>
                  </a:extLst>
                </a:gridCol>
                <a:gridCol w="3451225">
                  <a:extLst>
                    <a:ext uri="{9D8B030D-6E8A-4147-A177-3AD203B41FA5}">
                      <a16:colId xmlns:a16="http://schemas.microsoft.com/office/drawing/2014/main" val="3561941944"/>
                    </a:ext>
                  </a:extLst>
                </a:gridCol>
                <a:gridCol w="3451225">
                  <a:extLst>
                    <a:ext uri="{9D8B030D-6E8A-4147-A177-3AD203B41FA5}">
                      <a16:colId xmlns:a16="http://schemas.microsoft.com/office/drawing/2014/main" val="823326701"/>
                    </a:ext>
                  </a:extLst>
                </a:gridCol>
              </a:tblGrid>
              <a:tr h="370840">
                <a:tc>
                  <a:txBody>
                    <a:bodyPr/>
                    <a:lstStyle/>
                    <a:p>
                      <a:r>
                        <a:rPr lang="en-US" dirty="0"/>
                        <a:t>Metric</a:t>
                      </a:r>
                    </a:p>
                  </a:txBody>
                  <a:tcPr/>
                </a:tc>
                <a:tc>
                  <a:txBody>
                    <a:bodyPr/>
                    <a:lstStyle/>
                    <a:p>
                      <a:r>
                        <a:rPr lang="en-US" dirty="0"/>
                        <a:t>Training Data</a:t>
                      </a:r>
                    </a:p>
                  </a:txBody>
                  <a:tcPr/>
                </a:tc>
                <a:tc>
                  <a:txBody>
                    <a:bodyPr/>
                    <a:lstStyle/>
                    <a:p>
                      <a:r>
                        <a:rPr lang="en-US" dirty="0"/>
                        <a:t>Testing Data</a:t>
                      </a:r>
                    </a:p>
                  </a:txBody>
                  <a:tcPr/>
                </a:tc>
                <a:extLst>
                  <a:ext uri="{0D108BD9-81ED-4DB2-BD59-A6C34878D82A}">
                    <a16:rowId xmlns:a16="http://schemas.microsoft.com/office/drawing/2014/main" val="367549028"/>
                  </a:ext>
                </a:extLst>
              </a:tr>
              <a:tr h="370840">
                <a:tc>
                  <a:txBody>
                    <a:bodyPr/>
                    <a:lstStyle/>
                    <a:p>
                      <a:r>
                        <a:rPr lang="en-US" dirty="0"/>
                        <a:t>Accuracy</a:t>
                      </a:r>
                    </a:p>
                  </a:txBody>
                  <a:tcPr/>
                </a:tc>
                <a:tc>
                  <a:txBody>
                    <a:bodyPr/>
                    <a:lstStyle/>
                    <a:p>
                      <a:r>
                        <a:rPr lang="en-US" dirty="0"/>
                        <a:t>90%</a:t>
                      </a:r>
                    </a:p>
                  </a:txBody>
                  <a:tcPr/>
                </a:tc>
                <a:tc>
                  <a:txBody>
                    <a:bodyPr/>
                    <a:lstStyle/>
                    <a:p>
                      <a:r>
                        <a:rPr lang="en-US" dirty="0"/>
                        <a:t>88%</a:t>
                      </a:r>
                    </a:p>
                  </a:txBody>
                  <a:tcPr/>
                </a:tc>
                <a:extLst>
                  <a:ext uri="{0D108BD9-81ED-4DB2-BD59-A6C34878D82A}">
                    <a16:rowId xmlns:a16="http://schemas.microsoft.com/office/drawing/2014/main" val="3730917702"/>
                  </a:ext>
                </a:extLst>
              </a:tr>
              <a:tr h="370840">
                <a:tc>
                  <a:txBody>
                    <a:bodyPr/>
                    <a:lstStyle/>
                    <a:p>
                      <a:r>
                        <a:rPr lang="en-US" dirty="0"/>
                        <a:t>Sensitivity</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459349844"/>
                  </a:ext>
                </a:extLst>
              </a:tr>
              <a:tr h="370840">
                <a:tc>
                  <a:txBody>
                    <a:bodyPr/>
                    <a:lstStyle/>
                    <a:p>
                      <a:r>
                        <a:rPr lang="en-US" dirty="0"/>
                        <a:t>Specificity</a:t>
                      </a:r>
                    </a:p>
                  </a:txBody>
                  <a:tcPr/>
                </a:tc>
                <a:tc>
                  <a:txBody>
                    <a:bodyPr/>
                    <a:lstStyle/>
                    <a:p>
                      <a:r>
                        <a:rPr lang="en-US" dirty="0"/>
                        <a:t>92%</a:t>
                      </a:r>
                    </a:p>
                  </a:txBody>
                  <a:tcPr/>
                </a:tc>
                <a:tc>
                  <a:txBody>
                    <a:bodyPr/>
                    <a:lstStyle/>
                    <a:p>
                      <a:r>
                        <a:rPr lang="en-US" dirty="0"/>
                        <a:t>89%</a:t>
                      </a:r>
                    </a:p>
                  </a:txBody>
                  <a:tcPr/>
                </a:tc>
                <a:extLst>
                  <a:ext uri="{0D108BD9-81ED-4DB2-BD59-A6C34878D82A}">
                    <a16:rowId xmlns:a16="http://schemas.microsoft.com/office/drawing/2014/main" val="1483861892"/>
                  </a:ext>
                </a:extLst>
              </a:tr>
            </a:tbl>
          </a:graphicData>
        </a:graphic>
      </p:graphicFrame>
      <p:sp>
        <p:nvSpPr>
          <p:cNvPr id="5" name="TextBox 4">
            <a:extLst>
              <a:ext uri="{FF2B5EF4-FFF2-40B4-BE49-F238E27FC236}">
                <a16:creationId xmlns:a16="http://schemas.microsoft.com/office/drawing/2014/main" id="{3BF1E3A6-2DA4-4091-9DF7-16DB69D264C0}"/>
              </a:ext>
            </a:extLst>
          </p:cNvPr>
          <p:cNvSpPr txBox="1"/>
          <p:nvPr/>
        </p:nvSpPr>
        <p:spPr>
          <a:xfrm>
            <a:off x="973123" y="3489820"/>
            <a:ext cx="10353675"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above table provides a breakdown of the key metrics for the Logistic Regression model</a:t>
            </a:r>
          </a:p>
          <a:p>
            <a:pPr marL="285750" indent="-285750">
              <a:buFont typeface="Arial" panose="020B0604020202020204" pitchFamily="34" charset="0"/>
              <a:buChar char="•"/>
            </a:pPr>
            <a:r>
              <a:rPr lang="en-US" sz="2000" dirty="0"/>
              <a:t>It is important to note that the Training Data used to build the model contains 60% of our data from the total dataset whereas the Testing Data contains the other 40%.</a:t>
            </a:r>
          </a:p>
          <a:p>
            <a:pPr marL="742950" lvl="1" indent="-285750">
              <a:buFont typeface="Arial" panose="020B0604020202020204" pitchFamily="34" charset="0"/>
              <a:buChar char="•"/>
            </a:pPr>
            <a:r>
              <a:rPr lang="en-US" sz="2000" dirty="0"/>
              <a:t>This is important to note since this newer dataset being smaller means that any inaccuracy is weighted higher compared to the Training set which may lead to the slightly worse performance. </a:t>
            </a:r>
          </a:p>
          <a:p>
            <a:pPr marL="285750" indent="-285750">
              <a:buFont typeface="Arial" panose="020B0604020202020204" pitchFamily="34" charset="0"/>
              <a:buChar char="•"/>
            </a:pPr>
            <a:r>
              <a:rPr lang="en-US" sz="2000" dirty="0"/>
              <a:t>While the results may have potential for room for improvement, these metrics are actually very strong for the given use case of predicting home values. </a:t>
            </a:r>
          </a:p>
          <a:p>
            <a:pPr marL="742950" lvl="1" indent="-285750">
              <a:buFont typeface="Arial" panose="020B0604020202020204" pitchFamily="34" charset="0"/>
              <a:buChar char="•"/>
            </a:pPr>
            <a:r>
              <a:rPr lang="en-US" sz="2000" dirty="0"/>
              <a:t>The unfortunate reality is that higher performance is not worth it unless it is in very critical use cases such as healthcare. </a:t>
            </a:r>
          </a:p>
        </p:txBody>
      </p:sp>
    </p:spTree>
    <p:extLst>
      <p:ext uri="{BB962C8B-B14F-4D97-AF65-F5344CB8AC3E}">
        <p14:creationId xmlns:p14="http://schemas.microsoft.com/office/powerpoint/2010/main" val="523509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8D9B-5665-4371-ABC4-1C3616742F6A}"/>
              </a:ext>
            </a:extLst>
          </p:cNvPr>
          <p:cNvSpPr>
            <a:spLocks noGrp="1"/>
          </p:cNvSpPr>
          <p:nvPr>
            <p:ph type="title"/>
          </p:nvPr>
        </p:nvSpPr>
        <p:spPr/>
        <p:txBody>
          <a:bodyPr/>
          <a:lstStyle/>
          <a:p>
            <a:r>
              <a:rPr lang="en-US" dirty="0"/>
              <a:t>Model 2: Classification Trees</a:t>
            </a:r>
          </a:p>
        </p:txBody>
      </p:sp>
      <p:graphicFrame>
        <p:nvGraphicFramePr>
          <p:cNvPr id="4" name="Table 4">
            <a:extLst>
              <a:ext uri="{FF2B5EF4-FFF2-40B4-BE49-F238E27FC236}">
                <a16:creationId xmlns:a16="http://schemas.microsoft.com/office/drawing/2014/main" id="{FA8F6C11-07E0-460E-918A-8D741E436988}"/>
              </a:ext>
            </a:extLst>
          </p:cNvPr>
          <p:cNvGraphicFramePr>
            <a:graphicFrameLocks noGrp="1"/>
          </p:cNvGraphicFramePr>
          <p:nvPr>
            <p:ph idx="1"/>
            <p:extLst>
              <p:ext uri="{D42A27DB-BD31-4B8C-83A1-F6EECF244321}">
                <p14:modId xmlns:p14="http://schemas.microsoft.com/office/powerpoint/2010/main" val="851841097"/>
              </p:ext>
            </p:extLst>
          </p:nvPr>
        </p:nvGraphicFramePr>
        <p:xfrm>
          <a:off x="914400" y="1731963"/>
          <a:ext cx="10353675" cy="1483360"/>
        </p:xfrm>
        <a:graphic>
          <a:graphicData uri="http://schemas.openxmlformats.org/drawingml/2006/table">
            <a:tbl>
              <a:tblPr firstRow="1" bandRow="1">
                <a:tableStyleId>{5C22544A-7EE6-4342-B048-85BDC9FD1C3A}</a:tableStyleId>
              </a:tblPr>
              <a:tblGrid>
                <a:gridCol w="3451225">
                  <a:extLst>
                    <a:ext uri="{9D8B030D-6E8A-4147-A177-3AD203B41FA5}">
                      <a16:colId xmlns:a16="http://schemas.microsoft.com/office/drawing/2014/main" val="291943030"/>
                    </a:ext>
                  </a:extLst>
                </a:gridCol>
                <a:gridCol w="3451225">
                  <a:extLst>
                    <a:ext uri="{9D8B030D-6E8A-4147-A177-3AD203B41FA5}">
                      <a16:colId xmlns:a16="http://schemas.microsoft.com/office/drawing/2014/main" val="3101085924"/>
                    </a:ext>
                  </a:extLst>
                </a:gridCol>
                <a:gridCol w="3451225">
                  <a:extLst>
                    <a:ext uri="{9D8B030D-6E8A-4147-A177-3AD203B41FA5}">
                      <a16:colId xmlns:a16="http://schemas.microsoft.com/office/drawing/2014/main" val="3426736615"/>
                    </a:ext>
                  </a:extLst>
                </a:gridCol>
              </a:tblGrid>
              <a:tr h="370840">
                <a:tc>
                  <a:txBody>
                    <a:bodyPr/>
                    <a:lstStyle/>
                    <a:p>
                      <a:r>
                        <a:rPr lang="en-US" dirty="0"/>
                        <a:t>Metric</a:t>
                      </a:r>
                    </a:p>
                  </a:txBody>
                  <a:tcPr/>
                </a:tc>
                <a:tc>
                  <a:txBody>
                    <a:bodyPr/>
                    <a:lstStyle/>
                    <a:p>
                      <a:r>
                        <a:rPr lang="en-US" dirty="0"/>
                        <a:t>Training Data</a:t>
                      </a:r>
                    </a:p>
                  </a:txBody>
                  <a:tcPr/>
                </a:tc>
                <a:tc>
                  <a:txBody>
                    <a:bodyPr/>
                    <a:lstStyle/>
                    <a:p>
                      <a:r>
                        <a:rPr lang="en-US" dirty="0"/>
                        <a:t>Testing Data</a:t>
                      </a:r>
                    </a:p>
                  </a:txBody>
                  <a:tcPr/>
                </a:tc>
                <a:extLst>
                  <a:ext uri="{0D108BD9-81ED-4DB2-BD59-A6C34878D82A}">
                    <a16:rowId xmlns:a16="http://schemas.microsoft.com/office/drawing/2014/main" val="862938526"/>
                  </a:ext>
                </a:extLst>
              </a:tr>
              <a:tr h="370840">
                <a:tc>
                  <a:txBody>
                    <a:bodyPr/>
                    <a:lstStyle/>
                    <a:p>
                      <a:r>
                        <a:rPr lang="en-US" dirty="0"/>
                        <a:t>Accuracy</a:t>
                      </a:r>
                    </a:p>
                  </a:txBody>
                  <a:tcPr/>
                </a:tc>
                <a:tc>
                  <a:txBody>
                    <a:bodyPr/>
                    <a:lstStyle/>
                    <a:p>
                      <a:r>
                        <a:rPr lang="en-US" dirty="0"/>
                        <a:t>89%</a:t>
                      </a:r>
                    </a:p>
                  </a:txBody>
                  <a:tcPr/>
                </a:tc>
                <a:tc>
                  <a:txBody>
                    <a:bodyPr/>
                    <a:lstStyle/>
                    <a:p>
                      <a:r>
                        <a:rPr lang="en-US" dirty="0"/>
                        <a:t>85%</a:t>
                      </a:r>
                    </a:p>
                  </a:txBody>
                  <a:tcPr/>
                </a:tc>
                <a:extLst>
                  <a:ext uri="{0D108BD9-81ED-4DB2-BD59-A6C34878D82A}">
                    <a16:rowId xmlns:a16="http://schemas.microsoft.com/office/drawing/2014/main" val="466338156"/>
                  </a:ext>
                </a:extLst>
              </a:tr>
              <a:tr h="370840">
                <a:tc>
                  <a:txBody>
                    <a:bodyPr/>
                    <a:lstStyle/>
                    <a:p>
                      <a:r>
                        <a:rPr lang="en-US" dirty="0"/>
                        <a:t>Sensitivity</a:t>
                      </a:r>
                    </a:p>
                  </a:txBody>
                  <a:tcPr/>
                </a:tc>
                <a:tc>
                  <a:txBody>
                    <a:bodyPr/>
                    <a:lstStyle/>
                    <a:p>
                      <a:r>
                        <a:rPr lang="en-US" dirty="0"/>
                        <a:t>90%</a:t>
                      </a:r>
                    </a:p>
                  </a:txBody>
                  <a:tcPr/>
                </a:tc>
                <a:tc>
                  <a:txBody>
                    <a:bodyPr/>
                    <a:lstStyle/>
                    <a:p>
                      <a:r>
                        <a:rPr lang="en-US" dirty="0"/>
                        <a:t>85%</a:t>
                      </a:r>
                    </a:p>
                  </a:txBody>
                  <a:tcPr/>
                </a:tc>
                <a:extLst>
                  <a:ext uri="{0D108BD9-81ED-4DB2-BD59-A6C34878D82A}">
                    <a16:rowId xmlns:a16="http://schemas.microsoft.com/office/drawing/2014/main" val="2365233691"/>
                  </a:ext>
                </a:extLst>
              </a:tr>
              <a:tr h="370840">
                <a:tc>
                  <a:txBody>
                    <a:bodyPr/>
                    <a:lstStyle/>
                    <a:p>
                      <a:r>
                        <a:rPr lang="en-US" dirty="0"/>
                        <a:t>Specificity</a:t>
                      </a:r>
                    </a:p>
                  </a:txBody>
                  <a:tcPr/>
                </a:tc>
                <a:tc>
                  <a:txBody>
                    <a:bodyPr/>
                    <a:lstStyle/>
                    <a:p>
                      <a:r>
                        <a:rPr lang="en-US" dirty="0"/>
                        <a:t>88%</a:t>
                      </a:r>
                    </a:p>
                  </a:txBody>
                  <a:tcPr/>
                </a:tc>
                <a:tc>
                  <a:txBody>
                    <a:bodyPr/>
                    <a:lstStyle/>
                    <a:p>
                      <a:r>
                        <a:rPr lang="en-US" dirty="0"/>
                        <a:t>85%</a:t>
                      </a:r>
                    </a:p>
                  </a:txBody>
                  <a:tcPr/>
                </a:tc>
                <a:extLst>
                  <a:ext uri="{0D108BD9-81ED-4DB2-BD59-A6C34878D82A}">
                    <a16:rowId xmlns:a16="http://schemas.microsoft.com/office/drawing/2014/main" val="1394490937"/>
                  </a:ext>
                </a:extLst>
              </a:tr>
            </a:tbl>
          </a:graphicData>
        </a:graphic>
      </p:graphicFrame>
      <p:sp>
        <p:nvSpPr>
          <p:cNvPr id="5" name="TextBox 4">
            <a:extLst>
              <a:ext uri="{FF2B5EF4-FFF2-40B4-BE49-F238E27FC236}">
                <a16:creationId xmlns:a16="http://schemas.microsoft.com/office/drawing/2014/main" id="{A2C7E995-EACC-4132-8020-74A1F296944D}"/>
              </a:ext>
            </a:extLst>
          </p:cNvPr>
          <p:cNvSpPr txBox="1"/>
          <p:nvPr/>
        </p:nvSpPr>
        <p:spPr>
          <a:xfrm>
            <a:off x="913795" y="3296873"/>
            <a:ext cx="1035367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Looking at the performance of the classification trees we see that the Training Data performance is in line with its Logistic Regression counterpart </a:t>
            </a:r>
          </a:p>
          <a:p>
            <a:pPr marL="285750" indent="-285750">
              <a:buFont typeface="Arial" panose="020B0604020202020204" pitchFamily="34" charset="0"/>
              <a:buChar char="•"/>
            </a:pPr>
            <a:r>
              <a:rPr lang="en-US" dirty="0"/>
              <a:t>However, the Testing Data Performance, while still very strong for this use case, is notably lower. </a:t>
            </a:r>
          </a:p>
          <a:p>
            <a:pPr marL="285750" indent="-285750">
              <a:buFont typeface="Arial" panose="020B0604020202020204" pitchFamily="34" charset="0"/>
              <a:buChar char="•"/>
            </a:pPr>
            <a:r>
              <a:rPr lang="en-US" dirty="0"/>
              <a:t>The advantage of classification tress over logistic regression is that the model ‘automatically’ picks the variables that it deems is most likely to lead to a yes or no conclusion on above median. Whereas this as to be done manually with logistic regression. </a:t>
            </a:r>
          </a:p>
          <a:p>
            <a:pPr marL="742950" lvl="1" indent="-285750">
              <a:buFont typeface="Arial" panose="020B0604020202020204" pitchFamily="34" charset="0"/>
              <a:buChar char="•"/>
            </a:pPr>
            <a:r>
              <a:rPr lang="en-US" dirty="0"/>
              <a:t>This also paints a picture of what variables an above and below median home would have. </a:t>
            </a:r>
          </a:p>
          <a:p>
            <a:pPr marL="285750" indent="-285750">
              <a:buFont typeface="Arial" panose="020B0604020202020204" pitchFamily="34" charset="0"/>
              <a:buChar char="•"/>
            </a:pPr>
            <a:r>
              <a:rPr lang="en-US" dirty="0"/>
              <a:t>However, this sometimes leads to a decrease in performance, but it may lead to decreases in production and processing time. The pros and cons will have to be evaluated further. </a:t>
            </a:r>
          </a:p>
        </p:txBody>
      </p:sp>
    </p:spTree>
    <p:extLst>
      <p:ext uri="{BB962C8B-B14F-4D97-AF65-F5344CB8AC3E}">
        <p14:creationId xmlns:p14="http://schemas.microsoft.com/office/powerpoint/2010/main" val="50141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2355-86B2-4F22-BDD6-1082615417F7}"/>
              </a:ext>
            </a:extLst>
          </p:cNvPr>
          <p:cNvSpPr>
            <a:spLocks noGrp="1"/>
          </p:cNvSpPr>
          <p:nvPr>
            <p:ph type="title"/>
          </p:nvPr>
        </p:nvSpPr>
        <p:spPr/>
        <p:txBody>
          <a:bodyPr/>
          <a:lstStyle/>
          <a:p>
            <a:r>
              <a:rPr lang="en-US" dirty="0"/>
              <a:t>Model 3: Neural Networks</a:t>
            </a:r>
          </a:p>
        </p:txBody>
      </p:sp>
      <p:graphicFrame>
        <p:nvGraphicFramePr>
          <p:cNvPr id="4" name="Table 4">
            <a:extLst>
              <a:ext uri="{FF2B5EF4-FFF2-40B4-BE49-F238E27FC236}">
                <a16:creationId xmlns:a16="http://schemas.microsoft.com/office/drawing/2014/main" id="{C333464B-9626-42EB-8FF8-C934C78B89FF}"/>
              </a:ext>
            </a:extLst>
          </p:cNvPr>
          <p:cNvGraphicFramePr>
            <a:graphicFrameLocks noGrp="1"/>
          </p:cNvGraphicFramePr>
          <p:nvPr>
            <p:ph idx="1"/>
            <p:extLst>
              <p:ext uri="{D42A27DB-BD31-4B8C-83A1-F6EECF244321}">
                <p14:modId xmlns:p14="http://schemas.microsoft.com/office/powerpoint/2010/main" val="3323260237"/>
              </p:ext>
            </p:extLst>
          </p:nvPr>
        </p:nvGraphicFramePr>
        <p:xfrm>
          <a:off x="914400" y="1731963"/>
          <a:ext cx="10353675" cy="1483360"/>
        </p:xfrm>
        <a:graphic>
          <a:graphicData uri="http://schemas.openxmlformats.org/drawingml/2006/table">
            <a:tbl>
              <a:tblPr firstRow="1" bandRow="1">
                <a:tableStyleId>{5C22544A-7EE6-4342-B048-85BDC9FD1C3A}</a:tableStyleId>
              </a:tblPr>
              <a:tblGrid>
                <a:gridCol w="3451225">
                  <a:extLst>
                    <a:ext uri="{9D8B030D-6E8A-4147-A177-3AD203B41FA5}">
                      <a16:colId xmlns:a16="http://schemas.microsoft.com/office/drawing/2014/main" val="4048104402"/>
                    </a:ext>
                  </a:extLst>
                </a:gridCol>
                <a:gridCol w="3451225">
                  <a:extLst>
                    <a:ext uri="{9D8B030D-6E8A-4147-A177-3AD203B41FA5}">
                      <a16:colId xmlns:a16="http://schemas.microsoft.com/office/drawing/2014/main" val="1290027574"/>
                    </a:ext>
                  </a:extLst>
                </a:gridCol>
                <a:gridCol w="3451225">
                  <a:extLst>
                    <a:ext uri="{9D8B030D-6E8A-4147-A177-3AD203B41FA5}">
                      <a16:colId xmlns:a16="http://schemas.microsoft.com/office/drawing/2014/main" val="3329559950"/>
                    </a:ext>
                  </a:extLst>
                </a:gridCol>
              </a:tblGrid>
              <a:tr h="370840">
                <a:tc>
                  <a:txBody>
                    <a:bodyPr/>
                    <a:lstStyle/>
                    <a:p>
                      <a:r>
                        <a:rPr lang="en-US" dirty="0"/>
                        <a:t>Metric</a:t>
                      </a:r>
                    </a:p>
                  </a:txBody>
                  <a:tcPr/>
                </a:tc>
                <a:tc>
                  <a:txBody>
                    <a:bodyPr/>
                    <a:lstStyle/>
                    <a:p>
                      <a:r>
                        <a:rPr lang="en-US" dirty="0"/>
                        <a:t>Training Data</a:t>
                      </a:r>
                    </a:p>
                  </a:txBody>
                  <a:tcPr/>
                </a:tc>
                <a:tc>
                  <a:txBody>
                    <a:bodyPr/>
                    <a:lstStyle/>
                    <a:p>
                      <a:r>
                        <a:rPr lang="en-US" dirty="0"/>
                        <a:t>Testing Data</a:t>
                      </a:r>
                    </a:p>
                  </a:txBody>
                  <a:tcPr/>
                </a:tc>
                <a:extLst>
                  <a:ext uri="{0D108BD9-81ED-4DB2-BD59-A6C34878D82A}">
                    <a16:rowId xmlns:a16="http://schemas.microsoft.com/office/drawing/2014/main" val="1839879792"/>
                  </a:ext>
                </a:extLst>
              </a:tr>
              <a:tr h="370840">
                <a:tc>
                  <a:txBody>
                    <a:bodyPr/>
                    <a:lstStyle/>
                    <a:p>
                      <a:r>
                        <a:rPr lang="en-US" dirty="0"/>
                        <a:t>Accuracy</a:t>
                      </a:r>
                    </a:p>
                  </a:txBody>
                  <a:tcPr/>
                </a:tc>
                <a:tc>
                  <a:txBody>
                    <a:bodyPr/>
                    <a:lstStyle/>
                    <a:p>
                      <a:r>
                        <a:rPr lang="en-US" dirty="0"/>
                        <a:t>93%</a:t>
                      </a:r>
                    </a:p>
                  </a:txBody>
                  <a:tcPr/>
                </a:tc>
                <a:tc>
                  <a:txBody>
                    <a:bodyPr/>
                    <a:lstStyle/>
                    <a:p>
                      <a:r>
                        <a:rPr lang="en-US" dirty="0"/>
                        <a:t>90%</a:t>
                      </a:r>
                    </a:p>
                  </a:txBody>
                  <a:tcPr/>
                </a:tc>
                <a:extLst>
                  <a:ext uri="{0D108BD9-81ED-4DB2-BD59-A6C34878D82A}">
                    <a16:rowId xmlns:a16="http://schemas.microsoft.com/office/drawing/2014/main" val="1606274633"/>
                  </a:ext>
                </a:extLst>
              </a:tr>
              <a:tr h="370840">
                <a:tc>
                  <a:txBody>
                    <a:bodyPr/>
                    <a:lstStyle/>
                    <a:p>
                      <a:r>
                        <a:rPr lang="en-US" dirty="0"/>
                        <a:t>Sensitivity</a:t>
                      </a:r>
                    </a:p>
                  </a:txBody>
                  <a:tcPr/>
                </a:tc>
                <a:tc>
                  <a:txBody>
                    <a:bodyPr/>
                    <a:lstStyle/>
                    <a:p>
                      <a:r>
                        <a:rPr lang="en-US" dirty="0"/>
                        <a:t>93%</a:t>
                      </a:r>
                    </a:p>
                  </a:txBody>
                  <a:tcPr/>
                </a:tc>
                <a:tc>
                  <a:txBody>
                    <a:bodyPr/>
                    <a:lstStyle/>
                    <a:p>
                      <a:r>
                        <a:rPr lang="en-US" dirty="0"/>
                        <a:t>91%</a:t>
                      </a:r>
                    </a:p>
                  </a:txBody>
                  <a:tcPr/>
                </a:tc>
                <a:extLst>
                  <a:ext uri="{0D108BD9-81ED-4DB2-BD59-A6C34878D82A}">
                    <a16:rowId xmlns:a16="http://schemas.microsoft.com/office/drawing/2014/main" val="1197553997"/>
                  </a:ext>
                </a:extLst>
              </a:tr>
              <a:tr h="370840">
                <a:tc>
                  <a:txBody>
                    <a:bodyPr/>
                    <a:lstStyle/>
                    <a:p>
                      <a:r>
                        <a:rPr lang="en-US" dirty="0"/>
                        <a:t>Specificity</a:t>
                      </a:r>
                    </a:p>
                  </a:txBody>
                  <a:tcPr/>
                </a:tc>
                <a:tc>
                  <a:txBody>
                    <a:bodyPr/>
                    <a:lstStyle/>
                    <a:p>
                      <a:r>
                        <a:rPr lang="en-US" dirty="0"/>
                        <a:t>93%</a:t>
                      </a:r>
                    </a:p>
                  </a:txBody>
                  <a:tcPr/>
                </a:tc>
                <a:tc>
                  <a:txBody>
                    <a:bodyPr/>
                    <a:lstStyle/>
                    <a:p>
                      <a:r>
                        <a:rPr lang="en-US" dirty="0"/>
                        <a:t>89%</a:t>
                      </a:r>
                    </a:p>
                  </a:txBody>
                  <a:tcPr/>
                </a:tc>
                <a:extLst>
                  <a:ext uri="{0D108BD9-81ED-4DB2-BD59-A6C34878D82A}">
                    <a16:rowId xmlns:a16="http://schemas.microsoft.com/office/drawing/2014/main" val="3522245143"/>
                  </a:ext>
                </a:extLst>
              </a:tr>
            </a:tbl>
          </a:graphicData>
        </a:graphic>
      </p:graphicFrame>
      <p:sp>
        <p:nvSpPr>
          <p:cNvPr id="5" name="TextBox 4">
            <a:extLst>
              <a:ext uri="{FF2B5EF4-FFF2-40B4-BE49-F238E27FC236}">
                <a16:creationId xmlns:a16="http://schemas.microsoft.com/office/drawing/2014/main" id="{DE8908D1-55D5-4914-8048-062E55F13A88}"/>
              </a:ext>
            </a:extLst>
          </p:cNvPr>
          <p:cNvSpPr txBox="1"/>
          <p:nvPr/>
        </p:nvSpPr>
        <p:spPr>
          <a:xfrm>
            <a:off x="913795" y="3363985"/>
            <a:ext cx="1035367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By a good margin, the Neural Network model produced the strongest results in all metrics except for Testing Data Specificity which it tied with Logistic Regression (when rounded). </a:t>
            </a:r>
          </a:p>
          <a:p>
            <a:pPr marL="285750" indent="-285750">
              <a:buFont typeface="Arial" panose="020B0604020202020204" pitchFamily="34" charset="0"/>
              <a:buChar char="•"/>
            </a:pPr>
            <a:r>
              <a:rPr lang="en-US" dirty="0"/>
              <a:t>The one notable drawback to this model is that while the other two took mere seconds to render this model took about 6 minutes to render. </a:t>
            </a:r>
          </a:p>
          <a:p>
            <a:pPr marL="742950" lvl="1" indent="-285750">
              <a:buFont typeface="Arial" panose="020B0604020202020204" pitchFamily="34" charset="0"/>
              <a:buChar char="•"/>
            </a:pPr>
            <a:r>
              <a:rPr lang="en-US" dirty="0"/>
              <a:t>The performance increase will have to be weighted verses the considerable increase to production times in a cost/benefits analysis for this use-case.</a:t>
            </a:r>
          </a:p>
          <a:p>
            <a:pPr marL="285750" indent="-285750">
              <a:buFont typeface="Arial" panose="020B0604020202020204" pitchFamily="34" charset="0"/>
              <a:buChar char="•"/>
            </a:pPr>
            <a:r>
              <a:rPr lang="en-US" dirty="0"/>
              <a:t>However, like the Classification Trees model, the best variables and their uses were able to be picked ‘automatically’. Thus, making actual coding production not that much longer than classicization trees and render times could be mitigated by a faster computing platform. </a:t>
            </a:r>
          </a:p>
        </p:txBody>
      </p:sp>
    </p:spTree>
    <p:extLst>
      <p:ext uri="{BB962C8B-B14F-4D97-AF65-F5344CB8AC3E}">
        <p14:creationId xmlns:p14="http://schemas.microsoft.com/office/powerpoint/2010/main" val="365301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BD32-E540-40BB-93AE-B855D1BF8904}"/>
              </a:ext>
            </a:extLst>
          </p:cNvPr>
          <p:cNvSpPr>
            <a:spLocks noGrp="1"/>
          </p:cNvSpPr>
          <p:nvPr>
            <p:ph type="title"/>
          </p:nvPr>
        </p:nvSpPr>
        <p:spPr/>
        <p:txBody>
          <a:bodyPr/>
          <a:lstStyle/>
          <a:p>
            <a:r>
              <a:rPr lang="en-US" dirty="0"/>
              <a:t>Summary Performance Metrics (in %)</a:t>
            </a:r>
          </a:p>
        </p:txBody>
      </p:sp>
      <p:graphicFrame>
        <p:nvGraphicFramePr>
          <p:cNvPr id="6" name="Content Placeholder 5">
            <a:extLst>
              <a:ext uri="{FF2B5EF4-FFF2-40B4-BE49-F238E27FC236}">
                <a16:creationId xmlns:a16="http://schemas.microsoft.com/office/drawing/2014/main" id="{7D2C0B0D-BD2D-40DF-AF4C-72A839F2FA88}"/>
              </a:ext>
            </a:extLst>
          </p:cNvPr>
          <p:cNvGraphicFramePr>
            <a:graphicFrameLocks noGrp="1"/>
          </p:cNvGraphicFramePr>
          <p:nvPr>
            <p:ph idx="1"/>
            <p:extLst>
              <p:ext uri="{D42A27DB-BD31-4B8C-83A1-F6EECF244321}">
                <p14:modId xmlns:p14="http://schemas.microsoft.com/office/powerpoint/2010/main" val="1259099777"/>
              </p:ext>
            </p:extLst>
          </p:nvPr>
        </p:nvGraphicFramePr>
        <p:xfrm>
          <a:off x="914400" y="1731963"/>
          <a:ext cx="10353675" cy="47778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815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D583-BEAB-410E-AF4B-CA32513236A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018E331-1F60-46FF-814D-6D8D1375E857}"/>
              </a:ext>
            </a:extLst>
          </p:cNvPr>
          <p:cNvSpPr>
            <a:spLocks noGrp="1"/>
          </p:cNvSpPr>
          <p:nvPr>
            <p:ph idx="1"/>
          </p:nvPr>
        </p:nvSpPr>
        <p:spPr/>
        <p:txBody>
          <a:bodyPr/>
          <a:lstStyle/>
          <a:p>
            <a:r>
              <a:rPr lang="en-US" dirty="0"/>
              <a:t>All models performed very well for this use-case. </a:t>
            </a:r>
          </a:p>
          <a:p>
            <a:r>
              <a:rPr lang="en-US" dirty="0"/>
              <a:t>However, if looking at a pure performance standpoint, the neural network model does win, albeit at the cost of rendering and production time. </a:t>
            </a:r>
          </a:p>
          <a:p>
            <a:r>
              <a:rPr lang="en-US" dirty="0"/>
              <a:t>The quickest model to produce and render would be the classification trees model but that did have the weakest performance. </a:t>
            </a:r>
          </a:p>
          <a:p>
            <a:r>
              <a:rPr lang="en-US" dirty="0"/>
              <a:t>Which model to work with does come down to further cost-benefit analysis seeing how much 1% performance change is worth compared to how long 1 minute of production time </a:t>
            </a:r>
            <a:r>
              <a:rPr lang="en-US"/>
              <a:t>is worth. </a:t>
            </a:r>
            <a:endParaRPr lang="en-US" dirty="0"/>
          </a:p>
          <a:p>
            <a:endParaRPr lang="en-US" dirty="0"/>
          </a:p>
        </p:txBody>
      </p:sp>
    </p:spTree>
    <p:extLst>
      <p:ext uri="{BB962C8B-B14F-4D97-AF65-F5344CB8AC3E}">
        <p14:creationId xmlns:p14="http://schemas.microsoft.com/office/powerpoint/2010/main" val="207772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75</TotalTime>
  <Words>755</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Calisto MT</vt:lpstr>
      <vt:lpstr>Wingdings 2</vt:lpstr>
      <vt:lpstr>Slate</vt:lpstr>
      <vt:lpstr>Ames, Iowa Home Sales Predictive Model Data Analysis</vt:lpstr>
      <vt:lpstr>Introduction </vt:lpstr>
      <vt:lpstr>Model 1: Logistic Regression</vt:lpstr>
      <vt:lpstr>Model 2: Classification Trees</vt:lpstr>
      <vt:lpstr>Model 3: Neural Networks</vt:lpstr>
      <vt:lpstr>Summary Performance Metrics (in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Ames, Iowa Home Sales Predictive Model Data Analysis</dc:title>
  <dc:creator>Evan Hildreth</dc:creator>
  <cp:lastModifiedBy>Evan Hildreth</cp:lastModifiedBy>
  <cp:revision>1</cp:revision>
  <dcterms:created xsi:type="dcterms:W3CDTF">2022-03-06T02:56:39Z</dcterms:created>
  <dcterms:modified xsi:type="dcterms:W3CDTF">2022-03-06T04:11:58Z</dcterms:modified>
</cp:coreProperties>
</file>