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AC676E-C5B0-4DBA-B7D9-4527C33B062E}" v="8" dt="2022-02-21T08:11:41.2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an Hildreth" userId="c4a8e0b2a2251e95" providerId="LiveId" clId="{F1AC676E-C5B0-4DBA-B7D9-4527C33B062E}"/>
    <pc:docChg chg="custSel addSld modSld">
      <pc:chgData name="Evan Hildreth" userId="c4a8e0b2a2251e95" providerId="LiveId" clId="{F1AC676E-C5B0-4DBA-B7D9-4527C33B062E}" dt="2022-02-21T08:31:02.048" v="4920" actId="33524"/>
      <pc:docMkLst>
        <pc:docMk/>
      </pc:docMkLst>
      <pc:sldChg chg="addSp delSp modSp new mod setBg">
        <pc:chgData name="Evan Hildreth" userId="c4a8e0b2a2251e95" providerId="LiveId" clId="{F1AC676E-C5B0-4DBA-B7D9-4527C33B062E}" dt="2022-02-21T07:32:45.420" v="908" actId="20577"/>
        <pc:sldMkLst>
          <pc:docMk/>
          <pc:sldMk cId="2373673926" sldId="257"/>
        </pc:sldMkLst>
        <pc:spChg chg="mod">
          <ac:chgData name="Evan Hildreth" userId="c4a8e0b2a2251e95" providerId="LiveId" clId="{F1AC676E-C5B0-4DBA-B7D9-4527C33B062E}" dt="2022-02-21T07:23:05.966" v="16" actId="26606"/>
          <ac:spMkLst>
            <pc:docMk/>
            <pc:sldMk cId="2373673926" sldId="257"/>
            <ac:spMk id="2" creationId="{CB58F720-06EB-4B8B-8C7F-40A0DE23D0C3}"/>
          </ac:spMkLst>
        </pc:spChg>
        <pc:spChg chg="del">
          <ac:chgData name="Evan Hildreth" userId="c4a8e0b2a2251e95" providerId="LiveId" clId="{F1AC676E-C5B0-4DBA-B7D9-4527C33B062E}" dt="2022-02-21T07:22:57.716" v="13" actId="931"/>
          <ac:spMkLst>
            <pc:docMk/>
            <pc:sldMk cId="2373673926" sldId="257"/>
            <ac:spMk id="3" creationId="{78D69FBD-68FA-45BF-B83C-21BBE9C39847}"/>
          </ac:spMkLst>
        </pc:spChg>
        <pc:spChg chg="add mod">
          <ac:chgData name="Evan Hildreth" userId="c4a8e0b2a2251e95" providerId="LiveId" clId="{F1AC676E-C5B0-4DBA-B7D9-4527C33B062E}" dt="2022-02-21T07:32:45.420" v="908" actId="20577"/>
          <ac:spMkLst>
            <pc:docMk/>
            <pc:sldMk cId="2373673926" sldId="257"/>
            <ac:spMk id="9" creationId="{B8B03E81-520D-4F78-86B6-3CF257F7B605}"/>
          </ac:spMkLst>
        </pc:spChg>
        <pc:picChg chg="add mod">
          <ac:chgData name="Evan Hildreth" userId="c4a8e0b2a2251e95" providerId="LiveId" clId="{F1AC676E-C5B0-4DBA-B7D9-4527C33B062E}" dt="2022-02-21T07:29:59.033" v="833" actId="14100"/>
          <ac:picMkLst>
            <pc:docMk/>
            <pc:sldMk cId="2373673926" sldId="257"/>
            <ac:picMk id="5" creationId="{2ABD3A46-48C7-4CDA-97F6-904DFBD6486D}"/>
          </ac:picMkLst>
        </pc:picChg>
      </pc:sldChg>
      <pc:sldChg chg="addSp delSp modSp new mod setBg">
        <pc:chgData name="Evan Hildreth" userId="c4a8e0b2a2251e95" providerId="LiveId" clId="{F1AC676E-C5B0-4DBA-B7D9-4527C33B062E}" dt="2022-02-21T08:18:02.072" v="4137" actId="20577"/>
        <pc:sldMkLst>
          <pc:docMk/>
          <pc:sldMk cId="2710193447" sldId="258"/>
        </pc:sldMkLst>
        <pc:spChg chg="mod">
          <ac:chgData name="Evan Hildreth" userId="c4a8e0b2a2251e95" providerId="LiveId" clId="{F1AC676E-C5B0-4DBA-B7D9-4527C33B062E}" dt="2022-02-21T07:46:38.793" v="1012" actId="26606"/>
          <ac:spMkLst>
            <pc:docMk/>
            <pc:sldMk cId="2710193447" sldId="258"/>
            <ac:spMk id="2" creationId="{3390E1A5-7D28-4B29-95D4-778E46C4A945}"/>
          </ac:spMkLst>
        </pc:spChg>
        <pc:spChg chg="del mod">
          <ac:chgData name="Evan Hildreth" userId="c4a8e0b2a2251e95" providerId="LiveId" clId="{F1AC676E-C5B0-4DBA-B7D9-4527C33B062E}" dt="2022-02-21T07:46:33.530" v="1009" actId="931"/>
          <ac:spMkLst>
            <pc:docMk/>
            <pc:sldMk cId="2710193447" sldId="258"/>
            <ac:spMk id="3" creationId="{3D6010E1-3E5D-44AF-AFE1-A78789352E8D}"/>
          </ac:spMkLst>
        </pc:spChg>
        <pc:spChg chg="add mod">
          <ac:chgData name="Evan Hildreth" userId="c4a8e0b2a2251e95" providerId="LiveId" clId="{F1AC676E-C5B0-4DBA-B7D9-4527C33B062E}" dt="2022-02-21T08:18:02.072" v="4137" actId="20577"/>
          <ac:spMkLst>
            <pc:docMk/>
            <pc:sldMk cId="2710193447" sldId="258"/>
            <ac:spMk id="9" creationId="{F97DDA2D-6BE5-4034-ABBE-BC006ACA36F3}"/>
          </ac:spMkLst>
        </pc:spChg>
        <pc:picChg chg="add mod">
          <ac:chgData name="Evan Hildreth" userId="c4a8e0b2a2251e95" providerId="LiveId" clId="{F1AC676E-C5B0-4DBA-B7D9-4527C33B062E}" dt="2022-02-21T07:47:00.548" v="1015" actId="14100"/>
          <ac:picMkLst>
            <pc:docMk/>
            <pc:sldMk cId="2710193447" sldId="258"/>
            <ac:picMk id="5" creationId="{1479B0FC-B126-407B-A226-98532FB8F9BD}"/>
          </ac:picMkLst>
        </pc:picChg>
        <pc:picChg chg="add">
          <ac:chgData name="Evan Hildreth" userId="c4a8e0b2a2251e95" providerId="LiveId" clId="{F1AC676E-C5B0-4DBA-B7D9-4527C33B062E}" dt="2022-02-21T07:46:38.793" v="1012" actId="26606"/>
          <ac:picMkLst>
            <pc:docMk/>
            <pc:sldMk cId="2710193447" sldId="258"/>
            <ac:picMk id="12" creationId="{AD661026-DE64-47F1-9F88-0847B5FB3560}"/>
          </ac:picMkLst>
        </pc:picChg>
      </pc:sldChg>
      <pc:sldChg chg="addSp delSp modSp new mod setBg">
        <pc:chgData name="Evan Hildreth" userId="c4a8e0b2a2251e95" providerId="LiveId" clId="{F1AC676E-C5B0-4DBA-B7D9-4527C33B062E}" dt="2022-02-21T07:52:36.548" v="1616" actId="14100"/>
        <pc:sldMkLst>
          <pc:docMk/>
          <pc:sldMk cId="1056705688" sldId="259"/>
        </pc:sldMkLst>
        <pc:spChg chg="mod">
          <ac:chgData name="Evan Hildreth" userId="c4a8e0b2a2251e95" providerId="LiveId" clId="{F1AC676E-C5B0-4DBA-B7D9-4527C33B062E}" dt="2022-02-21T07:51:49.351" v="1607" actId="26606"/>
          <ac:spMkLst>
            <pc:docMk/>
            <pc:sldMk cId="1056705688" sldId="259"/>
            <ac:spMk id="2" creationId="{BC892AEE-8904-48A4-AEAE-03A4E964E9A5}"/>
          </ac:spMkLst>
        </pc:spChg>
        <pc:spChg chg="del">
          <ac:chgData name="Evan Hildreth" userId="c4a8e0b2a2251e95" providerId="LiveId" clId="{F1AC676E-C5B0-4DBA-B7D9-4527C33B062E}" dt="2022-02-21T07:51:40.194" v="1604" actId="931"/>
          <ac:spMkLst>
            <pc:docMk/>
            <pc:sldMk cId="1056705688" sldId="259"/>
            <ac:spMk id="3" creationId="{91F1988D-439E-4B82-AACE-45DE4EDC56A7}"/>
          </ac:spMkLst>
        </pc:spChg>
        <pc:spChg chg="add del">
          <ac:chgData name="Evan Hildreth" userId="c4a8e0b2a2251e95" providerId="LiveId" clId="{F1AC676E-C5B0-4DBA-B7D9-4527C33B062E}" dt="2022-02-21T07:51:55.301" v="1608" actId="931"/>
          <ac:spMkLst>
            <pc:docMk/>
            <pc:sldMk cId="1056705688" sldId="259"/>
            <ac:spMk id="9" creationId="{E675E74C-EB8F-4949-8540-D7D0AABE2A5B}"/>
          </ac:spMkLst>
        </pc:spChg>
        <pc:picChg chg="add mod">
          <ac:chgData name="Evan Hildreth" userId="c4a8e0b2a2251e95" providerId="LiveId" clId="{F1AC676E-C5B0-4DBA-B7D9-4527C33B062E}" dt="2022-02-21T07:52:14.225" v="1612" actId="14100"/>
          <ac:picMkLst>
            <pc:docMk/>
            <pc:sldMk cId="1056705688" sldId="259"/>
            <ac:picMk id="5" creationId="{75938520-8ADC-4190-B584-F1859BA72496}"/>
          </ac:picMkLst>
        </pc:picChg>
        <pc:picChg chg="add mod">
          <ac:chgData name="Evan Hildreth" userId="c4a8e0b2a2251e95" providerId="LiveId" clId="{F1AC676E-C5B0-4DBA-B7D9-4527C33B062E}" dt="2022-02-21T07:52:36.548" v="1616" actId="14100"/>
          <ac:picMkLst>
            <pc:docMk/>
            <pc:sldMk cId="1056705688" sldId="259"/>
            <ac:picMk id="7" creationId="{72C9B284-8987-4666-91F0-D9AF168EF4B4}"/>
          </ac:picMkLst>
        </pc:picChg>
        <pc:picChg chg="add">
          <ac:chgData name="Evan Hildreth" userId="c4a8e0b2a2251e95" providerId="LiveId" clId="{F1AC676E-C5B0-4DBA-B7D9-4527C33B062E}" dt="2022-02-21T07:51:49.351" v="1607" actId="26606"/>
          <ac:picMkLst>
            <pc:docMk/>
            <pc:sldMk cId="1056705688" sldId="259"/>
            <ac:picMk id="12" creationId="{C115FFBB-C8EA-4BA2-A5DD-FE37795051B2}"/>
          </ac:picMkLst>
        </pc:picChg>
      </pc:sldChg>
      <pc:sldChg chg="addSp delSp modSp new mod setBg">
        <pc:chgData name="Evan Hildreth" userId="c4a8e0b2a2251e95" providerId="LiveId" clId="{F1AC676E-C5B0-4DBA-B7D9-4527C33B062E}" dt="2022-02-21T08:31:02.048" v="4920" actId="33524"/>
        <pc:sldMkLst>
          <pc:docMk/>
          <pc:sldMk cId="3997597222" sldId="260"/>
        </pc:sldMkLst>
        <pc:spChg chg="mod">
          <ac:chgData name="Evan Hildreth" userId="c4a8e0b2a2251e95" providerId="LiveId" clId="{F1AC676E-C5B0-4DBA-B7D9-4527C33B062E}" dt="2022-02-21T08:12:34.156" v="3420" actId="20577"/>
          <ac:spMkLst>
            <pc:docMk/>
            <pc:sldMk cId="3997597222" sldId="260"/>
            <ac:spMk id="2" creationId="{50770959-337D-4547-91FF-CAF05AA1D39D}"/>
          </ac:spMkLst>
        </pc:spChg>
        <pc:spChg chg="del">
          <ac:chgData name="Evan Hildreth" userId="c4a8e0b2a2251e95" providerId="LiveId" clId="{F1AC676E-C5B0-4DBA-B7D9-4527C33B062E}" dt="2022-02-21T07:52:58.417" v="1618" actId="931"/>
          <ac:spMkLst>
            <pc:docMk/>
            <pc:sldMk cId="3997597222" sldId="260"/>
            <ac:spMk id="3" creationId="{00F974D0-826C-4D70-B4B9-DA6C1233C9D5}"/>
          </ac:spMkLst>
        </pc:spChg>
        <pc:spChg chg="add del mod">
          <ac:chgData name="Evan Hildreth" userId="c4a8e0b2a2251e95" providerId="LiveId" clId="{F1AC676E-C5B0-4DBA-B7D9-4527C33B062E}" dt="2022-02-21T07:53:26.409" v="1625" actId="931"/>
          <ac:spMkLst>
            <pc:docMk/>
            <pc:sldMk cId="3997597222" sldId="260"/>
            <ac:spMk id="7" creationId="{A95AD509-5075-4541-81CC-C62BDC2B296E}"/>
          </ac:spMkLst>
        </pc:spChg>
        <pc:spChg chg="add mod">
          <ac:chgData name="Evan Hildreth" userId="c4a8e0b2a2251e95" providerId="LiveId" clId="{F1AC676E-C5B0-4DBA-B7D9-4527C33B062E}" dt="2022-02-21T08:31:02.048" v="4920" actId="33524"/>
          <ac:spMkLst>
            <pc:docMk/>
            <pc:sldMk cId="3997597222" sldId="260"/>
            <ac:spMk id="13" creationId="{8903B94F-A413-44C8-85B7-A1AA4D9DFD8C}"/>
          </ac:spMkLst>
        </pc:spChg>
        <pc:picChg chg="add del mod">
          <ac:chgData name="Evan Hildreth" userId="c4a8e0b2a2251e95" providerId="LiveId" clId="{F1AC676E-C5B0-4DBA-B7D9-4527C33B062E}" dt="2022-02-21T07:53:20.971" v="1624" actId="478"/>
          <ac:picMkLst>
            <pc:docMk/>
            <pc:sldMk cId="3997597222" sldId="260"/>
            <ac:picMk id="5" creationId="{A0EB2C2C-05AA-4FFB-AE53-742B77D54351}"/>
          </ac:picMkLst>
        </pc:picChg>
        <pc:picChg chg="add mod">
          <ac:chgData name="Evan Hildreth" userId="c4a8e0b2a2251e95" providerId="LiveId" clId="{F1AC676E-C5B0-4DBA-B7D9-4527C33B062E}" dt="2022-02-21T07:53:55.981" v="1631" actId="14100"/>
          <ac:picMkLst>
            <pc:docMk/>
            <pc:sldMk cId="3997597222" sldId="260"/>
            <ac:picMk id="9" creationId="{251DC363-ECC9-43E1-8FDA-FD8624C2E21B}"/>
          </ac:picMkLst>
        </pc:picChg>
      </pc:sldChg>
      <pc:sldChg chg="addSp delSp modSp new mod setBg">
        <pc:chgData name="Evan Hildreth" userId="c4a8e0b2a2251e95" providerId="LiveId" clId="{F1AC676E-C5B0-4DBA-B7D9-4527C33B062E}" dt="2022-02-21T08:23:36.851" v="4532" actId="20577"/>
        <pc:sldMkLst>
          <pc:docMk/>
          <pc:sldMk cId="1496857944" sldId="261"/>
        </pc:sldMkLst>
        <pc:spChg chg="mod">
          <ac:chgData name="Evan Hildreth" userId="c4a8e0b2a2251e95" providerId="LiveId" clId="{F1AC676E-C5B0-4DBA-B7D9-4527C33B062E}" dt="2022-02-21T08:07:25.191" v="2899" actId="26606"/>
          <ac:spMkLst>
            <pc:docMk/>
            <pc:sldMk cId="1496857944" sldId="261"/>
            <ac:spMk id="2" creationId="{CA3E35A3-D64C-4D3B-99FD-501C5B8AFCB8}"/>
          </ac:spMkLst>
        </pc:spChg>
        <pc:spChg chg="del">
          <ac:chgData name="Evan Hildreth" userId="c4a8e0b2a2251e95" providerId="LiveId" clId="{F1AC676E-C5B0-4DBA-B7D9-4527C33B062E}" dt="2022-02-21T08:07:10.048" v="2896" actId="931"/>
          <ac:spMkLst>
            <pc:docMk/>
            <pc:sldMk cId="1496857944" sldId="261"/>
            <ac:spMk id="3" creationId="{E66ED3AD-C1E9-4081-BBDB-35A4FA87E26C}"/>
          </ac:spMkLst>
        </pc:spChg>
        <pc:spChg chg="add mod">
          <ac:chgData name="Evan Hildreth" userId="c4a8e0b2a2251e95" providerId="LiveId" clId="{F1AC676E-C5B0-4DBA-B7D9-4527C33B062E}" dt="2022-02-21T08:23:36.851" v="4532" actId="20577"/>
          <ac:spMkLst>
            <pc:docMk/>
            <pc:sldMk cId="1496857944" sldId="261"/>
            <ac:spMk id="9" creationId="{D5BBAFAA-78D2-4890-B990-80E6A497DEFC}"/>
          </ac:spMkLst>
        </pc:spChg>
        <pc:picChg chg="add mod">
          <ac:chgData name="Evan Hildreth" userId="c4a8e0b2a2251e95" providerId="LiveId" clId="{F1AC676E-C5B0-4DBA-B7D9-4527C33B062E}" dt="2022-02-21T08:07:38.591" v="2902" actId="14100"/>
          <ac:picMkLst>
            <pc:docMk/>
            <pc:sldMk cId="1496857944" sldId="261"/>
            <ac:picMk id="5" creationId="{F355F522-F99F-4A45-BCBC-AB234B40A677}"/>
          </ac:picMkLst>
        </pc:picChg>
      </pc:sldChg>
      <pc:sldChg chg="addSp delSp modSp new mod setBg">
        <pc:chgData name="Evan Hildreth" userId="c4a8e0b2a2251e95" providerId="LiveId" clId="{F1AC676E-C5B0-4DBA-B7D9-4527C33B062E}" dt="2022-02-21T08:24:53.845" v="4574" actId="20577"/>
        <pc:sldMkLst>
          <pc:docMk/>
          <pc:sldMk cId="493194553" sldId="262"/>
        </pc:sldMkLst>
        <pc:spChg chg="mod">
          <ac:chgData name="Evan Hildreth" userId="c4a8e0b2a2251e95" providerId="LiveId" clId="{F1AC676E-C5B0-4DBA-B7D9-4527C33B062E}" dt="2022-02-21T08:12:22.831" v="3401" actId="20577"/>
          <ac:spMkLst>
            <pc:docMk/>
            <pc:sldMk cId="493194553" sldId="262"/>
            <ac:spMk id="2" creationId="{7D37E501-B1A0-4784-B309-DFC8D11A743E}"/>
          </ac:spMkLst>
        </pc:spChg>
        <pc:spChg chg="del">
          <ac:chgData name="Evan Hildreth" userId="c4a8e0b2a2251e95" providerId="LiveId" clId="{F1AC676E-C5B0-4DBA-B7D9-4527C33B062E}" dt="2022-02-21T08:11:41.297" v="3353" actId="931"/>
          <ac:spMkLst>
            <pc:docMk/>
            <pc:sldMk cId="493194553" sldId="262"/>
            <ac:spMk id="3" creationId="{04DF6B54-57FD-4E59-9903-F300A297EF5B}"/>
          </ac:spMkLst>
        </pc:spChg>
        <pc:spChg chg="add mod">
          <ac:chgData name="Evan Hildreth" userId="c4a8e0b2a2251e95" providerId="LiveId" clId="{F1AC676E-C5B0-4DBA-B7D9-4527C33B062E}" dt="2022-02-21T08:24:53.845" v="4574" actId="20577"/>
          <ac:spMkLst>
            <pc:docMk/>
            <pc:sldMk cId="493194553" sldId="262"/>
            <ac:spMk id="9" creationId="{8D1E6FE5-019E-4DE8-B507-15550052BD26}"/>
          </ac:spMkLst>
        </pc:spChg>
        <pc:picChg chg="add mod">
          <ac:chgData name="Evan Hildreth" userId="c4a8e0b2a2251e95" providerId="LiveId" clId="{F1AC676E-C5B0-4DBA-B7D9-4527C33B062E}" dt="2022-02-21T08:12:09.966" v="3359" actId="14100"/>
          <ac:picMkLst>
            <pc:docMk/>
            <pc:sldMk cId="493194553" sldId="262"/>
            <ac:picMk id="5" creationId="{C3EEFEF0-A337-4C6C-ACC9-501DB01F017F}"/>
          </ac:picMkLst>
        </pc:picChg>
        <pc:picChg chg="add">
          <ac:chgData name="Evan Hildreth" userId="c4a8e0b2a2251e95" providerId="LiveId" clId="{F1AC676E-C5B0-4DBA-B7D9-4527C33B062E}" dt="2022-02-21T08:11:48.866" v="3356" actId="26606"/>
          <ac:picMkLst>
            <pc:docMk/>
            <pc:sldMk cId="493194553" sldId="262"/>
            <ac:picMk id="12" creationId="{AD661026-DE64-47F1-9F88-0847B5FB356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2/21/2022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2/21/2022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2/21/2022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2/21/2022</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8E63A-682A-41AB-9801-7DAF22761B72}"/>
              </a:ext>
            </a:extLst>
          </p:cNvPr>
          <p:cNvSpPr>
            <a:spLocks noGrp="1"/>
          </p:cNvSpPr>
          <p:nvPr>
            <p:ph type="ctrTitle"/>
          </p:nvPr>
        </p:nvSpPr>
        <p:spPr/>
        <p:txBody>
          <a:bodyPr/>
          <a:lstStyle/>
          <a:p>
            <a:r>
              <a:rPr lang="en-US" dirty="0"/>
              <a:t>Ames, Iowa Home Variables Exploratory Data Analysis</a:t>
            </a:r>
          </a:p>
        </p:txBody>
      </p:sp>
      <p:sp>
        <p:nvSpPr>
          <p:cNvPr id="3" name="Subtitle 2">
            <a:extLst>
              <a:ext uri="{FF2B5EF4-FFF2-40B4-BE49-F238E27FC236}">
                <a16:creationId xmlns:a16="http://schemas.microsoft.com/office/drawing/2014/main" id="{461A1744-8E24-42CA-A43B-DDC9A08E9A52}"/>
              </a:ext>
            </a:extLst>
          </p:cNvPr>
          <p:cNvSpPr>
            <a:spLocks noGrp="1"/>
          </p:cNvSpPr>
          <p:nvPr>
            <p:ph type="subTitle" idx="1"/>
          </p:nvPr>
        </p:nvSpPr>
        <p:spPr/>
        <p:txBody>
          <a:bodyPr/>
          <a:lstStyle/>
          <a:p>
            <a:r>
              <a:rPr lang="en-US" dirty="0"/>
              <a:t>Evan Hildreth</a:t>
            </a:r>
          </a:p>
        </p:txBody>
      </p:sp>
    </p:spTree>
    <p:extLst>
      <p:ext uri="{BB962C8B-B14F-4D97-AF65-F5344CB8AC3E}">
        <p14:creationId xmlns:p14="http://schemas.microsoft.com/office/powerpoint/2010/main" val="1130934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F720-06EB-4B8B-8C7F-40A0DE23D0C3}"/>
              </a:ext>
            </a:extLst>
          </p:cNvPr>
          <p:cNvSpPr>
            <a:spLocks noGrp="1"/>
          </p:cNvSpPr>
          <p:nvPr>
            <p:ph type="title"/>
          </p:nvPr>
        </p:nvSpPr>
        <p:spPr>
          <a:xfrm>
            <a:off x="913795" y="609600"/>
            <a:ext cx="10353762" cy="970450"/>
          </a:xfrm>
        </p:spPr>
        <p:txBody>
          <a:bodyPr>
            <a:normAutofit/>
          </a:bodyPr>
          <a:lstStyle/>
          <a:p>
            <a:r>
              <a:rPr lang="en-US" dirty="0"/>
              <a:t>Introduction</a:t>
            </a:r>
          </a:p>
        </p:txBody>
      </p:sp>
      <p:sp>
        <p:nvSpPr>
          <p:cNvPr id="9" name="Content Placeholder 8">
            <a:extLst>
              <a:ext uri="{FF2B5EF4-FFF2-40B4-BE49-F238E27FC236}">
                <a16:creationId xmlns:a16="http://schemas.microsoft.com/office/drawing/2014/main" id="{B8B03E81-520D-4F78-86B6-3CF257F7B605}"/>
              </a:ext>
            </a:extLst>
          </p:cNvPr>
          <p:cNvSpPr>
            <a:spLocks noGrp="1"/>
          </p:cNvSpPr>
          <p:nvPr>
            <p:ph idx="1"/>
          </p:nvPr>
        </p:nvSpPr>
        <p:spPr>
          <a:xfrm>
            <a:off x="913795" y="1732449"/>
            <a:ext cx="5546272" cy="4058751"/>
          </a:xfrm>
        </p:spPr>
        <p:txBody>
          <a:bodyPr anchor="ctr">
            <a:normAutofit/>
          </a:bodyPr>
          <a:lstStyle/>
          <a:p>
            <a:pPr>
              <a:buClr>
                <a:srgbClr val="F8724C"/>
              </a:buClr>
            </a:pPr>
            <a:r>
              <a:rPr lang="en-US" dirty="0"/>
              <a:t>The purpose of this phase of our analysis is to conduct an exploratory analysis of the homes sold in Ames, Iowa so that we may find the strong variables for future data analysis.</a:t>
            </a:r>
          </a:p>
          <a:p>
            <a:pPr lvl="1">
              <a:buClr>
                <a:srgbClr val="F8724C"/>
              </a:buClr>
            </a:pPr>
            <a:r>
              <a:rPr lang="en-US" dirty="0"/>
              <a:t>Specifically, to find what characteristics may help us to predict if a home sold in Ames was sold for above the median home value at time of sale. </a:t>
            </a:r>
          </a:p>
          <a:p>
            <a:pPr>
              <a:buClr>
                <a:srgbClr val="F8724C"/>
              </a:buClr>
            </a:pPr>
            <a:r>
              <a:rPr lang="en-US" dirty="0"/>
              <a:t>Our dataset looked at 2053 homes and each has 80 variables. </a:t>
            </a:r>
          </a:p>
          <a:p>
            <a:pPr lvl="1">
              <a:buClr>
                <a:srgbClr val="F8724C"/>
              </a:buClr>
            </a:pPr>
            <a:r>
              <a:rPr lang="en-US" dirty="0"/>
              <a:t>As we can see to our left, there are slightly more homes above median than bellow. </a:t>
            </a:r>
          </a:p>
        </p:txBody>
      </p:sp>
      <p:pic>
        <p:nvPicPr>
          <p:cNvPr id="5" name="Content Placeholder 4" descr="Chart, bar chart&#10;&#10;Description automatically generated">
            <a:extLst>
              <a:ext uri="{FF2B5EF4-FFF2-40B4-BE49-F238E27FC236}">
                <a16:creationId xmlns:a16="http://schemas.microsoft.com/office/drawing/2014/main" id="{2ABD3A46-48C7-4CDA-97F6-904DFBD6486D}"/>
              </a:ext>
            </a:extLst>
          </p:cNvPr>
          <p:cNvPicPr>
            <a:picLocks noChangeAspect="1"/>
          </p:cNvPicPr>
          <p:nvPr/>
        </p:nvPicPr>
        <p:blipFill>
          <a:blip r:embed="rId3"/>
          <a:stretch>
            <a:fillRect/>
          </a:stretch>
        </p:blipFill>
        <p:spPr>
          <a:xfrm>
            <a:off x="6837028" y="1670665"/>
            <a:ext cx="5150673" cy="4120536"/>
          </a:xfrm>
          <a:prstGeom prst="rect">
            <a:avLst/>
          </a:prstGeom>
        </p:spPr>
      </p:pic>
    </p:spTree>
    <p:extLst>
      <p:ext uri="{BB962C8B-B14F-4D97-AF65-F5344CB8AC3E}">
        <p14:creationId xmlns:p14="http://schemas.microsoft.com/office/powerpoint/2010/main" val="237367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0E1A5-7D28-4B29-95D4-778E46C4A945}"/>
              </a:ext>
            </a:extLst>
          </p:cNvPr>
          <p:cNvSpPr>
            <a:spLocks noGrp="1"/>
          </p:cNvSpPr>
          <p:nvPr>
            <p:ph type="title"/>
          </p:nvPr>
        </p:nvSpPr>
        <p:spPr>
          <a:xfrm>
            <a:off x="913795" y="609600"/>
            <a:ext cx="10353762" cy="970450"/>
          </a:xfrm>
        </p:spPr>
        <p:txBody>
          <a:bodyPr>
            <a:normAutofit/>
          </a:bodyPr>
          <a:lstStyle/>
          <a:p>
            <a:r>
              <a:rPr lang="en-US" dirty="0"/>
              <a:t>Qualitative Variables</a:t>
            </a:r>
          </a:p>
        </p:txBody>
      </p:sp>
      <p:sp>
        <p:nvSpPr>
          <p:cNvPr id="9" name="Content Placeholder 8">
            <a:extLst>
              <a:ext uri="{FF2B5EF4-FFF2-40B4-BE49-F238E27FC236}">
                <a16:creationId xmlns:a16="http://schemas.microsoft.com/office/drawing/2014/main" id="{F97DDA2D-6BE5-4034-ABBE-BC006ACA36F3}"/>
              </a:ext>
            </a:extLst>
          </p:cNvPr>
          <p:cNvSpPr>
            <a:spLocks noGrp="1"/>
          </p:cNvSpPr>
          <p:nvPr>
            <p:ph idx="1"/>
          </p:nvPr>
        </p:nvSpPr>
        <p:spPr>
          <a:xfrm>
            <a:off x="913795" y="1732449"/>
            <a:ext cx="5546272" cy="4058751"/>
          </a:xfrm>
        </p:spPr>
        <p:txBody>
          <a:bodyPr anchor="ctr">
            <a:normAutofit/>
          </a:bodyPr>
          <a:lstStyle/>
          <a:p>
            <a:pPr>
              <a:buClr>
                <a:srgbClr val="07CCF9"/>
              </a:buClr>
            </a:pPr>
            <a:r>
              <a:rPr lang="en-US" dirty="0"/>
              <a:t>For our first set, we will be exploring the most significant qualitative variables in their relationship between them and how often did homes with these values sell for above median home value (blue) or under (red). </a:t>
            </a:r>
          </a:p>
          <a:p>
            <a:pPr>
              <a:buClr>
                <a:srgbClr val="07CCF9"/>
              </a:buClr>
            </a:pPr>
            <a:r>
              <a:rPr lang="en-US" dirty="0"/>
              <a:t>If a bar is completely blue, it means that all homes with that value sold for above median home value (and vice versa). </a:t>
            </a:r>
          </a:p>
          <a:p>
            <a:pPr>
              <a:buClr>
                <a:srgbClr val="07CCF9"/>
              </a:buClr>
            </a:pPr>
            <a:r>
              <a:rPr lang="en-US" dirty="0"/>
              <a:t>This dataset contains 47 Qualitative Variables. The following is the 13 most interesting and/or significant</a:t>
            </a:r>
          </a:p>
        </p:txBody>
      </p:sp>
      <p:pic>
        <p:nvPicPr>
          <p:cNvPr id="12" name="Picture 11">
            <a:extLst>
              <a:ext uri="{FF2B5EF4-FFF2-40B4-BE49-F238E27FC236}">
                <a16:creationId xmlns:a16="http://schemas.microsoft.com/office/drawing/2014/main" id="{AD661026-DE64-47F1-9F88-0847B5FB35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934200" y="1998132"/>
            <a:ext cx="4333632" cy="3521077"/>
          </a:xfrm>
          <a:prstGeom prst="rect">
            <a:avLst/>
          </a:prstGeom>
        </p:spPr>
      </p:pic>
      <p:pic>
        <p:nvPicPr>
          <p:cNvPr id="5" name="Content Placeholder 4" descr="Chart, bar chart&#10;&#10;Description automatically generated">
            <a:extLst>
              <a:ext uri="{FF2B5EF4-FFF2-40B4-BE49-F238E27FC236}">
                <a16:creationId xmlns:a16="http://schemas.microsoft.com/office/drawing/2014/main" id="{1479B0FC-B126-407B-A226-98532FB8F9BD}"/>
              </a:ext>
            </a:extLst>
          </p:cNvPr>
          <p:cNvPicPr>
            <a:picLocks noChangeAspect="1"/>
          </p:cNvPicPr>
          <p:nvPr/>
        </p:nvPicPr>
        <p:blipFill rotWithShape="1">
          <a:blip r:embed="rId4"/>
          <a:srcRect r="170" b="-3"/>
          <a:stretch/>
        </p:blipFill>
        <p:spPr>
          <a:xfrm>
            <a:off x="6671387" y="1732449"/>
            <a:ext cx="4960235" cy="4058751"/>
          </a:xfrm>
          <a:prstGeom prst="rect">
            <a:avLst/>
          </a:prstGeom>
        </p:spPr>
      </p:pic>
    </p:spTree>
    <p:extLst>
      <p:ext uri="{BB962C8B-B14F-4D97-AF65-F5344CB8AC3E}">
        <p14:creationId xmlns:p14="http://schemas.microsoft.com/office/powerpoint/2010/main" val="2710193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2AEE-8904-48A4-AEAE-03A4E964E9A5}"/>
              </a:ext>
            </a:extLst>
          </p:cNvPr>
          <p:cNvSpPr>
            <a:spLocks noGrp="1"/>
          </p:cNvSpPr>
          <p:nvPr>
            <p:ph type="title"/>
          </p:nvPr>
        </p:nvSpPr>
        <p:spPr>
          <a:xfrm>
            <a:off x="913795" y="609600"/>
            <a:ext cx="10353762" cy="970450"/>
          </a:xfrm>
        </p:spPr>
        <p:txBody>
          <a:bodyPr>
            <a:normAutofit/>
          </a:bodyPr>
          <a:lstStyle/>
          <a:p>
            <a:r>
              <a:rPr lang="en-US" dirty="0"/>
              <a:t>Qualitative Values Continued</a:t>
            </a:r>
          </a:p>
        </p:txBody>
      </p:sp>
      <p:pic>
        <p:nvPicPr>
          <p:cNvPr id="12" name="Picture 11">
            <a:extLst>
              <a:ext uri="{FF2B5EF4-FFF2-40B4-BE49-F238E27FC236}">
                <a16:creationId xmlns:a16="http://schemas.microsoft.com/office/drawing/2014/main" id="{C115FFBB-C8EA-4BA2-A5DD-FE3779505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5" name="Content Placeholder 4" descr="Chart, bar chart&#10;&#10;Description automatically generated">
            <a:extLst>
              <a:ext uri="{FF2B5EF4-FFF2-40B4-BE49-F238E27FC236}">
                <a16:creationId xmlns:a16="http://schemas.microsoft.com/office/drawing/2014/main" id="{75938520-8ADC-4190-B584-F1859BA72496}"/>
              </a:ext>
            </a:extLst>
          </p:cNvPr>
          <p:cNvPicPr>
            <a:picLocks noChangeAspect="1"/>
          </p:cNvPicPr>
          <p:nvPr/>
        </p:nvPicPr>
        <p:blipFill rotWithShape="1">
          <a:blip r:embed="rId4"/>
          <a:srcRect l="173" r="-3" b="-3"/>
          <a:stretch/>
        </p:blipFill>
        <p:spPr>
          <a:xfrm>
            <a:off x="491954" y="1657827"/>
            <a:ext cx="5209050" cy="4174460"/>
          </a:xfrm>
          <a:prstGeom prst="rect">
            <a:avLst/>
          </a:prstGeom>
        </p:spPr>
      </p:pic>
      <p:pic>
        <p:nvPicPr>
          <p:cNvPr id="7" name="Content Placeholder 6" descr="Chart, bar chart, waterfall chart&#10;&#10;Description automatically generated">
            <a:extLst>
              <a:ext uri="{FF2B5EF4-FFF2-40B4-BE49-F238E27FC236}">
                <a16:creationId xmlns:a16="http://schemas.microsoft.com/office/drawing/2014/main" id="{72C9B284-8987-4666-91F0-D9AF168EF4B4}"/>
              </a:ext>
            </a:extLst>
          </p:cNvPr>
          <p:cNvPicPr>
            <a:picLocks noGrp="1" noChangeAspect="1"/>
          </p:cNvPicPr>
          <p:nvPr>
            <p:ph idx="1"/>
          </p:nvPr>
        </p:nvPicPr>
        <p:blipFill>
          <a:blip r:embed="rId5"/>
          <a:stretch>
            <a:fillRect/>
          </a:stretch>
        </p:blipFill>
        <p:spPr>
          <a:xfrm>
            <a:off x="6481970" y="1657827"/>
            <a:ext cx="5218076" cy="4174460"/>
          </a:xfrm>
        </p:spPr>
      </p:pic>
    </p:spTree>
    <p:extLst>
      <p:ext uri="{BB962C8B-B14F-4D97-AF65-F5344CB8AC3E}">
        <p14:creationId xmlns:p14="http://schemas.microsoft.com/office/powerpoint/2010/main" val="1056705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70959-337D-4547-91FF-CAF05AA1D39D}"/>
              </a:ext>
            </a:extLst>
          </p:cNvPr>
          <p:cNvSpPr>
            <a:spLocks noGrp="1"/>
          </p:cNvSpPr>
          <p:nvPr>
            <p:ph type="title"/>
          </p:nvPr>
        </p:nvSpPr>
        <p:spPr>
          <a:xfrm>
            <a:off x="913795" y="609600"/>
            <a:ext cx="10353762" cy="970450"/>
          </a:xfrm>
        </p:spPr>
        <p:txBody>
          <a:bodyPr>
            <a:normAutofit/>
          </a:bodyPr>
          <a:lstStyle/>
          <a:p>
            <a:r>
              <a:rPr lang="en-US" dirty="0"/>
              <a:t>Qualitative Variables Wrap Up</a:t>
            </a:r>
          </a:p>
        </p:txBody>
      </p:sp>
      <p:sp>
        <p:nvSpPr>
          <p:cNvPr id="13" name="Content Placeholder 12">
            <a:extLst>
              <a:ext uri="{FF2B5EF4-FFF2-40B4-BE49-F238E27FC236}">
                <a16:creationId xmlns:a16="http://schemas.microsoft.com/office/drawing/2014/main" id="{8903B94F-A413-44C8-85B7-A1AA4D9DFD8C}"/>
              </a:ext>
            </a:extLst>
          </p:cNvPr>
          <p:cNvSpPr>
            <a:spLocks noGrp="1"/>
          </p:cNvSpPr>
          <p:nvPr>
            <p:ph idx="1"/>
          </p:nvPr>
        </p:nvSpPr>
        <p:spPr>
          <a:xfrm>
            <a:off x="913795" y="1732449"/>
            <a:ext cx="5546272" cy="4058751"/>
          </a:xfrm>
        </p:spPr>
        <p:txBody>
          <a:bodyPr anchor="ctr">
            <a:normAutofit fontScale="77500" lnSpcReduction="20000"/>
          </a:bodyPr>
          <a:lstStyle/>
          <a:p>
            <a:pPr>
              <a:buClr>
                <a:srgbClr val="0FD4F9"/>
              </a:buClr>
            </a:pPr>
            <a:r>
              <a:rPr lang="en-US" sz="1900" dirty="0"/>
              <a:t>After running analysis on the 47 qualitative variables, we have narrowed down to 13 significant variables. To summarize what we found: </a:t>
            </a:r>
          </a:p>
          <a:p>
            <a:pPr lvl="1">
              <a:buClr>
                <a:srgbClr val="0FD4F9"/>
              </a:buClr>
            </a:pPr>
            <a:r>
              <a:rPr lang="en-US" sz="1900" dirty="0"/>
              <a:t>Strong Excellent and Good quality markers for almost every variable (Overall Home, Exterior, Basement, Kitchen, Fireplace,  and Pool) almost always lead to above median homes (and vice versa).</a:t>
            </a:r>
          </a:p>
          <a:p>
            <a:pPr lvl="1">
              <a:buClr>
                <a:srgbClr val="0FD4F9"/>
              </a:buClr>
            </a:pPr>
            <a:r>
              <a:rPr lang="en-US" sz="1900" dirty="0"/>
              <a:t>Paved alleys and driveways are preferable to non paved and partially paved but it does not guarantee.</a:t>
            </a:r>
          </a:p>
          <a:p>
            <a:pPr lvl="1">
              <a:buClr>
                <a:srgbClr val="0FD4F9"/>
              </a:buClr>
            </a:pPr>
            <a:r>
              <a:rPr lang="en-US" sz="1900" dirty="0"/>
              <a:t>Garage type and roof materials also play a major roll.</a:t>
            </a:r>
          </a:p>
          <a:p>
            <a:pPr lvl="1">
              <a:buClr>
                <a:srgbClr val="0FD4F9"/>
              </a:buClr>
            </a:pPr>
            <a:r>
              <a:rPr lang="en-US" sz="1900" dirty="0"/>
              <a:t>If the home is not hooked up to sewer it is basically guaranteed to sell bellow median, but the reverse is not true.</a:t>
            </a:r>
          </a:p>
          <a:p>
            <a:pPr lvl="1">
              <a:buClr>
                <a:srgbClr val="0FD4F9"/>
              </a:buClr>
            </a:pPr>
            <a:r>
              <a:rPr lang="en-US" sz="1900" dirty="0"/>
              <a:t>Lastly, what neighborhood the home is in, as seen to the right, makes a major impact as some neighborhoods are almost guaranteed to sell above median while the opposite for others. </a:t>
            </a:r>
          </a:p>
          <a:p>
            <a:pPr lvl="1">
              <a:buClr>
                <a:srgbClr val="0FD4F9"/>
              </a:buClr>
            </a:pPr>
            <a:endParaRPr lang="en-US" dirty="0"/>
          </a:p>
        </p:txBody>
      </p:sp>
      <p:pic>
        <p:nvPicPr>
          <p:cNvPr id="9" name="Content Placeholder 8" descr="Chart, bar chart&#10;&#10;Description automatically generated">
            <a:extLst>
              <a:ext uri="{FF2B5EF4-FFF2-40B4-BE49-F238E27FC236}">
                <a16:creationId xmlns:a16="http://schemas.microsoft.com/office/drawing/2014/main" id="{251DC363-ECC9-43E1-8FDA-FD8624C2E21B}"/>
              </a:ext>
            </a:extLst>
          </p:cNvPr>
          <p:cNvPicPr>
            <a:picLocks noChangeAspect="1"/>
          </p:cNvPicPr>
          <p:nvPr/>
        </p:nvPicPr>
        <p:blipFill>
          <a:blip r:embed="rId3"/>
          <a:stretch>
            <a:fillRect/>
          </a:stretch>
        </p:blipFill>
        <p:spPr>
          <a:xfrm>
            <a:off x="6690049" y="1732449"/>
            <a:ext cx="4588156" cy="4058751"/>
          </a:xfrm>
          <a:prstGeom prst="rect">
            <a:avLst/>
          </a:prstGeom>
        </p:spPr>
      </p:pic>
    </p:spTree>
    <p:extLst>
      <p:ext uri="{BB962C8B-B14F-4D97-AF65-F5344CB8AC3E}">
        <p14:creationId xmlns:p14="http://schemas.microsoft.com/office/powerpoint/2010/main" val="3997597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E35A3-D64C-4D3B-99FD-501C5B8AFCB8}"/>
              </a:ext>
            </a:extLst>
          </p:cNvPr>
          <p:cNvSpPr>
            <a:spLocks noGrp="1"/>
          </p:cNvSpPr>
          <p:nvPr>
            <p:ph type="title"/>
          </p:nvPr>
        </p:nvSpPr>
        <p:spPr>
          <a:xfrm>
            <a:off x="913795" y="609600"/>
            <a:ext cx="10353762" cy="970450"/>
          </a:xfrm>
        </p:spPr>
        <p:txBody>
          <a:bodyPr>
            <a:normAutofit/>
          </a:bodyPr>
          <a:lstStyle/>
          <a:p>
            <a:r>
              <a:rPr lang="en-US" dirty="0"/>
              <a:t>Quantitative Variables</a:t>
            </a:r>
          </a:p>
        </p:txBody>
      </p:sp>
      <p:sp>
        <p:nvSpPr>
          <p:cNvPr id="9" name="Content Placeholder 8">
            <a:extLst>
              <a:ext uri="{FF2B5EF4-FFF2-40B4-BE49-F238E27FC236}">
                <a16:creationId xmlns:a16="http://schemas.microsoft.com/office/drawing/2014/main" id="{D5BBAFAA-78D2-4890-B990-80E6A497DEFC}"/>
              </a:ext>
            </a:extLst>
          </p:cNvPr>
          <p:cNvSpPr>
            <a:spLocks noGrp="1"/>
          </p:cNvSpPr>
          <p:nvPr>
            <p:ph idx="1"/>
          </p:nvPr>
        </p:nvSpPr>
        <p:spPr>
          <a:xfrm>
            <a:off x="913795" y="1732449"/>
            <a:ext cx="5546272" cy="4058751"/>
          </a:xfrm>
        </p:spPr>
        <p:txBody>
          <a:bodyPr anchor="ctr">
            <a:normAutofit/>
          </a:bodyPr>
          <a:lstStyle/>
          <a:p>
            <a:pPr>
              <a:buClr>
                <a:srgbClr val="F27455"/>
              </a:buClr>
            </a:pPr>
            <a:r>
              <a:rPr lang="en-US" dirty="0"/>
              <a:t>Next, we will be exploring the Quantitative variables and their relationship to being sold at above or bellow median home value (yes/no).</a:t>
            </a:r>
          </a:p>
          <a:p>
            <a:pPr>
              <a:buClr>
                <a:srgbClr val="F27455"/>
              </a:buClr>
            </a:pPr>
            <a:r>
              <a:rPr lang="en-US" dirty="0"/>
              <a:t>For the Quantitative set we have 31 variables to work with and 7 were found to hold major significance and/or interesting. </a:t>
            </a:r>
          </a:p>
          <a:p>
            <a:pPr>
              <a:buClr>
                <a:srgbClr val="F27455"/>
              </a:buClr>
            </a:pPr>
            <a:r>
              <a:rPr lang="en-US" dirty="0"/>
              <a:t>Note: As seen on next slide, “Total Bathrooms” is a “Created Variable” we created by adding up all bathrooms for each home entry. </a:t>
            </a:r>
          </a:p>
          <a:p>
            <a:pPr>
              <a:buClr>
                <a:srgbClr val="F27455"/>
              </a:buClr>
            </a:pPr>
            <a:endParaRPr lang="en-US" dirty="0"/>
          </a:p>
        </p:txBody>
      </p:sp>
      <p:pic>
        <p:nvPicPr>
          <p:cNvPr id="5" name="Content Placeholder 4" descr="Chart, box and whisker chart&#10;&#10;Description automatically generated">
            <a:extLst>
              <a:ext uri="{FF2B5EF4-FFF2-40B4-BE49-F238E27FC236}">
                <a16:creationId xmlns:a16="http://schemas.microsoft.com/office/drawing/2014/main" id="{F355F522-F99F-4A45-BCBC-AB234B40A677}"/>
              </a:ext>
            </a:extLst>
          </p:cNvPr>
          <p:cNvPicPr>
            <a:picLocks noChangeAspect="1"/>
          </p:cNvPicPr>
          <p:nvPr/>
        </p:nvPicPr>
        <p:blipFill>
          <a:blip r:embed="rId3"/>
          <a:stretch>
            <a:fillRect/>
          </a:stretch>
        </p:blipFill>
        <p:spPr>
          <a:xfrm>
            <a:off x="6694539" y="1732449"/>
            <a:ext cx="4941338" cy="4058751"/>
          </a:xfrm>
          <a:prstGeom prst="rect">
            <a:avLst/>
          </a:prstGeom>
        </p:spPr>
      </p:pic>
    </p:spTree>
    <p:extLst>
      <p:ext uri="{BB962C8B-B14F-4D97-AF65-F5344CB8AC3E}">
        <p14:creationId xmlns:p14="http://schemas.microsoft.com/office/powerpoint/2010/main" val="1496857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7E501-B1A0-4784-B309-DFC8D11A743E}"/>
              </a:ext>
            </a:extLst>
          </p:cNvPr>
          <p:cNvSpPr>
            <a:spLocks noGrp="1"/>
          </p:cNvSpPr>
          <p:nvPr>
            <p:ph type="title"/>
          </p:nvPr>
        </p:nvSpPr>
        <p:spPr>
          <a:xfrm>
            <a:off x="913795" y="609600"/>
            <a:ext cx="10353762" cy="970450"/>
          </a:xfrm>
        </p:spPr>
        <p:txBody>
          <a:bodyPr>
            <a:normAutofit/>
          </a:bodyPr>
          <a:lstStyle/>
          <a:p>
            <a:r>
              <a:rPr lang="en-US" dirty="0"/>
              <a:t>Quantitative Variables Wrap Up</a:t>
            </a:r>
          </a:p>
        </p:txBody>
      </p:sp>
      <p:sp>
        <p:nvSpPr>
          <p:cNvPr id="9" name="Content Placeholder 8">
            <a:extLst>
              <a:ext uri="{FF2B5EF4-FFF2-40B4-BE49-F238E27FC236}">
                <a16:creationId xmlns:a16="http://schemas.microsoft.com/office/drawing/2014/main" id="{8D1E6FE5-019E-4DE8-B507-15550052BD26}"/>
              </a:ext>
            </a:extLst>
          </p:cNvPr>
          <p:cNvSpPr>
            <a:spLocks noGrp="1"/>
          </p:cNvSpPr>
          <p:nvPr>
            <p:ph idx="1"/>
          </p:nvPr>
        </p:nvSpPr>
        <p:spPr>
          <a:xfrm>
            <a:off x="913795" y="1732449"/>
            <a:ext cx="5546272" cy="4058751"/>
          </a:xfrm>
        </p:spPr>
        <p:txBody>
          <a:bodyPr anchor="ctr">
            <a:normAutofit fontScale="92500" lnSpcReduction="10000"/>
          </a:bodyPr>
          <a:lstStyle/>
          <a:p>
            <a:pPr>
              <a:buClr>
                <a:srgbClr val="14C6ED"/>
              </a:buClr>
            </a:pPr>
            <a:r>
              <a:rPr lang="en-US" dirty="0"/>
              <a:t>After running analysis on the 31 quantitative variables, we have narrowed them down to 7 significant variables. To summarize what we found: </a:t>
            </a:r>
          </a:p>
          <a:p>
            <a:pPr lvl="1">
              <a:buClr>
                <a:srgbClr val="14C6ED"/>
              </a:buClr>
            </a:pPr>
            <a:r>
              <a:rPr lang="en-US" dirty="0"/>
              <a:t>The year that a home was built, or remodel holds major significance to said home being sold for above median or not with the more recent years generally being more likely to be ‘yes’ than ‘no’</a:t>
            </a:r>
          </a:p>
          <a:p>
            <a:pPr lvl="1">
              <a:buClr>
                <a:srgbClr val="14C6ED"/>
              </a:buClr>
            </a:pPr>
            <a:r>
              <a:rPr lang="en-US" dirty="0"/>
              <a:t>Having more square feet, of any kind or for any room tends to increase chances of being sold for above median. </a:t>
            </a:r>
          </a:p>
          <a:p>
            <a:pPr lvl="1">
              <a:buClr>
                <a:srgbClr val="14C6ED"/>
              </a:buClr>
            </a:pPr>
            <a:r>
              <a:rPr lang="en-US" dirty="0"/>
              <a:t>Lastly, having more bathrooms, or more rooms in general, tended to be associated with homes sold above median home prices in Ames, Iowa. </a:t>
            </a:r>
          </a:p>
        </p:txBody>
      </p:sp>
      <p:pic>
        <p:nvPicPr>
          <p:cNvPr id="12" name="Picture 11">
            <a:extLst>
              <a:ext uri="{FF2B5EF4-FFF2-40B4-BE49-F238E27FC236}">
                <a16:creationId xmlns:a16="http://schemas.microsoft.com/office/drawing/2014/main" id="{AD661026-DE64-47F1-9F88-0847B5FB35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934200" y="1998132"/>
            <a:ext cx="4333632" cy="3521077"/>
          </a:xfrm>
          <a:prstGeom prst="rect">
            <a:avLst/>
          </a:prstGeom>
        </p:spPr>
      </p:pic>
      <p:pic>
        <p:nvPicPr>
          <p:cNvPr id="5" name="Content Placeholder 4" descr="Diagram&#10;&#10;Description automatically generated">
            <a:extLst>
              <a:ext uri="{FF2B5EF4-FFF2-40B4-BE49-F238E27FC236}">
                <a16:creationId xmlns:a16="http://schemas.microsoft.com/office/drawing/2014/main" id="{C3EEFEF0-A337-4C6C-ACC9-501DB01F017F}"/>
              </a:ext>
            </a:extLst>
          </p:cNvPr>
          <p:cNvPicPr>
            <a:picLocks noChangeAspect="1"/>
          </p:cNvPicPr>
          <p:nvPr/>
        </p:nvPicPr>
        <p:blipFill rotWithShape="1">
          <a:blip r:embed="rId4"/>
          <a:srcRect r="170" b="-3"/>
          <a:stretch/>
        </p:blipFill>
        <p:spPr>
          <a:xfrm>
            <a:off x="6706351" y="1732449"/>
            <a:ext cx="4571854" cy="4058751"/>
          </a:xfrm>
          <a:prstGeom prst="rect">
            <a:avLst/>
          </a:prstGeom>
        </p:spPr>
      </p:pic>
    </p:spTree>
    <p:extLst>
      <p:ext uri="{BB962C8B-B14F-4D97-AF65-F5344CB8AC3E}">
        <p14:creationId xmlns:p14="http://schemas.microsoft.com/office/powerpoint/2010/main" val="4931945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71</TotalTime>
  <Words>554</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Calisto MT</vt:lpstr>
      <vt:lpstr>Wingdings 2</vt:lpstr>
      <vt:lpstr>Slate</vt:lpstr>
      <vt:lpstr>Ames, Iowa Home Variables Exploratory Data Analysis</vt:lpstr>
      <vt:lpstr>Introduction</vt:lpstr>
      <vt:lpstr>Qualitative Variables</vt:lpstr>
      <vt:lpstr>Qualitative Values Continued</vt:lpstr>
      <vt:lpstr>Qualitative Variables Wrap Up</vt:lpstr>
      <vt:lpstr>Quantitative Variables</vt:lpstr>
      <vt:lpstr>Quantitative Variables Wrap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Ames, Iowa Home Variables Exploratory Data Analysis</dc:title>
  <dc:creator>Evan Hildreth</dc:creator>
  <cp:lastModifiedBy>Evan Hildreth</cp:lastModifiedBy>
  <cp:revision>1</cp:revision>
  <dcterms:created xsi:type="dcterms:W3CDTF">2022-02-21T07:19:36Z</dcterms:created>
  <dcterms:modified xsi:type="dcterms:W3CDTF">2022-02-21T08:31:06Z</dcterms:modified>
</cp:coreProperties>
</file>