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10" r:id="rId1"/>
  </p:sldMasterIdLst>
  <p:sldIdLst>
    <p:sldId id="256" r:id="rId2"/>
    <p:sldId id="257" r:id="rId3"/>
    <p:sldId id="258" r:id="rId4"/>
    <p:sldId id="259" r:id="rId5"/>
    <p:sldId id="260" r:id="rId6"/>
    <p:sldId id="269" r:id="rId7"/>
    <p:sldId id="268" r:id="rId8"/>
    <p:sldId id="261" r:id="rId9"/>
    <p:sldId id="265" r:id="rId10"/>
    <p:sldId id="266" r:id="rId11"/>
    <p:sldId id="267"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9/21/2021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374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6435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5824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3647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5817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2613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77493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1973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9064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7045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252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4501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5749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9750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0339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4664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2648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9/21/2021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2579620"/>
      </p:ext>
    </p:extLst>
  </p:cSld>
  <p:clrMap bg1="lt1" tx1="dk1" bg2="lt2" tx2="dk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 id="2147484022" r:id="rId12"/>
    <p:sldLayoutId id="2147484023" r:id="rId13"/>
    <p:sldLayoutId id="2147484024" r:id="rId14"/>
    <p:sldLayoutId id="2147484025" r:id="rId15"/>
    <p:sldLayoutId id="2147484026" r:id="rId16"/>
    <p:sldLayoutId id="214748402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3065" y="624109"/>
            <a:ext cx="9122019" cy="1280890"/>
          </a:xfrm>
        </p:spPr>
        <p:txBody>
          <a:bodyPr>
            <a:normAutofit/>
          </a:bodyPr>
          <a:lstStyle/>
          <a:p>
            <a:r>
              <a:rPr lang="en-US" sz="4400" u="sng" dirty="0">
                <a:latin typeface="Arial Black" panose="020B0A04020102020204" pitchFamily="34" charset="0"/>
              </a:rPr>
              <a:t>PERSONAL PORTFOLIO</a:t>
            </a:r>
          </a:p>
        </p:txBody>
      </p:sp>
      <p:sp>
        <p:nvSpPr>
          <p:cNvPr id="3" name="Subtitle 2"/>
          <p:cNvSpPr>
            <a:spLocks noGrp="1"/>
          </p:cNvSpPr>
          <p:nvPr>
            <p:ph sz="half" idx="1"/>
          </p:nvPr>
        </p:nvSpPr>
        <p:spPr>
          <a:xfrm>
            <a:off x="1783065" y="4953001"/>
            <a:ext cx="4312935" cy="1846385"/>
          </a:xfrm>
        </p:spPr>
        <p:txBody>
          <a:bodyPr>
            <a:normAutofit fontScale="55000" lnSpcReduction="20000"/>
          </a:bodyPr>
          <a:lstStyle/>
          <a:p>
            <a:endParaRPr lang="en-US" sz="2000" dirty="0">
              <a:solidFill>
                <a:schemeClr val="tx1"/>
              </a:solidFill>
              <a:latin typeface="Bodoni MT" panose="02070603080606020203" pitchFamily="18" charset="0"/>
            </a:endParaRPr>
          </a:p>
          <a:p>
            <a:pPr marL="0" indent="0">
              <a:buNone/>
            </a:pPr>
            <a:r>
              <a:rPr lang="en-US" sz="2500" dirty="0">
                <a:solidFill>
                  <a:schemeClr val="tx1"/>
                </a:solidFill>
                <a:latin typeface="Arial" panose="020B0604020202020204" pitchFamily="34" charset="0"/>
                <a:cs typeface="Arial" panose="020B0604020202020204" pitchFamily="34" charset="0"/>
              </a:rPr>
              <a:t>COURSE  CODE  :   CSE – 0402           </a:t>
            </a:r>
          </a:p>
          <a:p>
            <a:pPr marL="0" indent="0">
              <a:buNone/>
            </a:pPr>
            <a:r>
              <a:rPr lang="en-US" sz="2500" dirty="0">
                <a:solidFill>
                  <a:schemeClr val="tx1"/>
                </a:solidFill>
                <a:latin typeface="Arial" panose="020B0604020202020204" pitchFamily="34" charset="0"/>
                <a:cs typeface="Arial" panose="020B0604020202020204" pitchFamily="34" charset="0"/>
              </a:rPr>
              <a:t>COURSE  NAME  :</a:t>
            </a:r>
            <a:r>
              <a:rPr lang="en-US" sz="2500" dirty="0">
                <a:latin typeface="Arial" panose="020B0604020202020204" pitchFamily="34" charset="0"/>
                <a:cs typeface="Arial" panose="020B0604020202020204" pitchFamily="34" charset="0"/>
              </a:rPr>
              <a:t> </a:t>
            </a:r>
            <a:r>
              <a:rPr lang="en-US" sz="2500" dirty="0">
                <a:solidFill>
                  <a:schemeClr val="tx1"/>
                </a:solidFill>
                <a:latin typeface="Arial" panose="020B0604020202020204" pitchFamily="34" charset="0"/>
                <a:cs typeface="Arial" panose="020B0604020202020204" pitchFamily="34" charset="0"/>
              </a:rPr>
              <a:t>E-Commerce Lab </a:t>
            </a:r>
          </a:p>
          <a:p>
            <a:pPr marL="0" indent="0">
              <a:buNone/>
            </a:pPr>
            <a:endParaRPr lang="en-US" sz="2500" dirty="0">
              <a:solidFill>
                <a:schemeClr val="tx1"/>
              </a:solidFill>
              <a:latin typeface="Arial" panose="020B0604020202020204" pitchFamily="34" charset="0"/>
              <a:cs typeface="Arial" panose="020B0604020202020204" pitchFamily="34" charset="0"/>
            </a:endParaRPr>
          </a:p>
          <a:p>
            <a:pPr marL="0" indent="0">
              <a:buNone/>
            </a:pPr>
            <a:r>
              <a:rPr lang="en-US" sz="2500" b="1" dirty="0">
                <a:solidFill>
                  <a:schemeClr val="tx1"/>
                </a:solidFill>
                <a:latin typeface="Arial" panose="020B0604020202020204" pitchFamily="34" charset="0"/>
                <a:cs typeface="Arial" panose="020B0604020202020204" pitchFamily="34" charset="0"/>
              </a:rPr>
              <a:t>STATE  UNIVERSITY  OF BANGLADESH</a:t>
            </a:r>
          </a:p>
          <a:p>
            <a:endParaRPr lang="en-US" dirty="0">
              <a:solidFill>
                <a:schemeClr val="tx1"/>
              </a:solidFill>
              <a:latin typeface="Bodoni MT" panose="02070603080606020203" pitchFamily="18" charset="0"/>
            </a:endParaRPr>
          </a:p>
          <a:p>
            <a:pPr marL="0" indent="0">
              <a:buNone/>
            </a:pPr>
            <a:r>
              <a:rPr lang="en-US" sz="1600" dirty="0">
                <a:solidFill>
                  <a:schemeClr val="tx1"/>
                </a:solidFill>
                <a:latin typeface="Berlin Sans FB Demi" panose="020E0802020502020306" pitchFamily="34" charset="0"/>
              </a:rPr>
              <a:t> </a:t>
            </a:r>
            <a:endParaRPr lang="en-US" b="1" dirty="0">
              <a:solidFill>
                <a:schemeClr val="tx1"/>
              </a:solidFill>
            </a:endParaRPr>
          </a:p>
        </p:txBody>
      </p:sp>
      <p:sp>
        <p:nvSpPr>
          <p:cNvPr id="6" name="Content Placeholder 5"/>
          <p:cNvSpPr>
            <a:spLocks noGrp="1"/>
          </p:cNvSpPr>
          <p:nvPr>
            <p:ph sz="half" idx="2"/>
          </p:nvPr>
        </p:nvSpPr>
        <p:spPr>
          <a:xfrm>
            <a:off x="6831624" y="2822331"/>
            <a:ext cx="5158606" cy="3565589"/>
          </a:xfrm>
        </p:spPr>
        <p:txBody>
          <a:bodyPr>
            <a:noAutofit/>
          </a:bodyPr>
          <a:lstStyle/>
          <a:p>
            <a:pPr marL="0" indent="0">
              <a:buNone/>
            </a:pPr>
            <a:r>
              <a:rPr lang="en-US" sz="2000" dirty="0">
                <a:solidFill>
                  <a:schemeClr val="tx1"/>
                </a:solidFill>
                <a:latin typeface="Arial" panose="020B0604020202020204" pitchFamily="34" charset="0"/>
                <a:cs typeface="Arial" panose="020B0604020202020204" pitchFamily="34" charset="0"/>
              </a:rPr>
              <a:t>SUBMITTED BY </a:t>
            </a:r>
          </a:p>
          <a:p>
            <a:pPr marL="0" indent="0">
              <a:buNone/>
            </a:pPr>
            <a:r>
              <a:rPr lang="en-US" sz="2000" b="1" dirty="0">
                <a:solidFill>
                  <a:schemeClr val="tx1"/>
                </a:solidFill>
                <a:latin typeface="Arial" panose="020B0604020202020204" pitchFamily="34" charset="0"/>
                <a:cs typeface="Arial" panose="020B0604020202020204" pitchFamily="34" charset="0"/>
              </a:rPr>
              <a:t>MD. EVAN KHAN EMON</a:t>
            </a:r>
          </a:p>
          <a:p>
            <a:pPr marL="0" indent="0">
              <a:buNone/>
            </a:pPr>
            <a:r>
              <a:rPr lang="en-US" sz="2000" dirty="0">
                <a:solidFill>
                  <a:schemeClr val="tx1"/>
                </a:solidFill>
                <a:latin typeface="Arial" panose="020B0604020202020204" pitchFamily="34" charset="0"/>
                <a:cs typeface="Arial" panose="020B0604020202020204" pitchFamily="34" charset="0"/>
              </a:rPr>
              <a:t>UG02-47-18-009</a:t>
            </a:r>
          </a:p>
          <a:p>
            <a:pPr marL="0" indent="0">
              <a:buNone/>
            </a:pPr>
            <a:r>
              <a:rPr lang="en-US" sz="2000" dirty="0">
                <a:solidFill>
                  <a:schemeClr val="tx1"/>
                </a:solidFill>
                <a:latin typeface="Arial" panose="020B0604020202020204" pitchFamily="34" charset="0"/>
                <a:cs typeface="Arial" panose="020B0604020202020204" pitchFamily="34" charset="0"/>
              </a:rPr>
              <a:t>DEPARTMENT OF CSE</a:t>
            </a:r>
          </a:p>
          <a:p>
            <a:pPr marL="0" indent="0">
              <a:buNone/>
            </a:pPr>
            <a:endParaRPr lang="en-US" sz="2000" dirty="0">
              <a:solidFill>
                <a:schemeClr val="tx1"/>
              </a:solidFill>
              <a:latin typeface="Arial" panose="020B0604020202020204" pitchFamily="34" charset="0"/>
              <a:cs typeface="Arial" panose="020B0604020202020204" pitchFamily="34" charset="0"/>
            </a:endParaRPr>
          </a:p>
          <a:p>
            <a:pPr marL="0" indent="0">
              <a:buNone/>
            </a:pPr>
            <a:r>
              <a:rPr lang="en-US" sz="2000" dirty="0">
                <a:solidFill>
                  <a:schemeClr val="tx1"/>
                </a:solidFill>
                <a:latin typeface="Arial" panose="020B0604020202020204" pitchFamily="34" charset="0"/>
                <a:cs typeface="Arial" panose="020B0604020202020204" pitchFamily="34" charset="0"/>
              </a:rPr>
              <a:t>SUBMITTED TO</a:t>
            </a:r>
          </a:p>
          <a:p>
            <a:pPr marL="0" indent="0">
              <a:buNone/>
            </a:pPr>
            <a:r>
              <a:rPr lang="en-US" sz="2000" b="1" dirty="0">
                <a:solidFill>
                  <a:schemeClr val="tx1"/>
                </a:solidFill>
                <a:latin typeface="Arial" panose="020B0604020202020204" pitchFamily="34" charset="0"/>
                <a:cs typeface="Arial" panose="020B0604020202020204" pitchFamily="34" charset="0"/>
              </a:rPr>
              <a:t>KHAN MD. HASIB</a:t>
            </a:r>
          </a:p>
          <a:p>
            <a:pPr marL="0" indent="0">
              <a:buNone/>
            </a:pPr>
            <a:r>
              <a:rPr lang="en-US" sz="2000" dirty="0">
                <a:solidFill>
                  <a:schemeClr val="tx1"/>
                </a:solidFill>
                <a:latin typeface="Arial" panose="020B0604020202020204" pitchFamily="34" charset="0"/>
                <a:cs typeface="Arial" panose="020B0604020202020204" pitchFamily="34" charset="0"/>
              </a:rPr>
              <a:t>LECTURE DEPARTMENT OF CSE</a:t>
            </a:r>
          </a:p>
        </p:txBody>
      </p:sp>
    </p:spTree>
    <p:extLst>
      <p:ext uri="{BB962C8B-B14F-4D97-AF65-F5344CB8AC3E}">
        <p14:creationId xmlns:p14="http://schemas.microsoft.com/office/powerpoint/2010/main" val="3267020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3" y="422032"/>
            <a:ext cx="10018713" cy="1081454"/>
          </a:xfrm>
        </p:spPr>
        <p:txBody>
          <a:bodyPr>
            <a:normAutofit/>
          </a:bodyPr>
          <a:lstStyle/>
          <a:p>
            <a:r>
              <a:rPr lang="en-US" sz="4000" b="1" dirty="0">
                <a:latin typeface="Arial Black" panose="020B0A04020102020204" pitchFamily="34" charset="0"/>
              </a:rPr>
              <a:t>ADVANTAGES</a:t>
            </a:r>
          </a:p>
        </p:txBody>
      </p:sp>
      <p:sp>
        <p:nvSpPr>
          <p:cNvPr id="3" name="Content Placeholder 2"/>
          <p:cNvSpPr>
            <a:spLocks noGrp="1"/>
          </p:cNvSpPr>
          <p:nvPr>
            <p:ph idx="1"/>
          </p:nvPr>
        </p:nvSpPr>
        <p:spPr>
          <a:xfrm>
            <a:off x="1953429" y="2045817"/>
            <a:ext cx="9151927" cy="4592376"/>
          </a:xfrm>
        </p:spPr>
        <p:txBody>
          <a:bodyPr>
            <a:normAutofit/>
          </a:bodyPr>
          <a:lstStyle/>
          <a:p>
            <a:pPr>
              <a:buFont typeface="Wingdings" panose="05000000000000000000" pitchFamily="2" charset="2"/>
              <a:buChar char="q"/>
            </a:pPr>
            <a:r>
              <a:rPr lang="en-US" sz="2000" cap="all" dirty="0">
                <a:solidFill>
                  <a:schemeClr val="tx1"/>
                </a:solidFill>
                <a:latin typeface="Arial" panose="020B0604020202020204" pitchFamily="34" charset="0"/>
                <a:cs typeface="Arial" panose="020B0604020202020204" pitchFamily="34" charset="0"/>
              </a:rPr>
              <a:t>PROFESSIONAL WAY TO SHOWCASE OUR WORK.</a:t>
            </a:r>
          </a:p>
          <a:p>
            <a:pPr>
              <a:buFont typeface="Wingdings" panose="05000000000000000000" pitchFamily="2" charset="2"/>
              <a:buChar char="q"/>
            </a:pPr>
            <a:r>
              <a:rPr lang="en-US" sz="2000" dirty="0">
                <a:solidFill>
                  <a:schemeClr val="tx1"/>
                </a:solidFill>
                <a:latin typeface="Arial" panose="020B0604020202020204" pitchFamily="34" charset="0"/>
                <a:cs typeface="Arial" panose="020B0604020202020204" pitchFamily="34" charset="0"/>
              </a:rPr>
              <a:t>GOOD FOR FUTURE CLIENTS &amp; POTENTIAL EMPLOYERS.</a:t>
            </a:r>
          </a:p>
          <a:p>
            <a:pPr>
              <a:buFont typeface="Wingdings" panose="05000000000000000000" pitchFamily="2" charset="2"/>
              <a:buChar char="q"/>
            </a:pPr>
            <a:r>
              <a:rPr lang="en-US" sz="2000" cap="all" dirty="0">
                <a:solidFill>
                  <a:schemeClr val="tx1"/>
                </a:solidFill>
                <a:latin typeface="Arial" panose="020B0604020202020204" pitchFamily="34" charset="0"/>
                <a:cs typeface="Arial" panose="020B0604020202020204" pitchFamily="34" charset="0"/>
              </a:rPr>
              <a:t>INCREASES OUR VISIBILITY AND ONLINE PRESENCE.</a:t>
            </a:r>
          </a:p>
          <a:p>
            <a:pPr>
              <a:buFont typeface="Wingdings" panose="05000000000000000000" pitchFamily="2" charset="2"/>
              <a:buChar char="q"/>
            </a:pPr>
            <a:r>
              <a:rPr lang="en-US" sz="2000" dirty="0">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REFLECTS OUR PERSONALITY &amp; CREATIVITY.</a:t>
            </a:r>
          </a:p>
          <a:p>
            <a:pPr>
              <a:buFont typeface="Wingdings" panose="05000000000000000000" pitchFamily="2" charset="2"/>
              <a:buChar char="q"/>
            </a:pPr>
            <a:r>
              <a:rPr lang="en-US" sz="2000" cap="all" dirty="0">
                <a:solidFill>
                  <a:schemeClr val="tx1"/>
                </a:solidFill>
                <a:latin typeface="Arial" panose="020B0604020202020204" pitchFamily="34" charset="0"/>
                <a:cs typeface="Arial" panose="020B0604020202020204" pitchFamily="34" charset="0"/>
              </a:rPr>
              <a:t>FLEXIBILITY.</a:t>
            </a:r>
          </a:p>
          <a:p>
            <a:endParaRPr lang="en-US" sz="2000" dirty="0">
              <a:solidFill>
                <a:schemeClr val="tx1"/>
              </a:solidFill>
              <a:latin typeface="Arial" panose="020B0604020202020204" pitchFamily="34" charset="0"/>
              <a:cs typeface="Arial" panose="020B0604020202020204" pitchFamily="34" charset="0"/>
            </a:endParaRPr>
          </a:p>
          <a:p>
            <a:endParaRPr lang="en-US" sz="2000" cap="all" dirty="0">
              <a:solidFill>
                <a:schemeClr val="tx1"/>
              </a:solidFill>
              <a:latin typeface="Arial" panose="020B0604020202020204" pitchFamily="34" charset="0"/>
              <a:cs typeface="Arial" panose="020B0604020202020204" pitchFamily="34" charset="0"/>
            </a:endParaRPr>
          </a:p>
          <a:p>
            <a:endParaRPr lang="en-US" sz="2000" dirty="0">
              <a:solidFill>
                <a:schemeClr val="tx1"/>
              </a:solidFill>
              <a:latin typeface="Arial" panose="020B0604020202020204" pitchFamily="34" charset="0"/>
              <a:cs typeface="Arial" panose="020B0604020202020204" pitchFamily="34" charset="0"/>
            </a:endParaRPr>
          </a:p>
          <a:p>
            <a:endParaRPr lang="en-US" sz="2000" cap="all" dirty="0">
              <a:solidFill>
                <a:schemeClr val="tx1"/>
              </a:solidFill>
              <a:latin typeface="Arial" panose="020B0604020202020204" pitchFamily="34" charset="0"/>
              <a:cs typeface="Arial" panose="020B0604020202020204" pitchFamily="34" charset="0"/>
            </a:endParaRPr>
          </a:p>
          <a:p>
            <a:endParaRPr lang="en-U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7724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rial Black" panose="020B0A04020102020204" pitchFamily="34" charset="0"/>
              </a:rPr>
              <a:t>DISADVANTAGES</a:t>
            </a:r>
          </a:p>
        </p:txBody>
      </p:sp>
      <p:sp>
        <p:nvSpPr>
          <p:cNvPr id="3" name="Content Placeholder 2"/>
          <p:cNvSpPr>
            <a:spLocks noGrp="1"/>
          </p:cNvSpPr>
          <p:nvPr>
            <p:ph idx="1"/>
          </p:nvPr>
        </p:nvSpPr>
        <p:spPr>
          <a:xfrm>
            <a:off x="2589212" y="2550016"/>
            <a:ext cx="5897965" cy="2305319"/>
          </a:xfrm>
        </p:spPr>
        <p:txBody>
          <a:bodyPr/>
          <a:lstStyle/>
          <a:p>
            <a:pPr>
              <a:buFont typeface="Wingdings" panose="05000000000000000000" pitchFamily="2" charset="2"/>
              <a:buChar char="q"/>
            </a:pPr>
            <a:r>
              <a:rPr lang="en-US" sz="2400" dirty="0">
                <a:solidFill>
                  <a:schemeClr val="tx1"/>
                </a:solidFill>
                <a:latin typeface="Arial" panose="020B0604020202020204" pitchFamily="34" charset="0"/>
                <a:cs typeface="Arial" panose="020B0604020202020204" pitchFamily="34" charset="0"/>
              </a:rPr>
              <a:t>MARKET RISK</a:t>
            </a:r>
          </a:p>
          <a:p>
            <a:pPr>
              <a:buFont typeface="Wingdings" panose="05000000000000000000" pitchFamily="2" charset="2"/>
              <a:buChar char="q"/>
            </a:pPr>
            <a:r>
              <a:rPr lang="en-US" sz="2400" dirty="0">
                <a:solidFill>
                  <a:schemeClr val="tx1"/>
                </a:solidFill>
                <a:latin typeface="Arial" panose="020B0604020202020204" pitchFamily="34" charset="0"/>
                <a:cs typeface="Arial" panose="020B0604020202020204" pitchFamily="34" charset="0"/>
              </a:rPr>
              <a:t>BELOW AVERAGE RETURNS</a:t>
            </a:r>
          </a:p>
          <a:p>
            <a:pPr>
              <a:buFont typeface="Wingdings" panose="05000000000000000000" pitchFamily="2" charset="2"/>
              <a:buChar char="q"/>
            </a:pPr>
            <a:r>
              <a:rPr lang="en-US" sz="2400" dirty="0">
                <a:solidFill>
                  <a:schemeClr val="tx1"/>
                </a:solidFill>
                <a:latin typeface="Arial" panose="020B0604020202020204" pitchFamily="34" charset="0"/>
                <a:cs typeface="Arial" panose="020B0604020202020204" pitchFamily="34" charset="0"/>
              </a:rPr>
              <a:t>TOO COMPLICATED</a:t>
            </a:r>
          </a:p>
          <a:p>
            <a:pPr>
              <a:buFont typeface="Wingdings" panose="05000000000000000000" pitchFamily="2" charset="2"/>
              <a:buChar char="q"/>
            </a:pPr>
            <a:r>
              <a:rPr lang="en-US" sz="2400" dirty="0">
                <a:solidFill>
                  <a:schemeClr val="tx1"/>
                </a:solidFill>
                <a:latin typeface="Arial" panose="020B0604020202020204" pitchFamily="34" charset="0"/>
                <a:cs typeface="Arial" panose="020B0604020202020204" pitchFamily="34" charset="0"/>
              </a:rPr>
              <a:t> INDEXING</a:t>
            </a:r>
          </a:p>
          <a:p>
            <a:endParaRPr lang="en-US" dirty="0"/>
          </a:p>
        </p:txBody>
      </p:sp>
    </p:spTree>
    <p:extLst>
      <p:ext uri="{BB962C8B-B14F-4D97-AF65-F5344CB8AC3E}">
        <p14:creationId xmlns:p14="http://schemas.microsoft.com/office/powerpoint/2010/main" val="517374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8030" y="595896"/>
            <a:ext cx="4055939" cy="731742"/>
          </a:xfrm>
        </p:spPr>
        <p:txBody>
          <a:bodyPr>
            <a:normAutofit fontScale="90000"/>
          </a:bodyPr>
          <a:lstStyle/>
          <a:p>
            <a:r>
              <a:rPr lang="en-US" sz="4400" b="1" dirty="0">
                <a:solidFill>
                  <a:schemeClr val="tx1"/>
                </a:solidFill>
                <a:latin typeface="Arial Black" panose="020B0A04020102020204" pitchFamily="34" charset="0"/>
              </a:rPr>
              <a:t>CONCLUSION</a:t>
            </a:r>
            <a:endParaRPr lang="en-US" sz="4400" dirty="0">
              <a:solidFill>
                <a:schemeClr val="tx1"/>
              </a:solidFill>
              <a:latin typeface="Arial Black" panose="020B0A04020102020204" pitchFamily="34" charset="0"/>
            </a:endParaRPr>
          </a:p>
        </p:txBody>
      </p:sp>
      <p:sp>
        <p:nvSpPr>
          <p:cNvPr id="3" name="Content Placeholder 2"/>
          <p:cNvSpPr>
            <a:spLocks noGrp="1"/>
          </p:cNvSpPr>
          <p:nvPr>
            <p:ph sz="half" idx="2"/>
          </p:nvPr>
        </p:nvSpPr>
        <p:spPr>
          <a:xfrm>
            <a:off x="1713693" y="2083777"/>
            <a:ext cx="9962492" cy="4178327"/>
          </a:xfrm>
        </p:spPr>
        <p:txBody>
          <a:bodyPr>
            <a:normAutofit/>
          </a:bodyPr>
          <a:lstStyle/>
          <a:p>
            <a:pPr marL="0" indent="0">
              <a:buNone/>
            </a:pPr>
            <a:r>
              <a:rPr lang="en-US" sz="1600" dirty="0">
                <a:solidFill>
                  <a:schemeClr val="tx1">
                    <a:lumMod val="95000"/>
                    <a:lumOff val="5000"/>
                  </a:schemeClr>
                </a:solidFill>
                <a:latin typeface="Arial" panose="020B0604020202020204" pitchFamily="34" charset="0"/>
                <a:cs typeface="Arial" panose="020B0604020202020204" pitchFamily="34" charset="0"/>
              </a:rPr>
              <a:t>Personal portfolio should change as  learn and develop new skills. Regularly update  portfolio by getting rid of old information and inserting new and better evidence of our goals and skills. Remember, portfolio is a great way to introduce yourself to a potential employer or students. It is something that may come in handy now and in years to come. Update it regularly. Be proud of your achievements! </a:t>
            </a:r>
          </a:p>
          <a:p>
            <a:pPr marL="0" indent="0">
              <a:buNone/>
            </a:pPr>
            <a:endParaRPr lang="en-US" sz="1600" dirty="0">
              <a:solidFill>
                <a:schemeClr val="tx1">
                  <a:lumMod val="95000"/>
                  <a:lumOff val="5000"/>
                </a:schemeClr>
              </a:solidFill>
              <a:latin typeface="Arial" panose="020B0604020202020204" pitchFamily="34" charset="0"/>
              <a:cs typeface="Arial" panose="020B0604020202020204" pitchFamily="34" charset="0"/>
            </a:endParaRPr>
          </a:p>
          <a:p>
            <a:pPr algn="l">
              <a:buFont typeface="Wingdings" panose="05000000000000000000" pitchFamily="2" charset="2"/>
              <a:buChar char="§"/>
            </a:pPr>
            <a:r>
              <a:rPr lang="en-US" sz="1600" b="0" i="0" dirty="0">
                <a:effectLst/>
                <a:latin typeface="Arial" panose="020B0604020202020204" pitchFamily="34" charset="0"/>
                <a:cs typeface="Arial" panose="020B0604020202020204" pitchFamily="34" charset="0"/>
              </a:rPr>
              <a:t>End the essay on a positive note.</a:t>
            </a:r>
          </a:p>
          <a:p>
            <a:pPr algn="l">
              <a:buFont typeface="Wingdings" panose="05000000000000000000" pitchFamily="2" charset="2"/>
              <a:buChar char="§"/>
            </a:pPr>
            <a:r>
              <a:rPr lang="en-US" sz="1600" b="0" i="0" dirty="0">
                <a:effectLst/>
                <a:latin typeface="Arial" panose="020B0604020202020204" pitchFamily="34" charset="0"/>
                <a:cs typeface="Arial" panose="020B0604020202020204" pitchFamily="34" charset="0"/>
              </a:rPr>
              <a:t>Communicate the importance of your ideas and the subject matter.</a:t>
            </a:r>
          </a:p>
          <a:p>
            <a:pPr algn="l">
              <a:buFont typeface="Wingdings" panose="05000000000000000000" pitchFamily="2" charset="2"/>
              <a:buChar char="§"/>
            </a:pPr>
            <a:r>
              <a:rPr lang="en-US" sz="1600" b="0" i="0" dirty="0">
                <a:effectLst/>
                <a:latin typeface="Arial" panose="020B0604020202020204" pitchFamily="34" charset="0"/>
                <a:cs typeface="Arial" panose="020B0604020202020204" pitchFamily="34" charset="0"/>
              </a:rPr>
              <a:t>Provide the reader with a sense of closure.</a:t>
            </a:r>
          </a:p>
          <a:p>
            <a:pPr algn="l">
              <a:buFont typeface="Wingdings" panose="05000000000000000000" pitchFamily="2" charset="2"/>
              <a:buChar char="§"/>
            </a:pPr>
            <a:r>
              <a:rPr lang="en-US" sz="1600" b="0" i="0" dirty="0">
                <a:effectLst/>
                <a:latin typeface="Arial" panose="020B0604020202020204" pitchFamily="34" charset="0"/>
                <a:cs typeface="Arial" panose="020B0604020202020204" pitchFamily="34" charset="0"/>
              </a:rPr>
              <a:t>Revolve and summarize your main points.</a:t>
            </a:r>
          </a:p>
          <a:p>
            <a:pPr algn="l">
              <a:buFont typeface="Wingdings" panose="05000000000000000000" pitchFamily="2" charset="2"/>
              <a:buChar char="§"/>
            </a:pPr>
            <a:r>
              <a:rPr lang="en-US" sz="1600" b="0" i="0" dirty="0">
                <a:effectLst/>
                <a:latin typeface="Arial" panose="020B0604020202020204" pitchFamily="34" charset="0"/>
                <a:cs typeface="Arial" panose="020B0604020202020204" pitchFamily="34" charset="0"/>
              </a:rPr>
              <a:t>Rephrase and then restate your thesis statement.</a:t>
            </a:r>
          </a:p>
          <a:p>
            <a:pPr marL="0" indent="0">
              <a:buNone/>
            </a:pPr>
            <a:endParaRPr lang="en-US" sz="1600" dirty="0">
              <a:solidFill>
                <a:schemeClr val="tx1">
                  <a:lumMod val="95000"/>
                  <a:lumOff val="5000"/>
                </a:schemeClr>
              </a:solidFill>
              <a:latin typeface="Arial Black" panose="020B0A04020102020204" pitchFamily="34" charset="0"/>
            </a:endParaRPr>
          </a:p>
        </p:txBody>
      </p:sp>
    </p:spTree>
    <p:extLst>
      <p:ext uri="{BB962C8B-B14F-4D97-AF65-F5344CB8AC3E}">
        <p14:creationId xmlns:p14="http://schemas.microsoft.com/office/powerpoint/2010/main" val="3889901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7464F97-35DC-4C76-ADED-EEA1165018AD}"/>
              </a:ext>
            </a:extLst>
          </p:cNvPr>
          <p:cNvPicPr>
            <a:picLocks noChangeAspect="1"/>
          </p:cNvPicPr>
          <p:nvPr/>
        </p:nvPicPr>
        <p:blipFill>
          <a:blip r:embed="rId2"/>
          <a:stretch>
            <a:fillRect/>
          </a:stretch>
        </p:blipFill>
        <p:spPr>
          <a:xfrm>
            <a:off x="1" y="0"/>
            <a:ext cx="12192000" cy="6857999"/>
          </a:xfrm>
          <a:prstGeom prst="rect">
            <a:avLst/>
          </a:prstGeom>
        </p:spPr>
      </p:pic>
    </p:spTree>
    <p:extLst>
      <p:ext uri="{BB962C8B-B14F-4D97-AF65-F5344CB8AC3E}">
        <p14:creationId xmlns:p14="http://schemas.microsoft.com/office/powerpoint/2010/main" val="4219424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300" y="685657"/>
            <a:ext cx="8915400" cy="809036"/>
          </a:xfrm>
        </p:spPr>
        <p:txBody>
          <a:bodyPr>
            <a:normAutofit fontScale="90000"/>
          </a:bodyPr>
          <a:lstStyle/>
          <a:p>
            <a:r>
              <a:rPr lang="en-US" sz="5400" u="sng" dirty="0">
                <a:latin typeface="Arial Black" panose="020B0A04020102020204" pitchFamily="34" charset="0"/>
              </a:rPr>
              <a:t>OUTLINE</a:t>
            </a:r>
          </a:p>
        </p:txBody>
      </p:sp>
      <p:sp>
        <p:nvSpPr>
          <p:cNvPr id="3" name="Content Placeholder 2"/>
          <p:cNvSpPr>
            <a:spLocks noGrp="1"/>
          </p:cNvSpPr>
          <p:nvPr>
            <p:ph idx="1"/>
          </p:nvPr>
        </p:nvSpPr>
        <p:spPr>
          <a:xfrm>
            <a:off x="2211144" y="2373923"/>
            <a:ext cx="8915400" cy="4484077"/>
          </a:xfrm>
        </p:spPr>
        <p:txBody>
          <a:bodyPr>
            <a:normAutofit/>
          </a:bodyPr>
          <a:lstStyle/>
          <a:p>
            <a:pPr>
              <a:buFont typeface="Wingdings" panose="05000000000000000000" pitchFamily="2" charset="2"/>
              <a:buChar char="q"/>
            </a:pPr>
            <a:r>
              <a:rPr lang="en-US" sz="2000" dirty="0">
                <a:solidFill>
                  <a:schemeClr val="tx1">
                    <a:lumMod val="95000"/>
                    <a:lumOff val="5000"/>
                  </a:schemeClr>
                </a:solidFill>
                <a:latin typeface="Arial" panose="020B0604020202020204" pitchFamily="34" charset="0"/>
                <a:cs typeface="Arial" panose="020B0604020202020204" pitchFamily="34" charset="0"/>
              </a:rPr>
              <a:t>INTRODUCTION</a:t>
            </a:r>
          </a:p>
          <a:p>
            <a:pPr>
              <a:buFont typeface="Wingdings" panose="05000000000000000000" pitchFamily="2" charset="2"/>
              <a:buChar char="q"/>
            </a:pPr>
            <a:r>
              <a:rPr lang="en-US" sz="2000" dirty="0">
                <a:solidFill>
                  <a:schemeClr val="tx1"/>
                </a:solidFill>
                <a:latin typeface="Arial" panose="020B0604020202020204" pitchFamily="34" charset="0"/>
                <a:cs typeface="Arial" panose="020B0604020202020204" pitchFamily="34" charset="0"/>
              </a:rPr>
              <a:t>PURPOSE</a:t>
            </a:r>
          </a:p>
          <a:p>
            <a:pPr>
              <a:buFont typeface="Wingdings" panose="05000000000000000000" pitchFamily="2" charset="2"/>
              <a:buChar char="q"/>
            </a:pPr>
            <a:r>
              <a:rPr lang="en-US" sz="2000" dirty="0">
                <a:solidFill>
                  <a:schemeClr val="tx1">
                    <a:lumMod val="95000"/>
                    <a:lumOff val="5000"/>
                  </a:schemeClr>
                </a:solidFill>
                <a:latin typeface="Arial" panose="020B0604020202020204" pitchFamily="34" charset="0"/>
                <a:cs typeface="Arial" panose="020B0604020202020204" pitchFamily="34" charset="0"/>
              </a:rPr>
              <a:t>HOW TO DEVELOP A PERSONAL PORTFOLIO</a:t>
            </a:r>
          </a:p>
          <a:p>
            <a:pPr>
              <a:buFont typeface="Wingdings" panose="05000000000000000000" pitchFamily="2" charset="2"/>
              <a:buChar char="q"/>
            </a:pPr>
            <a:r>
              <a:rPr lang="en-US" sz="2000" dirty="0">
                <a:solidFill>
                  <a:schemeClr val="tx1">
                    <a:lumMod val="95000"/>
                    <a:lumOff val="5000"/>
                  </a:schemeClr>
                </a:solidFill>
                <a:latin typeface="Arial" panose="020B0604020202020204" pitchFamily="34" charset="0"/>
                <a:cs typeface="Arial" panose="020B0604020202020204" pitchFamily="34" charset="0"/>
              </a:rPr>
              <a:t>OVERVIEW OF PROJECT</a:t>
            </a:r>
          </a:p>
          <a:p>
            <a:pPr>
              <a:buFont typeface="Wingdings" panose="05000000000000000000" pitchFamily="2" charset="2"/>
              <a:buChar char="q"/>
            </a:pPr>
            <a:r>
              <a:rPr lang="en-US" sz="2000" dirty="0">
                <a:solidFill>
                  <a:schemeClr val="tx1">
                    <a:lumMod val="95000"/>
                    <a:lumOff val="5000"/>
                  </a:schemeClr>
                </a:solidFill>
                <a:latin typeface="Arial" panose="020B0604020202020204" pitchFamily="34" charset="0"/>
                <a:cs typeface="Arial" panose="020B0604020202020204" pitchFamily="34" charset="0"/>
              </a:rPr>
              <a:t>REQUIREMENTS TOOLS</a:t>
            </a:r>
          </a:p>
          <a:p>
            <a:pPr>
              <a:buFont typeface="Wingdings" panose="05000000000000000000" pitchFamily="2" charset="2"/>
              <a:buChar char="q"/>
            </a:pPr>
            <a:r>
              <a:rPr lang="en-US" sz="2000" dirty="0">
                <a:solidFill>
                  <a:schemeClr val="tx1"/>
                </a:solidFill>
                <a:latin typeface="Arial" panose="020B0604020202020204" pitchFamily="34" charset="0"/>
                <a:cs typeface="Arial" panose="020B0604020202020204" pitchFamily="34" charset="0"/>
              </a:rPr>
              <a:t>ER DIAGRAM</a:t>
            </a:r>
            <a:endParaRPr lang="en-US" sz="2000" dirty="0">
              <a:solidFill>
                <a:schemeClr val="tx1">
                  <a:lumMod val="95000"/>
                  <a:lumOff val="5000"/>
                </a:schemeClr>
              </a:solidFill>
              <a:latin typeface="Arial" panose="020B0604020202020204" pitchFamily="34" charset="0"/>
              <a:cs typeface="Arial" panose="020B0604020202020204" pitchFamily="34" charset="0"/>
            </a:endParaRPr>
          </a:p>
          <a:p>
            <a:pPr>
              <a:buFont typeface="Wingdings" panose="05000000000000000000" pitchFamily="2" charset="2"/>
              <a:buChar char="q"/>
            </a:pPr>
            <a:r>
              <a:rPr lang="en-US" sz="2000" dirty="0">
                <a:solidFill>
                  <a:schemeClr val="tx1"/>
                </a:solidFill>
                <a:latin typeface="Arial" panose="020B0604020202020204" pitchFamily="34" charset="0"/>
                <a:cs typeface="Arial" panose="020B0604020202020204" pitchFamily="34" charset="0"/>
              </a:rPr>
              <a:t>ADVANTAGES</a:t>
            </a:r>
          </a:p>
          <a:p>
            <a:pPr>
              <a:buFont typeface="Wingdings" panose="05000000000000000000" pitchFamily="2" charset="2"/>
              <a:buChar char="q"/>
            </a:pPr>
            <a:r>
              <a:rPr lang="en-US" sz="2000" dirty="0">
                <a:solidFill>
                  <a:schemeClr val="tx1"/>
                </a:solidFill>
                <a:latin typeface="Arial" panose="020B0604020202020204" pitchFamily="34" charset="0"/>
                <a:cs typeface="Arial" panose="020B0604020202020204" pitchFamily="34" charset="0"/>
              </a:rPr>
              <a:t>DISADVANTAGES</a:t>
            </a:r>
          </a:p>
          <a:p>
            <a:pPr>
              <a:buFont typeface="Wingdings" panose="05000000000000000000" pitchFamily="2" charset="2"/>
              <a:buChar char="q"/>
            </a:pPr>
            <a:r>
              <a:rPr lang="en-US" sz="2000" dirty="0">
                <a:solidFill>
                  <a:schemeClr val="tx1"/>
                </a:solidFill>
                <a:latin typeface="Arial" panose="020B0604020202020204" pitchFamily="34" charset="0"/>
                <a:cs typeface="Arial" panose="020B0604020202020204" pitchFamily="34" charset="0"/>
              </a:rPr>
              <a:t>CONCLUSION</a:t>
            </a:r>
          </a:p>
          <a:p>
            <a:pPr marL="0" indent="0">
              <a:buNone/>
            </a:pPr>
            <a:endParaRPr lang="en-US" sz="3200" dirty="0">
              <a:solidFill>
                <a:schemeClr val="tx1"/>
              </a:solidFill>
              <a:latin typeface="Britannic Bold" panose="020B0903060703020204" pitchFamily="34" charset="0"/>
            </a:endParaRPr>
          </a:p>
          <a:p>
            <a:endParaRPr lang="en-US" sz="3600" dirty="0">
              <a:solidFill>
                <a:schemeClr val="tx1">
                  <a:lumMod val="95000"/>
                  <a:lumOff val="5000"/>
                </a:schemeClr>
              </a:solidFill>
              <a:latin typeface="Britannic Bold" panose="020B0903060703020204" pitchFamily="34" charset="0"/>
            </a:endParaRPr>
          </a:p>
          <a:p>
            <a:endParaRPr lang="en-US" sz="2800" dirty="0">
              <a:solidFill>
                <a:schemeClr val="tx1">
                  <a:lumMod val="95000"/>
                  <a:lumOff val="5000"/>
                </a:schemeClr>
              </a:solidFill>
              <a:latin typeface="Britannic Bold" panose="020B0903060703020204" pitchFamily="34" charset="0"/>
            </a:endParaRPr>
          </a:p>
        </p:txBody>
      </p:sp>
    </p:spTree>
    <p:extLst>
      <p:ext uri="{BB962C8B-B14F-4D97-AF65-F5344CB8AC3E}">
        <p14:creationId xmlns:p14="http://schemas.microsoft.com/office/powerpoint/2010/main" val="572440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1075" y="668628"/>
            <a:ext cx="9173537" cy="1236372"/>
          </a:xfrm>
        </p:spPr>
        <p:txBody>
          <a:bodyPr>
            <a:normAutofit fontScale="90000"/>
          </a:bodyPr>
          <a:lstStyle/>
          <a:p>
            <a:r>
              <a:rPr lang="en-US" sz="5300" dirty="0">
                <a:solidFill>
                  <a:schemeClr val="tx1"/>
                </a:solidFill>
                <a:latin typeface="Arial Black" panose="020B0A04020102020204" pitchFamily="34" charset="0"/>
              </a:rPr>
              <a:t>INTRODUCTION</a:t>
            </a:r>
            <a:br>
              <a:rPr lang="en-US" dirty="0">
                <a:solidFill>
                  <a:schemeClr val="tx1">
                    <a:lumMod val="95000"/>
                    <a:lumOff val="5000"/>
                  </a:schemeClr>
                </a:solidFill>
                <a:latin typeface="Britannic Bold" panose="020B0903060703020204" pitchFamily="34" charset="0"/>
              </a:rPr>
            </a:br>
            <a:endParaRPr lang="en-US" dirty="0"/>
          </a:p>
        </p:txBody>
      </p:sp>
      <p:sp>
        <p:nvSpPr>
          <p:cNvPr id="3" name="Content Placeholder 2"/>
          <p:cNvSpPr>
            <a:spLocks noGrp="1"/>
          </p:cNvSpPr>
          <p:nvPr>
            <p:ph idx="1"/>
          </p:nvPr>
        </p:nvSpPr>
        <p:spPr>
          <a:xfrm>
            <a:off x="1547447" y="2318197"/>
            <a:ext cx="10429906" cy="3071488"/>
          </a:xfrm>
        </p:spPr>
        <p:txBody>
          <a:bodyPr>
            <a:normAutofit fontScale="85000" lnSpcReduction="10000"/>
          </a:bodyPr>
          <a:lstStyle/>
          <a:p>
            <a:pPr marL="0" indent="0">
              <a:buNone/>
            </a:pPr>
            <a:r>
              <a:rPr lang="en-US" sz="2000" dirty="0">
                <a:solidFill>
                  <a:schemeClr val="tx1">
                    <a:lumMod val="95000"/>
                    <a:lumOff val="5000"/>
                  </a:schemeClr>
                </a:solidFill>
                <a:latin typeface="Arial" panose="020B0604020202020204" pitchFamily="34" charset="0"/>
                <a:cs typeface="Arial" panose="020B0604020202020204" pitchFamily="34" charset="0"/>
              </a:rPr>
              <a:t>A personal portfolio is an organized collection of documents that show your successes both in and out of. It will contain documents that show your goals, skills, interests, and experiences. This work aims to report the process of designing and developing a web portfolio for a graduating bachelor design student specializing in web design and development. It will deﬁne what a portfolio website is, it will also explain the basic theory and elements of an online portfolio design process. Further this work presents different ways and channels through which a design student can create and develop a personal online portfolio. By covering aspects such as: how to integrate personal visual identity and what is required to build an effective portfolio. In simple words, a web portfolio3 is a 24 hours working showcase of the designer’s works, professional skills.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periences</a:t>
            </a:r>
            <a:r>
              <a:rPr lang="en-US" sz="2000" dirty="0">
                <a:latin typeface="Arial" panose="020B0604020202020204" pitchFamily="34" charset="0"/>
                <a:cs typeface="Arial" panose="020B0604020202020204" pitchFamily="34" charset="0"/>
              </a:rPr>
              <a:t>, values and achievements. </a:t>
            </a:r>
            <a:r>
              <a:rPr lang="en-US" sz="2000" dirty="0">
                <a:solidFill>
                  <a:schemeClr val="tx1"/>
                </a:solidFill>
                <a:latin typeface="Arial" panose="020B0604020202020204" pitchFamily="34" charset="0"/>
                <a:cs typeface="Arial" panose="020B0604020202020204" pitchFamily="34" charset="0"/>
              </a:rPr>
              <a:t>The personal information that you incorporate into your portfolio can greatly reflect on your abilities as an individual as well as become a useful tool in marketing yourself to employers, corporations, colleges and universities.</a:t>
            </a:r>
          </a:p>
        </p:txBody>
      </p:sp>
    </p:spTree>
    <p:extLst>
      <p:ext uri="{BB962C8B-B14F-4D97-AF65-F5344CB8AC3E}">
        <p14:creationId xmlns:p14="http://schemas.microsoft.com/office/powerpoint/2010/main" val="144802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solidFill>
                  <a:schemeClr val="tx1"/>
                </a:solidFill>
                <a:latin typeface="Arial Black" panose="020B0A04020102020204" pitchFamily="34" charset="0"/>
              </a:rPr>
              <a:t>Purpose</a:t>
            </a:r>
          </a:p>
        </p:txBody>
      </p:sp>
      <p:sp>
        <p:nvSpPr>
          <p:cNvPr id="5" name="Content Placeholder 4"/>
          <p:cNvSpPr>
            <a:spLocks noGrp="1"/>
          </p:cNvSpPr>
          <p:nvPr>
            <p:ph idx="1"/>
          </p:nvPr>
        </p:nvSpPr>
        <p:spPr>
          <a:xfrm>
            <a:off x="1591408" y="2305319"/>
            <a:ext cx="10600591" cy="3787750"/>
          </a:xfrm>
        </p:spPr>
        <p:txBody>
          <a:bodyPr>
            <a:normAutofit/>
          </a:bodyPr>
          <a:lstStyle/>
          <a:p>
            <a:pPr>
              <a:buFont typeface="Wingdings" panose="05000000000000000000" pitchFamily="2" charset="2"/>
              <a:buChar char="q"/>
            </a:pPr>
            <a:r>
              <a:rPr lang="en-US" sz="2400" u="sng" dirty="0">
                <a:latin typeface="Arial" panose="020B0604020202020204" pitchFamily="34" charset="0"/>
                <a:cs typeface="Arial" panose="020B0604020202020204" pitchFamily="34" charset="0"/>
              </a:rPr>
              <a:t>Creating a personal portfolio is a great idea for several reasons</a:t>
            </a:r>
            <a:r>
              <a:rPr lang="en-US" sz="2400" b="1" u="sng" dirty="0">
                <a:latin typeface="Arial" panose="020B0604020202020204" pitchFamily="34" charset="0"/>
                <a:cs typeface="Arial" panose="020B0604020202020204" pitchFamily="34" charset="0"/>
              </a:rPr>
              <a:t>:</a:t>
            </a:r>
          </a:p>
          <a:p>
            <a:pPr>
              <a:buFont typeface="Wingdings" panose="05000000000000000000" pitchFamily="2" charset="2"/>
              <a:buChar char="q"/>
            </a:pPr>
            <a:endParaRPr lang="en-US" sz="2400" b="1"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2000" dirty="0">
                <a:solidFill>
                  <a:schemeClr val="tx1">
                    <a:lumMod val="95000"/>
                    <a:lumOff val="5000"/>
                  </a:schemeClr>
                </a:solidFill>
                <a:latin typeface="Arial" panose="020B0604020202020204" pitchFamily="34" charset="0"/>
                <a:cs typeface="Arial" panose="020B0604020202020204" pitchFamily="34" charset="0"/>
              </a:rPr>
              <a:t>You will have an organized record of your goals, skills, and achievements.</a:t>
            </a:r>
          </a:p>
          <a:p>
            <a:pPr>
              <a:buFont typeface="Wingdings" panose="05000000000000000000" pitchFamily="2" charset="2"/>
              <a:buChar char="q"/>
            </a:pPr>
            <a:r>
              <a:rPr lang="en-US" sz="2000" dirty="0">
                <a:solidFill>
                  <a:schemeClr val="tx1">
                    <a:lumMod val="95000"/>
                    <a:lumOff val="5000"/>
                  </a:schemeClr>
                </a:solidFill>
                <a:latin typeface="Arial" panose="020B0604020202020204" pitchFamily="34" charset="0"/>
                <a:cs typeface="Arial" panose="020B0604020202020204" pitchFamily="34" charset="0"/>
              </a:rPr>
              <a:t> You will have an impressive document (about you) to take to an employment interview. </a:t>
            </a:r>
          </a:p>
          <a:p>
            <a:pPr>
              <a:buFont typeface="Wingdings" panose="05000000000000000000" pitchFamily="2" charset="2"/>
              <a:buChar char="q"/>
            </a:pPr>
            <a:r>
              <a:rPr lang="en-US" sz="2000" dirty="0">
                <a:solidFill>
                  <a:schemeClr val="tx1">
                    <a:lumMod val="95000"/>
                    <a:lumOff val="5000"/>
                  </a:schemeClr>
                </a:solidFill>
                <a:latin typeface="Arial" panose="020B0604020202020204" pitchFamily="34" charset="0"/>
                <a:cs typeface="Arial" panose="020B0604020202020204" pitchFamily="34" charset="0"/>
              </a:rPr>
              <a:t>You will be able to share your portfolio with different education programs. </a:t>
            </a:r>
          </a:p>
          <a:p>
            <a:pPr>
              <a:buFont typeface="Wingdings" panose="05000000000000000000" pitchFamily="2" charset="2"/>
              <a:buChar char="q"/>
            </a:pPr>
            <a:r>
              <a:rPr lang="en-US" sz="2000" dirty="0">
                <a:solidFill>
                  <a:schemeClr val="tx1">
                    <a:lumMod val="95000"/>
                    <a:lumOff val="5000"/>
                  </a:schemeClr>
                </a:solidFill>
                <a:latin typeface="Arial" panose="020B0604020202020204" pitchFamily="34" charset="0"/>
                <a:cs typeface="Arial" panose="020B0604020202020204" pitchFamily="34" charset="0"/>
              </a:rPr>
              <a:t>Portfolios may be helpful when applying for a scholarship or bursary.</a:t>
            </a:r>
          </a:p>
          <a:p>
            <a:pPr>
              <a:buFont typeface="Wingdings" panose="05000000000000000000" pitchFamily="2" charset="2"/>
              <a:buChar char="q"/>
            </a:pPr>
            <a:r>
              <a:rPr lang="en-US" sz="2000" dirty="0">
                <a:solidFill>
                  <a:schemeClr val="tx1">
                    <a:lumMod val="95000"/>
                    <a:lumOff val="5000"/>
                  </a:schemeClr>
                </a:solidFill>
                <a:latin typeface="Arial" panose="020B0604020202020204" pitchFamily="34" charset="0"/>
                <a:cs typeface="Arial" panose="020B0604020202020204" pitchFamily="34" charset="0"/>
              </a:rPr>
              <a:t> Teachers and advisors will be able to easily see who you are.</a:t>
            </a:r>
          </a:p>
        </p:txBody>
      </p:sp>
    </p:spTree>
    <p:extLst>
      <p:ext uri="{BB962C8B-B14F-4D97-AF65-F5344CB8AC3E}">
        <p14:creationId xmlns:p14="http://schemas.microsoft.com/office/powerpoint/2010/main" val="252903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5611" y="624110"/>
            <a:ext cx="9569002" cy="1101659"/>
          </a:xfrm>
        </p:spPr>
        <p:txBody>
          <a:bodyPr>
            <a:normAutofit fontScale="90000"/>
          </a:bodyPr>
          <a:lstStyle/>
          <a:p>
            <a:r>
              <a:rPr lang="en-US" sz="4000" dirty="0">
                <a:solidFill>
                  <a:schemeClr val="tx1">
                    <a:lumMod val="95000"/>
                    <a:lumOff val="5000"/>
                  </a:schemeClr>
                </a:solidFill>
                <a:latin typeface="Arial Black" panose="020B0A04020102020204" pitchFamily="34" charset="0"/>
              </a:rPr>
              <a:t>How to Develop a Personal Portfolio </a:t>
            </a:r>
          </a:p>
        </p:txBody>
      </p:sp>
      <p:sp>
        <p:nvSpPr>
          <p:cNvPr id="3" name="Content Placeholder 2"/>
          <p:cNvSpPr>
            <a:spLocks noGrp="1"/>
          </p:cNvSpPr>
          <p:nvPr>
            <p:ph idx="1"/>
          </p:nvPr>
        </p:nvSpPr>
        <p:spPr>
          <a:xfrm>
            <a:off x="1935611" y="1725769"/>
            <a:ext cx="9990226" cy="4576293"/>
          </a:xfrm>
        </p:spPr>
        <p:txBody>
          <a:bodyPr/>
          <a:lstStyle/>
          <a:p>
            <a:pPr>
              <a:buFont typeface="Wingdings" panose="05000000000000000000" pitchFamily="2" charset="2"/>
              <a:buChar char="q"/>
            </a:pPr>
            <a:r>
              <a:rPr lang="en-US" sz="2400" u="sng" dirty="0">
                <a:latin typeface="Arial" panose="020B0604020202020204" pitchFamily="34" charset="0"/>
                <a:cs typeface="Arial" panose="020B0604020202020204" pitchFamily="34" charset="0"/>
              </a:rPr>
              <a:t>There are four stages to creating and maintaining a personal portfolio:</a:t>
            </a:r>
          </a:p>
          <a:p>
            <a:pPr>
              <a:buFont typeface="Wingdings" panose="05000000000000000000" pitchFamily="2" charset="2"/>
              <a:buChar char="q"/>
            </a:pPr>
            <a:endParaRPr lang="en-US" sz="2000" b="1" u="sng"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2000" b="1" u="sng" dirty="0">
                <a:solidFill>
                  <a:schemeClr val="tx1">
                    <a:lumMod val="95000"/>
                    <a:lumOff val="5000"/>
                  </a:schemeClr>
                </a:solidFill>
                <a:latin typeface="Arial" panose="020B0604020202020204" pitchFamily="34" charset="0"/>
                <a:cs typeface="Arial" panose="020B0604020202020204" pitchFamily="34" charset="0"/>
              </a:rPr>
              <a:t>ONE</a:t>
            </a:r>
            <a:r>
              <a:rPr lang="en-US" sz="2000" dirty="0">
                <a:solidFill>
                  <a:schemeClr val="tx1">
                    <a:lumMod val="95000"/>
                    <a:lumOff val="5000"/>
                  </a:schemeClr>
                </a:solidFill>
                <a:latin typeface="Arial" panose="020B0604020202020204" pitchFamily="34" charset="0"/>
                <a:cs typeface="Arial" panose="020B0604020202020204" pitchFamily="34" charset="0"/>
              </a:rPr>
              <a:t>: Collect and create information and records that show your goals, interests, skills, and achievements. </a:t>
            </a:r>
          </a:p>
          <a:p>
            <a:pPr>
              <a:buFont typeface="Wingdings" panose="05000000000000000000" pitchFamily="2" charset="2"/>
              <a:buChar char="q"/>
            </a:pPr>
            <a:r>
              <a:rPr lang="en-US" sz="2000" b="1" u="sng" dirty="0">
                <a:solidFill>
                  <a:schemeClr val="tx1">
                    <a:lumMod val="95000"/>
                    <a:lumOff val="5000"/>
                  </a:schemeClr>
                </a:solidFill>
                <a:latin typeface="Arial" panose="020B0604020202020204" pitchFamily="34" charset="0"/>
                <a:cs typeface="Arial" panose="020B0604020202020204" pitchFamily="34" charset="0"/>
              </a:rPr>
              <a:t>TWO</a:t>
            </a:r>
            <a:r>
              <a:rPr lang="en-US" sz="2000" dirty="0">
                <a:solidFill>
                  <a:schemeClr val="tx1">
                    <a:lumMod val="95000"/>
                    <a:lumOff val="5000"/>
                  </a:schemeClr>
                </a:solidFill>
                <a:latin typeface="Arial" panose="020B0604020202020204" pitchFamily="34" charset="0"/>
                <a:cs typeface="Arial" panose="020B0604020202020204" pitchFamily="34" charset="0"/>
              </a:rPr>
              <a:t>: Divide your portfolio material into logical sections so it is easy to read. </a:t>
            </a:r>
          </a:p>
          <a:p>
            <a:pPr>
              <a:buFont typeface="Wingdings" panose="05000000000000000000" pitchFamily="2" charset="2"/>
              <a:buChar char="q"/>
            </a:pPr>
            <a:r>
              <a:rPr lang="en-US" sz="2000" b="1" u="sng" dirty="0">
                <a:solidFill>
                  <a:schemeClr val="tx1">
                    <a:lumMod val="95000"/>
                    <a:lumOff val="5000"/>
                  </a:schemeClr>
                </a:solidFill>
                <a:latin typeface="Arial" panose="020B0604020202020204" pitchFamily="34" charset="0"/>
                <a:cs typeface="Arial" panose="020B0604020202020204" pitchFamily="34" charset="0"/>
              </a:rPr>
              <a:t>THREE</a:t>
            </a:r>
            <a:r>
              <a:rPr lang="en-US" sz="2000" dirty="0">
                <a:solidFill>
                  <a:schemeClr val="tx1">
                    <a:lumMod val="95000"/>
                    <a:lumOff val="5000"/>
                  </a:schemeClr>
                </a:solidFill>
                <a:latin typeface="Arial" panose="020B0604020202020204" pitchFamily="34" charset="0"/>
                <a:cs typeface="Arial" panose="020B0604020202020204" pitchFamily="34" charset="0"/>
              </a:rPr>
              <a:t>: Review your portfolio to make sure it shows you in the best possible light</a:t>
            </a:r>
          </a:p>
          <a:p>
            <a:pPr>
              <a:buFont typeface="Wingdings" panose="05000000000000000000" pitchFamily="2" charset="2"/>
              <a:buChar char="q"/>
            </a:pPr>
            <a:r>
              <a:rPr lang="en-US" sz="2000" b="1" u="sng" dirty="0">
                <a:solidFill>
                  <a:schemeClr val="tx1">
                    <a:lumMod val="95000"/>
                    <a:lumOff val="5000"/>
                  </a:schemeClr>
                </a:solidFill>
                <a:latin typeface="Arial" panose="020B0604020202020204" pitchFamily="34" charset="0"/>
                <a:cs typeface="Arial" panose="020B0604020202020204" pitchFamily="34" charset="0"/>
              </a:rPr>
              <a:t>FOUR</a:t>
            </a:r>
            <a:r>
              <a:rPr lang="en-US" sz="2000" dirty="0">
                <a:solidFill>
                  <a:schemeClr val="tx1">
                    <a:lumMod val="95000"/>
                    <a:lumOff val="5000"/>
                  </a:schemeClr>
                </a:solidFill>
                <a:latin typeface="Arial" panose="020B0604020202020204" pitchFamily="34" charset="0"/>
                <a:cs typeface="Arial" panose="020B0604020202020204" pitchFamily="34" charset="0"/>
              </a:rPr>
              <a:t>: Maintain your portfolio by regularly adding new material that reflects your new skills and experiences</a:t>
            </a:r>
            <a:r>
              <a:rPr lang="en-US" dirty="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5344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5B3B6-D063-47CE-A879-8A6E8FAF379F}"/>
              </a:ext>
            </a:extLst>
          </p:cNvPr>
          <p:cNvSpPr>
            <a:spLocks noGrp="1"/>
          </p:cNvSpPr>
          <p:nvPr>
            <p:ph type="title"/>
          </p:nvPr>
        </p:nvSpPr>
        <p:spPr>
          <a:xfrm>
            <a:off x="2450794" y="684334"/>
            <a:ext cx="7290412" cy="764931"/>
          </a:xfrm>
        </p:spPr>
        <p:txBody>
          <a:bodyPr>
            <a:normAutofit/>
          </a:bodyPr>
          <a:lstStyle/>
          <a:p>
            <a:r>
              <a:rPr lang="en-US" sz="3200" dirty="0">
                <a:latin typeface="Arial Black" panose="020B0A04020102020204" pitchFamily="34" charset="0"/>
              </a:rPr>
              <a:t>OVERVIEW OF PROJECT</a:t>
            </a:r>
          </a:p>
        </p:txBody>
      </p:sp>
      <p:pic>
        <p:nvPicPr>
          <p:cNvPr id="5" name="Content Placeholder 4">
            <a:extLst>
              <a:ext uri="{FF2B5EF4-FFF2-40B4-BE49-F238E27FC236}">
                <a16:creationId xmlns:a16="http://schemas.microsoft.com/office/drawing/2014/main" id="{E9ABB315-BA57-4512-8525-1E8B03BB677E}"/>
              </a:ext>
            </a:extLst>
          </p:cNvPr>
          <p:cNvPicPr>
            <a:picLocks noGrp="1" noChangeAspect="1"/>
          </p:cNvPicPr>
          <p:nvPr>
            <p:ph idx="1"/>
          </p:nvPr>
        </p:nvPicPr>
        <p:blipFill>
          <a:blip r:embed="rId2"/>
          <a:stretch>
            <a:fillRect/>
          </a:stretch>
        </p:blipFill>
        <p:spPr>
          <a:xfrm>
            <a:off x="1301264" y="2392119"/>
            <a:ext cx="4659922" cy="3358050"/>
          </a:xfrm>
        </p:spPr>
      </p:pic>
      <p:pic>
        <p:nvPicPr>
          <p:cNvPr id="7" name="Picture 6">
            <a:extLst>
              <a:ext uri="{FF2B5EF4-FFF2-40B4-BE49-F238E27FC236}">
                <a16:creationId xmlns:a16="http://schemas.microsoft.com/office/drawing/2014/main" id="{D36563AC-B0D9-4C2C-B72B-3D4AD6B61794}"/>
              </a:ext>
            </a:extLst>
          </p:cNvPr>
          <p:cNvPicPr>
            <a:picLocks noChangeAspect="1"/>
          </p:cNvPicPr>
          <p:nvPr/>
        </p:nvPicPr>
        <p:blipFill>
          <a:blip r:embed="rId3"/>
          <a:stretch>
            <a:fillRect/>
          </a:stretch>
        </p:blipFill>
        <p:spPr>
          <a:xfrm>
            <a:off x="6620608" y="2392120"/>
            <a:ext cx="4958861" cy="3358049"/>
          </a:xfrm>
          <a:prstGeom prst="rect">
            <a:avLst/>
          </a:prstGeom>
        </p:spPr>
      </p:pic>
    </p:spTree>
    <p:extLst>
      <p:ext uri="{BB962C8B-B14F-4D97-AF65-F5344CB8AC3E}">
        <p14:creationId xmlns:p14="http://schemas.microsoft.com/office/powerpoint/2010/main" val="1535450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7BFE02C-3DAC-4166-BAB0-32C84B810D1D}"/>
              </a:ext>
            </a:extLst>
          </p:cNvPr>
          <p:cNvPicPr>
            <a:picLocks noGrp="1" noChangeAspect="1"/>
          </p:cNvPicPr>
          <p:nvPr>
            <p:ph idx="1"/>
          </p:nvPr>
        </p:nvPicPr>
        <p:blipFill>
          <a:blip r:embed="rId2"/>
          <a:stretch>
            <a:fillRect/>
          </a:stretch>
        </p:blipFill>
        <p:spPr>
          <a:xfrm>
            <a:off x="1484312" y="690975"/>
            <a:ext cx="4793395" cy="2738025"/>
          </a:xfrm>
        </p:spPr>
      </p:pic>
      <p:pic>
        <p:nvPicPr>
          <p:cNvPr id="7" name="Picture 6">
            <a:extLst>
              <a:ext uri="{FF2B5EF4-FFF2-40B4-BE49-F238E27FC236}">
                <a16:creationId xmlns:a16="http://schemas.microsoft.com/office/drawing/2014/main" id="{4DDAAF91-862C-4452-BE77-1AAF48B03FEA}"/>
              </a:ext>
            </a:extLst>
          </p:cNvPr>
          <p:cNvPicPr>
            <a:picLocks noChangeAspect="1"/>
          </p:cNvPicPr>
          <p:nvPr/>
        </p:nvPicPr>
        <p:blipFill>
          <a:blip r:embed="rId3"/>
          <a:stretch>
            <a:fillRect/>
          </a:stretch>
        </p:blipFill>
        <p:spPr>
          <a:xfrm>
            <a:off x="6796454" y="690975"/>
            <a:ext cx="5158154" cy="2738025"/>
          </a:xfrm>
          <a:prstGeom prst="rect">
            <a:avLst/>
          </a:prstGeom>
        </p:spPr>
      </p:pic>
      <p:pic>
        <p:nvPicPr>
          <p:cNvPr id="9" name="Picture 8">
            <a:extLst>
              <a:ext uri="{FF2B5EF4-FFF2-40B4-BE49-F238E27FC236}">
                <a16:creationId xmlns:a16="http://schemas.microsoft.com/office/drawing/2014/main" id="{E122779D-3BDD-4FB0-BA4D-64C17AF95C00}"/>
              </a:ext>
            </a:extLst>
          </p:cNvPr>
          <p:cNvPicPr>
            <a:picLocks noChangeAspect="1"/>
          </p:cNvPicPr>
          <p:nvPr/>
        </p:nvPicPr>
        <p:blipFill>
          <a:blip r:embed="rId4"/>
          <a:stretch>
            <a:fillRect/>
          </a:stretch>
        </p:blipFill>
        <p:spPr>
          <a:xfrm>
            <a:off x="1484311" y="3653867"/>
            <a:ext cx="4793395" cy="2738025"/>
          </a:xfrm>
          <a:prstGeom prst="rect">
            <a:avLst/>
          </a:prstGeom>
        </p:spPr>
      </p:pic>
      <p:pic>
        <p:nvPicPr>
          <p:cNvPr id="11" name="Picture 10">
            <a:extLst>
              <a:ext uri="{FF2B5EF4-FFF2-40B4-BE49-F238E27FC236}">
                <a16:creationId xmlns:a16="http://schemas.microsoft.com/office/drawing/2014/main" id="{60254900-C2A2-452B-AA56-C8B92D8E5313}"/>
              </a:ext>
            </a:extLst>
          </p:cNvPr>
          <p:cNvPicPr>
            <a:picLocks noChangeAspect="1"/>
          </p:cNvPicPr>
          <p:nvPr/>
        </p:nvPicPr>
        <p:blipFill>
          <a:blip r:embed="rId5"/>
          <a:stretch>
            <a:fillRect/>
          </a:stretch>
        </p:blipFill>
        <p:spPr>
          <a:xfrm>
            <a:off x="6796454" y="3653867"/>
            <a:ext cx="5158154" cy="2738025"/>
          </a:xfrm>
          <a:prstGeom prst="rect">
            <a:avLst/>
          </a:prstGeom>
        </p:spPr>
      </p:pic>
    </p:spTree>
    <p:extLst>
      <p:ext uri="{BB962C8B-B14F-4D97-AF65-F5344CB8AC3E}">
        <p14:creationId xmlns:p14="http://schemas.microsoft.com/office/powerpoint/2010/main" val="101962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652117"/>
            <a:ext cx="8911687" cy="1463899"/>
          </a:xfrm>
        </p:spPr>
        <p:txBody>
          <a:bodyPr>
            <a:normAutofit/>
          </a:bodyPr>
          <a:lstStyle/>
          <a:p>
            <a:r>
              <a:rPr lang="en-US" sz="4000" dirty="0">
                <a:solidFill>
                  <a:schemeClr val="tx1">
                    <a:lumMod val="95000"/>
                    <a:lumOff val="5000"/>
                  </a:schemeClr>
                </a:solidFill>
                <a:latin typeface="Arial Black" panose="020B0A04020102020204" pitchFamily="34" charset="0"/>
              </a:rPr>
              <a:t>REQUIREMENTS TOOLS</a:t>
            </a:r>
            <a:br>
              <a:rPr lang="en-US" dirty="0">
                <a:solidFill>
                  <a:schemeClr val="tx1">
                    <a:lumMod val="95000"/>
                    <a:lumOff val="5000"/>
                  </a:schemeClr>
                </a:solidFill>
                <a:latin typeface="Britannic Bold" panose="020B0903060703020204" pitchFamily="34" charset="0"/>
              </a:rPr>
            </a:br>
            <a:endParaRPr lang="en-US" dirty="0"/>
          </a:p>
        </p:txBody>
      </p:sp>
      <p:sp>
        <p:nvSpPr>
          <p:cNvPr id="3" name="Content Placeholder 2"/>
          <p:cNvSpPr>
            <a:spLocks noGrp="1"/>
          </p:cNvSpPr>
          <p:nvPr>
            <p:ph idx="1"/>
          </p:nvPr>
        </p:nvSpPr>
        <p:spPr>
          <a:xfrm>
            <a:off x="2589212" y="1880316"/>
            <a:ext cx="8915400" cy="3746762"/>
          </a:xfrm>
        </p:spPr>
        <p:txBody>
          <a:bodyPr/>
          <a:lstStyle/>
          <a:p>
            <a:pPr>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2400" u="sng" dirty="0">
                <a:solidFill>
                  <a:schemeClr val="tx1"/>
                </a:solidFill>
                <a:latin typeface="Arial" panose="020B0604020202020204" pitchFamily="34" charset="0"/>
                <a:cs typeface="Arial" panose="020B0604020202020204" pitchFamily="34" charset="0"/>
              </a:rPr>
              <a:t>CSS</a:t>
            </a:r>
          </a:p>
          <a:p>
            <a:pPr>
              <a:buFont typeface="Wingdings" panose="05000000000000000000" pitchFamily="2" charset="2"/>
              <a:buChar char="q"/>
            </a:pPr>
            <a:r>
              <a:rPr lang="en-US" sz="2400" u="sng" dirty="0">
                <a:solidFill>
                  <a:schemeClr val="tx1"/>
                </a:solidFill>
                <a:latin typeface="Arial" panose="020B0604020202020204" pitchFamily="34" charset="0"/>
                <a:cs typeface="Arial" panose="020B0604020202020204" pitchFamily="34" charset="0"/>
              </a:rPr>
              <a:t>JS</a:t>
            </a:r>
          </a:p>
          <a:p>
            <a:pPr>
              <a:buFont typeface="Wingdings" panose="05000000000000000000" pitchFamily="2" charset="2"/>
              <a:buChar char="q"/>
            </a:pPr>
            <a:r>
              <a:rPr lang="en-US" sz="2400" u="sng" dirty="0">
                <a:solidFill>
                  <a:schemeClr val="tx1"/>
                </a:solidFill>
                <a:latin typeface="Arial" panose="020B0604020202020204" pitchFamily="34" charset="0"/>
                <a:cs typeface="Arial" panose="020B0604020202020204" pitchFamily="34" charset="0"/>
              </a:rPr>
              <a:t>HTML</a:t>
            </a:r>
          </a:p>
          <a:p>
            <a:pPr>
              <a:buFont typeface="Wingdings" panose="05000000000000000000" pitchFamily="2" charset="2"/>
              <a:buChar char="q"/>
            </a:pPr>
            <a:r>
              <a:rPr lang="en-US" sz="2400" u="sng" dirty="0">
                <a:solidFill>
                  <a:schemeClr val="tx1"/>
                </a:solidFill>
                <a:latin typeface="Arial" panose="020B0604020202020204" pitchFamily="34" charset="0"/>
                <a:cs typeface="Arial" panose="020B0604020202020204" pitchFamily="34" charset="0"/>
              </a:rPr>
              <a:t>XAMPP</a:t>
            </a:r>
          </a:p>
          <a:p>
            <a:pPr>
              <a:buFont typeface="Wingdings" panose="05000000000000000000" pitchFamily="2" charset="2"/>
              <a:buChar char="q"/>
            </a:pPr>
            <a:r>
              <a:rPr lang="en-US" sz="2400" u="sng" dirty="0">
                <a:solidFill>
                  <a:schemeClr val="tx1"/>
                </a:solidFill>
                <a:latin typeface="Arial" panose="020B0604020202020204" pitchFamily="34" charset="0"/>
                <a:cs typeface="Arial" panose="020B0604020202020204" pitchFamily="34" charset="0"/>
              </a:rPr>
              <a:t>VISUAL STUDIO CODE</a:t>
            </a:r>
          </a:p>
          <a:p>
            <a:endParaRPr lang="en-US" dirty="0"/>
          </a:p>
        </p:txBody>
      </p:sp>
    </p:spTree>
    <p:extLst>
      <p:ext uri="{BB962C8B-B14F-4D97-AF65-F5344CB8AC3E}">
        <p14:creationId xmlns:p14="http://schemas.microsoft.com/office/powerpoint/2010/main" val="1928961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4564" y="263769"/>
            <a:ext cx="3722871" cy="844061"/>
          </a:xfrm>
        </p:spPr>
        <p:txBody>
          <a:bodyPr>
            <a:normAutofit/>
          </a:bodyPr>
          <a:lstStyle/>
          <a:p>
            <a:r>
              <a:rPr lang="en-US" sz="3200" b="1" dirty="0">
                <a:solidFill>
                  <a:schemeClr val="tx1"/>
                </a:solidFill>
                <a:latin typeface="Arial Black" panose="020B0A04020102020204" pitchFamily="34" charset="0"/>
              </a:rPr>
              <a:t>ER DIAGRAM</a:t>
            </a:r>
          </a:p>
        </p:txBody>
      </p:sp>
      <p:pic>
        <p:nvPicPr>
          <p:cNvPr id="7" name="Content Placeholder 6">
            <a:extLst>
              <a:ext uri="{FF2B5EF4-FFF2-40B4-BE49-F238E27FC236}">
                <a16:creationId xmlns:a16="http://schemas.microsoft.com/office/drawing/2014/main" id="{32458469-4226-42F2-9126-1D01C4D796D8}"/>
              </a:ext>
            </a:extLst>
          </p:cNvPr>
          <p:cNvPicPr>
            <a:picLocks noGrp="1" noChangeAspect="1"/>
          </p:cNvPicPr>
          <p:nvPr>
            <p:ph idx="1"/>
          </p:nvPr>
        </p:nvPicPr>
        <p:blipFill>
          <a:blip r:embed="rId2"/>
          <a:stretch>
            <a:fillRect/>
          </a:stretch>
        </p:blipFill>
        <p:spPr>
          <a:xfrm>
            <a:off x="3015762" y="1565031"/>
            <a:ext cx="7350369" cy="5029200"/>
          </a:xfrm>
        </p:spPr>
      </p:pic>
    </p:spTree>
    <p:extLst>
      <p:ext uri="{BB962C8B-B14F-4D97-AF65-F5344CB8AC3E}">
        <p14:creationId xmlns:p14="http://schemas.microsoft.com/office/powerpoint/2010/main" val="10043862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206</TotalTime>
  <Words>603</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Black</vt:lpstr>
      <vt:lpstr>Berlin Sans FB Demi</vt:lpstr>
      <vt:lpstr>Bodoni MT</vt:lpstr>
      <vt:lpstr>Britannic Bold</vt:lpstr>
      <vt:lpstr>Corbel</vt:lpstr>
      <vt:lpstr>Wingdings</vt:lpstr>
      <vt:lpstr>Parallax</vt:lpstr>
      <vt:lpstr>PERSONAL PORTFOLIO</vt:lpstr>
      <vt:lpstr>OUTLINE</vt:lpstr>
      <vt:lpstr>INTRODUCTION </vt:lpstr>
      <vt:lpstr>Purpose</vt:lpstr>
      <vt:lpstr>How to Develop a Personal Portfolio </vt:lpstr>
      <vt:lpstr>OVERVIEW OF PROJECT</vt:lpstr>
      <vt:lpstr>PowerPoint Presentation</vt:lpstr>
      <vt:lpstr>REQUIREMENTS TOOLS </vt:lpstr>
      <vt:lpstr>ER DIAGRAM</vt:lpstr>
      <vt:lpstr>ADVANTAGES</vt:lpstr>
      <vt:lpstr>DISADVANTAGES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NAME :PORTFOLIO</dc:title>
  <dc:creator>User</dc:creator>
  <cp:lastModifiedBy>Emon Khan</cp:lastModifiedBy>
  <cp:revision>16</cp:revision>
  <dcterms:created xsi:type="dcterms:W3CDTF">2021-07-29T05:36:03Z</dcterms:created>
  <dcterms:modified xsi:type="dcterms:W3CDTF">2021-09-21T08:50:02Z</dcterms:modified>
</cp:coreProperties>
</file>