
<file path=[Content_Types].xml><?xml version="1.0" encoding="utf-8"?>
<Types xmlns="http://schemas.openxmlformats.org/package/2006/content-types">
  <Default Extension="png" ContentType="image/png"/>
  <Default Extension="mp3" ContentType="audio/unknown"/>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29" r:id="rId2"/>
    <p:sldId id="332" r:id="rId3"/>
    <p:sldId id="358" r:id="rId4"/>
    <p:sldId id="283" r:id="rId5"/>
    <p:sldId id="330" r:id="rId6"/>
    <p:sldId id="331" r:id="rId7"/>
    <p:sldId id="335" r:id="rId8"/>
    <p:sldId id="333" r:id="rId9"/>
    <p:sldId id="334" r:id="rId10"/>
    <p:sldId id="336" r:id="rId11"/>
    <p:sldId id="337" r:id="rId12"/>
    <p:sldId id="338" r:id="rId13"/>
    <p:sldId id="339" r:id="rId14"/>
    <p:sldId id="340" r:id="rId15"/>
    <p:sldId id="341" r:id="rId16"/>
    <p:sldId id="342" r:id="rId17"/>
    <p:sldId id="343" r:id="rId18"/>
    <p:sldId id="345" r:id="rId19"/>
    <p:sldId id="346" r:id="rId20"/>
    <p:sldId id="347" r:id="rId21"/>
    <p:sldId id="348" r:id="rId22"/>
    <p:sldId id="349" r:id="rId23"/>
    <p:sldId id="407" r:id="rId24"/>
    <p:sldId id="350" r:id="rId25"/>
    <p:sldId id="351" r:id="rId26"/>
    <p:sldId id="353" r:id="rId27"/>
    <p:sldId id="359" r:id="rId28"/>
    <p:sldId id="360" r:id="rId29"/>
    <p:sldId id="361" r:id="rId30"/>
    <p:sldId id="352" r:id="rId31"/>
    <p:sldId id="355" r:id="rId32"/>
    <p:sldId id="356" r:id="rId33"/>
    <p:sldId id="357" r:id="rId34"/>
    <p:sldId id="362" r:id="rId35"/>
    <p:sldId id="363" r:id="rId36"/>
    <p:sldId id="354" r:id="rId37"/>
    <p:sldId id="365" r:id="rId38"/>
    <p:sldId id="367" r:id="rId39"/>
    <p:sldId id="366" r:id="rId40"/>
    <p:sldId id="368" r:id="rId41"/>
    <p:sldId id="369" r:id="rId42"/>
    <p:sldId id="370" r:id="rId43"/>
    <p:sldId id="371" r:id="rId44"/>
    <p:sldId id="372" r:id="rId45"/>
    <p:sldId id="364" r:id="rId46"/>
    <p:sldId id="399"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98" r:id="rId61"/>
    <p:sldId id="400" r:id="rId62"/>
    <p:sldId id="386" r:id="rId63"/>
    <p:sldId id="387" r:id="rId64"/>
    <p:sldId id="388" r:id="rId65"/>
    <p:sldId id="389" r:id="rId66"/>
    <p:sldId id="390" r:id="rId67"/>
    <p:sldId id="391" r:id="rId68"/>
    <p:sldId id="392" r:id="rId69"/>
    <p:sldId id="393" r:id="rId70"/>
    <p:sldId id="394" r:id="rId71"/>
    <p:sldId id="396" r:id="rId72"/>
    <p:sldId id="397" r:id="rId73"/>
    <p:sldId id="401" r:id="rId74"/>
    <p:sldId id="403" r:id="rId75"/>
    <p:sldId id="404" r:id="rId76"/>
    <p:sldId id="405" r:id="rId77"/>
    <p:sldId id="406" r:id="rId78"/>
    <p:sldId id="402" r:id="rId79"/>
    <p:sldId id="408" r:id="rId8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4ABD71-1D05-4F7C-8BF4-8E0F67105515}">
          <p14:sldIdLst>
            <p14:sldId id="329"/>
          </p14:sldIdLst>
        </p14:section>
        <p14:section name="Untitled Section" id="{326C9F55-0BD2-4015-AD5F-E63F8349CCEA}">
          <p14:sldIdLst>
            <p14:sldId id="332"/>
            <p14:sldId id="358"/>
            <p14:sldId id="283"/>
            <p14:sldId id="330"/>
            <p14:sldId id="331"/>
            <p14:sldId id="335"/>
            <p14:sldId id="333"/>
            <p14:sldId id="334"/>
            <p14:sldId id="336"/>
            <p14:sldId id="337"/>
            <p14:sldId id="338"/>
            <p14:sldId id="339"/>
            <p14:sldId id="340"/>
            <p14:sldId id="341"/>
            <p14:sldId id="342"/>
            <p14:sldId id="343"/>
            <p14:sldId id="345"/>
            <p14:sldId id="346"/>
            <p14:sldId id="347"/>
            <p14:sldId id="348"/>
            <p14:sldId id="349"/>
            <p14:sldId id="407"/>
            <p14:sldId id="350"/>
            <p14:sldId id="351"/>
            <p14:sldId id="353"/>
            <p14:sldId id="359"/>
            <p14:sldId id="360"/>
            <p14:sldId id="361"/>
            <p14:sldId id="352"/>
            <p14:sldId id="355"/>
            <p14:sldId id="356"/>
            <p14:sldId id="357"/>
            <p14:sldId id="362"/>
            <p14:sldId id="363"/>
            <p14:sldId id="354"/>
            <p14:sldId id="365"/>
            <p14:sldId id="367"/>
            <p14:sldId id="366"/>
            <p14:sldId id="368"/>
            <p14:sldId id="369"/>
            <p14:sldId id="370"/>
            <p14:sldId id="371"/>
            <p14:sldId id="372"/>
            <p14:sldId id="364"/>
            <p14:sldId id="399"/>
            <p14:sldId id="373"/>
            <p14:sldId id="374"/>
            <p14:sldId id="375"/>
            <p14:sldId id="376"/>
            <p14:sldId id="377"/>
            <p14:sldId id="378"/>
            <p14:sldId id="379"/>
            <p14:sldId id="380"/>
            <p14:sldId id="381"/>
            <p14:sldId id="382"/>
            <p14:sldId id="383"/>
            <p14:sldId id="384"/>
            <p14:sldId id="385"/>
            <p14:sldId id="398"/>
            <p14:sldId id="400"/>
            <p14:sldId id="386"/>
            <p14:sldId id="387"/>
            <p14:sldId id="388"/>
            <p14:sldId id="389"/>
            <p14:sldId id="390"/>
            <p14:sldId id="391"/>
            <p14:sldId id="392"/>
            <p14:sldId id="393"/>
            <p14:sldId id="394"/>
            <p14:sldId id="396"/>
            <p14:sldId id="397"/>
            <p14:sldId id="401"/>
            <p14:sldId id="403"/>
            <p14:sldId id="404"/>
            <p14:sldId id="405"/>
            <p14:sldId id="406"/>
            <p14:sldId id="402"/>
            <p14:sldId id="40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73" autoAdjust="0"/>
    <p:restoredTop sz="85258" autoAdjust="0"/>
  </p:normalViewPr>
  <p:slideViewPr>
    <p:cSldViewPr>
      <p:cViewPr>
        <p:scale>
          <a:sx n="77" d="100"/>
          <a:sy n="77" d="100"/>
        </p:scale>
        <p:origin x="-1566" y="-72"/>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6/28/2013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dirty="0"/>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2013/06/28</a:t>
            </a:fld>
            <a:endParaRPr lang="en-ZA"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dirty="0"/>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www.youtube.com/watch?v=ne6tB2KiZuk"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PG 103</a:t>
            </a:r>
            <a:r>
              <a:rPr lang="en-ZA" baseline="0" dirty="0" smtClean="0"/>
              <a:t> – add </a:t>
            </a:r>
            <a:r>
              <a:rPr lang="en-ZA" baseline="0" smtClean="0"/>
              <a:t>annotation changes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dirty="0"/>
          </a:p>
        </p:txBody>
      </p:sp>
    </p:spTree>
    <p:extLst>
      <p:ext uri="{BB962C8B-B14F-4D97-AF65-F5344CB8AC3E}">
        <p14:creationId xmlns:p14="http://schemas.microsoft.com/office/powerpoint/2010/main" val="18676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idea behind</a:t>
            </a:r>
            <a:r>
              <a:rPr lang="en-ZA" baseline="0" dirty="0" smtClean="0"/>
              <a:t> audio contexts is that we can have sound flowing between various audio nodes on  a directed graph. For example, in the most basic case, we can have sound flowing directly from a source to a destination. The source could be a file, or another audio node that is passing sound on or that is generating completely new sound.</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dirty="0"/>
          </a:p>
        </p:txBody>
      </p:sp>
    </p:spTree>
    <p:extLst>
      <p:ext uri="{BB962C8B-B14F-4D97-AF65-F5344CB8AC3E}">
        <p14:creationId xmlns:p14="http://schemas.microsoft.com/office/powerpoint/2010/main" val="4241753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a:t>
            </a:r>
            <a:r>
              <a:rPr lang="en-ZA" baseline="0" dirty="0" smtClean="0"/>
              <a:t> beauty of these contexts is that the nodes can be combined in any way, much like a physical sound setup. For example, we could insert a gain node and increase the amplitude of the sound.	</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dirty="0"/>
          </a:p>
        </p:txBody>
      </p:sp>
    </p:spTree>
    <p:extLst>
      <p:ext uri="{BB962C8B-B14F-4D97-AF65-F5344CB8AC3E}">
        <p14:creationId xmlns:p14="http://schemas.microsoft.com/office/powerpoint/2010/main" val="4241753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a:t>
            </a:r>
            <a:r>
              <a:rPr lang="en-ZA" baseline="0" dirty="0" smtClean="0"/>
              <a:t> can go a couple of steps further, splitting the input sound into two nodes, increasing the gain of the one and delaying the other by fraction of a second.  These are almost easier to express in code than to illustrate, so let’s have a look at some code samples.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dirty="0"/>
          </a:p>
        </p:txBody>
      </p:sp>
    </p:spTree>
    <p:extLst>
      <p:ext uri="{BB962C8B-B14F-4D97-AF65-F5344CB8AC3E}">
        <p14:creationId xmlns:p14="http://schemas.microsoft.com/office/powerpoint/2010/main" val="424175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Once we</a:t>
            </a:r>
            <a:r>
              <a:rPr lang="en-ZA" baseline="0" dirty="0" smtClean="0"/>
              <a:t> have a context, creating and linking audio nodes together is as easy as creating and linking audio nodes together. </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15</a:t>
            </a:fld>
            <a:endParaRPr lang="en-ZA" dirty="0"/>
          </a:p>
        </p:txBody>
      </p:sp>
    </p:spTree>
    <p:extLst>
      <p:ext uri="{BB962C8B-B14F-4D97-AF65-F5344CB8AC3E}">
        <p14:creationId xmlns:p14="http://schemas.microsoft.com/office/powerpoint/2010/main" val="1139481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To</a:t>
            </a:r>
            <a:r>
              <a:rPr lang="en-ZA" baseline="0" dirty="0" smtClean="0"/>
              <a:t> recap, what we’re after is a source node, connected directly to a destination.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17</a:t>
            </a:fld>
            <a:endParaRPr lang="en-ZA" dirty="0"/>
          </a:p>
        </p:txBody>
      </p:sp>
    </p:spTree>
    <p:extLst>
      <p:ext uri="{BB962C8B-B14F-4D97-AF65-F5344CB8AC3E}">
        <p14:creationId xmlns:p14="http://schemas.microsoft.com/office/powerpoint/2010/main" val="2387228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 use the context to create</a:t>
            </a:r>
            <a:r>
              <a:rPr lang="en-ZA" baseline="0" dirty="0" smtClean="0"/>
              <a:t> a buffer source node. All audio nodes are created in this way.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18</a:t>
            </a:fld>
            <a:endParaRPr lang="en-ZA" dirty="0"/>
          </a:p>
        </p:txBody>
      </p:sp>
    </p:spTree>
    <p:extLst>
      <p:ext uri="{BB962C8B-B14F-4D97-AF65-F5344CB8AC3E}">
        <p14:creationId xmlns:p14="http://schemas.microsoft.com/office/powerpoint/2010/main" val="2387228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effectLst/>
              </a:rPr>
              <a:t>Source </a:t>
            </a:r>
            <a:r>
              <a:rPr lang="en-ZA" dirty="0" err="1" smtClean="0">
                <a:effectLst/>
              </a:rPr>
              <a:t>nodesSound</a:t>
            </a:r>
            <a:r>
              <a:rPr lang="en-ZA" dirty="0" smtClean="0">
                <a:effectLst/>
              </a:rPr>
              <a:t> sources such as audio buffers, live audio inputs, &lt;audio&gt; tags, oscillators, and JS processors</a:t>
            </a:r>
          </a:p>
          <a:p>
            <a:r>
              <a:rPr lang="en-ZA" dirty="0" smtClean="0">
                <a:effectLst/>
              </a:rPr>
              <a:t>Modification </a:t>
            </a:r>
            <a:r>
              <a:rPr lang="en-ZA" dirty="0" err="1" smtClean="0">
                <a:effectLst/>
              </a:rPr>
              <a:t>nodesFilters</a:t>
            </a:r>
            <a:r>
              <a:rPr lang="en-ZA" dirty="0" smtClean="0">
                <a:effectLst/>
              </a:rPr>
              <a:t>, </a:t>
            </a:r>
            <a:r>
              <a:rPr lang="en-ZA" dirty="0" err="1" smtClean="0">
                <a:effectLst/>
              </a:rPr>
              <a:t>convolvers</a:t>
            </a:r>
            <a:r>
              <a:rPr lang="en-ZA" dirty="0" smtClean="0">
                <a:effectLst/>
              </a:rPr>
              <a:t>, </a:t>
            </a:r>
            <a:r>
              <a:rPr lang="en-ZA" dirty="0" err="1" smtClean="0">
                <a:effectLst/>
              </a:rPr>
              <a:t>panners</a:t>
            </a:r>
            <a:r>
              <a:rPr lang="en-ZA" dirty="0" smtClean="0">
                <a:effectLst/>
              </a:rPr>
              <a:t>, JS processors, etc.</a:t>
            </a:r>
          </a:p>
          <a:p>
            <a:r>
              <a:rPr lang="en-ZA" dirty="0" smtClean="0">
                <a:effectLst/>
              </a:rPr>
              <a:t>Analysis </a:t>
            </a:r>
            <a:r>
              <a:rPr lang="en-ZA" dirty="0" err="1" smtClean="0">
                <a:effectLst/>
              </a:rPr>
              <a:t>nodesAnalyzers</a:t>
            </a:r>
            <a:r>
              <a:rPr lang="en-ZA" dirty="0" smtClean="0">
                <a:effectLst/>
              </a:rPr>
              <a:t> and JS processors</a:t>
            </a:r>
          </a:p>
          <a:p>
            <a:r>
              <a:rPr lang="en-ZA" dirty="0" smtClean="0">
                <a:effectLst/>
              </a:rPr>
              <a:t>Destination </a:t>
            </a:r>
            <a:r>
              <a:rPr lang="en-ZA" dirty="0" err="1" smtClean="0">
                <a:effectLst/>
              </a:rPr>
              <a:t>nodesAudio</a:t>
            </a:r>
            <a:r>
              <a:rPr lang="en-ZA" dirty="0" smtClean="0">
                <a:effectLst/>
              </a:rPr>
              <a:t> outputs and offline processing buffers</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19</a:t>
            </a:fld>
            <a:endParaRPr lang="en-ZA" dirty="0"/>
          </a:p>
        </p:txBody>
      </p:sp>
    </p:spTree>
    <p:extLst>
      <p:ext uri="{BB962C8B-B14F-4D97-AF65-F5344CB8AC3E}">
        <p14:creationId xmlns:p14="http://schemas.microsoft.com/office/powerpoint/2010/main" val="2810976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This band</a:t>
            </a:r>
            <a:r>
              <a:rPr lang="en-ZA" baseline="0" dirty="0" smtClean="0"/>
              <a:t> of moving pressure strikes our ear drums. Various properties of the band affect how we hear it.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22</a:t>
            </a:fld>
            <a:endParaRPr lang="en-ZA" dirty="0"/>
          </a:p>
        </p:txBody>
      </p:sp>
    </p:spTree>
    <p:extLst>
      <p:ext uri="{BB962C8B-B14F-4D97-AF65-F5344CB8AC3E}">
        <p14:creationId xmlns:p14="http://schemas.microsoft.com/office/powerpoint/2010/main" val="1529153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This can also be viewed</a:t>
            </a:r>
            <a:r>
              <a:rPr lang="en-ZA" baseline="0" dirty="0" smtClean="0"/>
              <a:t> as a graph of a wave against time. This is obvious, but important.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23</a:t>
            </a:fld>
            <a:endParaRPr lang="en-ZA" dirty="0"/>
          </a:p>
        </p:txBody>
      </p:sp>
    </p:spTree>
    <p:extLst>
      <p:ext uri="{BB962C8B-B14F-4D97-AF65-F5344CB8AC3E}">
        <p14:creationId xmlns:p14="http://schemas.microsoft.com/office/powerpoint/2010/main" val="1529153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amplitude of the</a:t>
            </a:r>
            <a:r>
              <a:rPr lang="en-ZA" baseline="0" dirty="0" smtClean="0"/>
              <a:t> wave is the amount that it changes between its highest and lowest parts. A higher amplitude affects how loud the sound is.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24</a:t>
            </a:fld>
            <a:endParaRPr lang="en-ZA" dirty="0"/>
          </a:p>
        </p:txBody>
      </p:sp>
    </p:spTree>
    <p:extLst>
      <p:ext uri="{BB962C8B-B14F-4D97-AF65-F5344CB8AC3E}">
        <p14:creationId xmlns:p14="http://schemas.microsoft.com/office/powerpoint/2010/main" val="152915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Explanation</a:t>
            </a:r>
            <a:r>
              <a:rPr lang="en-ZA" baseline="0" dirty="0" smtClean="0"/>
              <a:t> of spectrogram goes here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dirty="0"/>
          </a:p>
        </p:txBody>
      </p:sp>
    </p:spTree>
    <p:extLst>
      <p:ext uri="{BB962C8B-B14F-4D97-AF65-F5344CB8AC3E}">
        <p14:creationId xmlns:p14="http://schemas.microsoft.com/office/powerpoint/2010/main" val="254734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a:t>
            </a:r>
            <a:r>
              <a:rPr lang="en-ZA" baseline="0" dirty="0" smtClean="0"/>
              <a:t> more frequently the wave repeats, the higher we perceive the note to be. We call this the frequency of the note. Obviously, computers work discretely and so we cannot represent these continuous waves in them. Instead,</a:t>
            </a:r>
          </a:p>
        </p:txBody>
      </p:sp>
      <p:sp>
        <p:nvSpPr>
          <p:cNvPr id="4" name="Slide Number Placeholder 3"/>
          <p:cNvSpPr>
            <a:spLocks noGrp="1"/>
          </p:cNvSpPr>
          <p:nvPr>
            <p:ph type="sldNum" sz="quarter" idx="10"/>
          </p:nvPr>
        </p:nvSpPr>
        <p:spPr/>
        <p:txBody>
          <a:bodyPr/>
          <a:lstStyle/>
          <a:p>
            <a:fld id="{AABF9108-921F-4578-B50F-196EC54E7AE6}" type="slidenum">
              <a:rPr lang="en-ZA" smtClean="0"/>
              <a:pPr/>
              <a:t>25</a:t>
            </a:fld>
            <a:endParaRPr lang="en-ZA" dirty="0"/>
          </a:p>
        </p:txBody>
      </p:sp>
    </p:spTree>
    <p:extLst>
      <p:ext uri="{BB962C8B-B14F-4D97-AF65-F5344CB8AC3E}">
        <p14:creationId xmlns:p14="http://schemas.microsoft.com/office/powerpoint/2010/main" val="1529153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To extract a</a:t>
            </a:r>
            <a:r>
              <a:rPr lang="en-ZA" baseline="0" dirty="0" smtClean="0"/>
              <a:t> representation of sound from a wave, we sample it. That is, we take points and record the value at those points. The number of points that we record over the course of a second is known as the sample rate. The number of bits that we use to represent a bar is known as the bit rate. As these increase, our approximation of the original sound will improve. For example, a CD has 44 100 measures a second (44.1 kHz) with 16-bit audio (having of course 65536 as its maximum)</a:t>
            </a:r>
          </a:p>
          <a:p>
            <a:endParaRPr lang="en-ZA" baseline="0" dirty="0" smtClean="0"/>
          </a:p>
          <a:p>
            <a:r>
              <a:rPr lang="en-ZA" baseline="0" dirty="0" smtClean="0"/>
              <a:t>There’s another common concept that has both amplitude and frequency and allows us to sample it at any point - </a:t>
            </a:r>
          </a:p>
        </p:txBody>
      </p:sp>
      <p:sp>
        <p:nvSpPr>
          <p:cNvPr id="4" name="Slide Number Placeholder 3"/>
          <p:cNvSpPr>
            <a:spLocks noGrp="1"/>
          </p:cNvSpPr>
          <p:nvPr>
            <p:ph type="sldNum" sz="quarter" idx="10"/>
          </p:nvPr>
        </p:nvSpPr>
        <p:spPr/>
        <p:txBody>
          <a:bodyPr/>
          <a:lstStyle/>
          <a:p>
            <a:fld id="{AABF9108-921F-4578-B50F-196EC54E7AE6}" type="slidenum">
              <a:rPr lang="en-ZA" smtClean="0"/>
              <a:pPr/>
              <a:t>26</a:t>
            </a:fld>
            <a:endParaRPr lang="en-ZA" dirty="0"/>
          </a:p>
        </p:txBody>
      </p:sp>
    </p:spTree>
    <p:extLst>
      <p:ext uri="{BB962C8B-B14F-4D97-AF65-F5344CB8AC3E}">
        <p14:creationId xmlns:p14="http://schemas.microsoft.com/office/powerpoint/2010/main" val="1529153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Here we</a:t>
            </a:r>
            <a:r>
              <a:rPr lang="en-ZA" baseline="0" dirty="0" smtClean="0"/>
              <a:t> have our original piece, resampled into two different sample rates.</a:t>
            </a:r>
          </a:p>
          <a:p>
            <a:endParaRPr lang="en-ZA" baseline="0" dirty="0" smtClean="0"/>
          </a:p>
          <a:p>
            <a:r>
              <a:rPr lang="en-ZA" baseline="0" dirty="0" smtClean="0"/>
              <a:t>Sampling picture on click.</a:t>
            </a:r>
          </a:p>
        </p:txBody>
      </p:sp>
      <p:sp>
        <p:nvSpPr>
          <p:cNvPr id="4" name="Slide Number Placeholder 3"/>
          <p:cNvSpPr>
            <a:spLocks noGrp="1"/>
          </p:cNvSpPr>
          <p:nvPr>
            <p:ph type="sldNum" sz="quarter" idx="10"/>
          </p:nvPr>
        </p:nvSpPr>
        <p:spPr/>
        <p:txBody>
          <a:bodyPr/>
          <a:lstStyle/>
          <a:p>
            <a:fld id="{AABF9108-921F-4578-B50F-196EC54E7AE6}" type="slidenum">
              <a:rPr lang="en-ZA" smtClean="0"/>
              <a:pPr/>
              <a:t>27</a:t>
            </a:fld>
            <a:endParaRPr lang="en-ZA" dirty="0"/>
          </a:p>
        </p:txBody>
      </p:sp>
    </p:spTree>
    <p:extLst>
      <p:ext uri="{BB962C8B-B14F-4D97-AF65-F5344CB8AC3E}">
        <p14:creationId xmlns:p14="http://schemas.microsoft.com/office/powerpoint/2010/main" val="1529153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our original diagram</a:t>
            </a:r>
            <a:r>
              <a:rPr lang="en-ZA" baseline="0" dirty="0" smtClean="0"/>
              <a:t>, even though it itself is at low sample rate, you can see the rough matching of samples to the sound. If we reduce the sample rate, the width of each sample will increase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28</a:t>
            </a:fld>
            <a:endParaRPr lang="en-ZA" dirty="0"/>
          </a:p>
        </p:txBody>
      </p:sp>
    </p:spTree>
    <p:extLst>
      <p:ext uri="{BB962C8B-B14F-4D97-AF65-F5344CB8AC3E}">
        <p14:creationId xmlns:p14="http://schemas.microsoft.com/office/powerpoint/2010/main" val="1629377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Obviously this diagram is</a:t>
            </a:r>
            <a:r>
              <a:rPr lang="en-ZA" baseline="0" dirty="0" smtClean="0"/>
              <a:t> exaggerated slightly to make the effects easier to see, but basically we lose resolution in the sound. But how is this getting us closer to generating new sounds? Well, we know of another concept that has frequency, amplitude and allows us to sample at points.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29</a:t>
            </a:fld>
            <a:endParaRPr lang="en-ZA" dirty="0"/>
          </a:p>
        </p:txBody>
      </p:sp>
    </p:spTree>
    <p:extLst>
      <p:ext uri="{BB962C8B-B14F-4D97-AF65-F5344CB8AC3E}">
        <p14:creationId xmlns:p14="http://schemas.microsoft.com/office/powerpoint/2010/main" val="2118486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Sine waves have</a:t>
            </a:r>
            <a:r>
              <a:rPr lang="en-ZA" baseline="0" dirty="0" smtClean="0"/>
              <a:t> amplitudes and frequencies inherently. Obviously, substituting x in allows us to sample it at any point along the wave. We can use sine waves to synthesize sounds instead of having to sample existing audio. Most implementations of sine have a range between 0 and 2 pi – using this, we can restate this equation in terms of the frequency, sample rate and amplitude that we’ve been working with.</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30</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a:t>
            </a:r>
            <a:r>
              <a:rPr lang="en-ZA" baseline="0" dirty="0" smtClean="0"/>
              <a:t> frequency of a sample can be calculated as the sample rate divided by the length of the wave cycle.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31</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a:t>
            </a:r>
            <a:r>
              <a:rPr lang="en-ZA" baseline="0" dirty="0" smtClean="0"/>
              <a:t>n our case the wave length is 2 pi</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32</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a:t>
            </a:r>
            <a:r>
              <a:rPr lang="en-ZA" baseline="0" dirty="0" smtClean="0"/>
              <a:t> we were generating sounds with a sine wave directly, we would generate sounds at a frequency proportional to the sample rate. This is because every time we called the function, the function would advance. To gain some control over the frequency instead, we can divide by the sample rate divided by Pi, and times by the frequency.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33</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a:t>
            </a:r>
            <a:r>
              <a:rPr lang="en-ZA" baseline="0" dirty="0" smtClean="0"/>
              <a:t> we were generating sounds with a sine wave directly, we would generate sounds at a frequency proportional to the sample rate. This is because every time we called the function, the function would advance. To gain some control over the frequency instead, we can divide by the sample rate divided by Pi, and times by the frequency. We can clean up this equation slightly..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34</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O</a:t>
            </a:r>
            <a:r>
              <a:rPr lang="en-ZA" baseline="0" dirty="0" smtClean="0"/>
              <a:t>n a high, broad level.</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dirty="0"/>
          </a:p>
        </p:txBody>
      </p:sp>
    </p:spTree>
    <p:extLst>
      <p:ext uri="{BB962C8B-B14F-4D97-AF65-F5344CB8AC3E}">
        <p14:creationId xmlns:p14="http://schemas.microsoft.com/office/powerpoint/2010/main" val="134581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a:t>
            </a:r>
            <a:r>
              <a:rPr lang="en-ZA" baseline="0" dirty="0" smtClean="0"/>
              <a:t> cannot vary the sample rate, but we can now vary the frequency. If we add one more component to specify amplitude – that is, the height of the waves…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35</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 can now generate a sine</a:t>
            </a:r>
            <a:r>
              <a:rPr lang="en-ZA" baseline="0" dirty="0" smtClean="0"/>
              <a:t> wave for a given amplitude and frequency. That’s pretty much a multi-platinum album right there. Well, let’s do it.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36</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We’re going with the third</a:t>
            </a:r>
            <a:r>
              <a:rPr lang="en-ZA" baseline="0" dirty="0" smtClean="0"/>
              <a:t> choice obviously. We could have started with this node right at the beginning, but without our new-found sound-</a:t>
            </a:r>
            <a:r>
              <a:rPr lang="en-ZA" baseline="0" dirty="0" err="1" smtClean="0"/>
              <a:t>fu</a:t>
            </a:r>
            <a:r>
              <a:rPr lang="en-ZA" baseline="0" dirty="0" smtClean="0"/>
              <a:t> the results would be fairly dismaying. Not that our initial results are going to be particularly pleasing.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37</a:t>
            </a:fld>
            <a:endParaRPr lang="en-ZA" dirty="0"/>
          </a:p>
        </p:txBody>
      </p:sp>
    </p:spTree>
    <p:extLst>
      <p:ext uri="{BB962C8B-B14F-4D97-AF65-F5344CB8AC3E}">
        <p14:creationId xmlns:p14="http://schemas.microsoft.com/office/powerpoint/2010/main" val="1164002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a:t>
            </a:r>
            <a:r>
              <a:rPr lang="en-ZA" baseline="0" dirty="0" smtClean="0"/>
              <a:t> </a:t>
            </a:r>
            <a:r>
              <a:rPr lang="en-ZA" baseline="0" dirty="0" err="1" smtClean="0"/>
              <a:t>JavaScriptNoce</a:t>
            </a:r>
            <a:r>
              <a:rPr lang="en-ZA" baseline="0" dirty="0" smtClean="0"/>
              <a:t> takes three input parameters – the buffer size, number of input nodes and the number of output nodes.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38</a:t>
            </a:fld>
            <a:endParaRPr lang="en-ZA" dirty="0"/>
          </a:p>
        </p:txBody>
      </p:sp>
    </p:spTree>
    <p:extLst>
      <p:ext uri="{BB962C8B-B14F-4D97-AF65-F5344CB8AC3E}">
        <p14:creationId xmlns:p14="http://schemas.microsoft.com/office/powerpoint/2010/main" val="1164002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By default we’re setting our frequency</a:t>
            </a:r>
            <a:r>
              <a:rPr lang="en-ZA" baseline="0" dirty="0" smtClean="0"/>
              <a:t> to 440 </a:t>
            </a:r>
            <a:r>
              <a:rPr lang="en-ZA" baseline="0" dirty="0" err="1" smtClean="0"/>
              <a:t>hz</a:t>
            </a:r>
            <a:r>
              <a:rPr lang="en-ZA" baseline="0" dirty="0" smtClean="0"/>
              <a:t>, for reasons which will be made clearer later.</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39</a:t>
            </a:fld>
            <a:endParaRPr lang="en-ZA" dirty="0"/>
          </a:p>
        </p:txBody>
      </p:sp>
    </p:spTree>
    <p:extLst>
      <p:ext uri="{BB962C8B-B14F-4D97-AF65-F5344CB8AC3E}">
        <p14:creationId xmlns:p14="http://schemas.microsoft.com/office/powerpoint/2010/main" val="1164002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a:t>
            </a:r>
            <a:r>
              <a:rPr lang="en-ZA" dirty="0" err="1" smtClean="0"/>
              <a:t>JavaScriptNode</a:t>
            </a:r>
            <a:r>
              <a:rPr lang="en-ZA" baseline="0" dirty="0" smtClean="0"/>
              <a:t> has an </a:t>
            </a:r>
            <a:r>
              <a:rPr lang="en-ZA" baseline="0" dirty="0" err="1" smtClean="0"/>
              <a:t>onaudioprocess</a:t>
            </a:r>
            <a:r>
              <a:rPr lang="en-ZA" baseline="0" dirty="0" smtClean="0"/>
              <a:t> event. This is processed whenever the audio graph reaches the </a:t>
            </a:r>
            <a:r>
              <a:rPr lang="en-ZA" baseline="0" dirty="0" err="1" smtClean="0"/>
              <a:t>javascript</a:t>
            </a:r>
            <a:r>
              <a:rPr lang="en-ZA" baseline="0" dirty="0" smtClean="0"/>
              <a:t> node. It is passed the current output buffer with the various channels in it – we could modify or analyse this data, but we’re going to generate new data instead. You’ll notice we only iterate up to the size of the output buffer. This window is specified in the constructor - image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40</a:t>
            </a:fld>
            <a:endParaRPr lang="en-ZA" dirty="0"/>
          </a:p>
        </p:txBody>
      </p:sp>
    </p:spTree>
    <p:extLst>
      <p:ext uri="{BB962C8B-B14F-4D97-AF65-F5344CB8AC3E}">
        <p14:creationId xmlns:p14="http://schemas.microsoft.com/office/powerpoint/2010/main" val="1164002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Although</a:t>
            </a:r>
            <a:r>
              <a:rPr lang="en-ZA" baseline="0" dirty="0" smtClean="0"/>
              <a:t> we could generate the entire wave at the beginning, this could cause a </a:t>
            </a:r>
            <a:r>
              <a:rPr lang="en-ZA" baseline="0" dirty="0" err="1" smtClean="0"/>
              <a:t>startup</a:t>
            </a:r>
            <a:r>
              <a:rPr lang="en-ZA" baseline="0" dirty="0" smtClean="0"/>
              <a:t> delay and would prevent us from being able to make changes. Instead, as the node is called whenever it needs to provide data, we just generate data for our current window. </a:t>
            </a:r>
          </a:p>
          <a:p>
            <a:r>
              <a:rPr lang="en-ZA" baseline="0" dirty="0" smtClean="0"/>
              <a:t>As the window moves along, the section that we are generating for moves along. For our sine wave, we increment our x appropriately.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41</a:t>
            </a:fld>
            <a:endParaRPr lang="en-ZA" dirty="0"/>
          </a:p>
        </p:txBody>
      </p:sp>
    </p:spTree>
    <p:extLst>
      <p:ext uri="{BB962C8B-B14F-4D97-AF65-F5344CB8AC3E}">
        <p14:creationId xmlns:p14="http://schemas.microsoft.com/office/powerpoint/2010/main" val="34898217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a:t>
            </a:r>
            <a:r>
              <a:rPr lang="en-ZA" baseline="0" dirty="0" smtClean="0"/>
              <a:t> also have a function to generate the sample corresponding to the position in the current window. This is almost the sine formula we saw before. This is given in terms of the phase – the phase is our current position in the sine wave cycle. As a full sine wave cycle takes up 2 pi, values between 0 and 1 will cover the entire range.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42</a:t>
            </a:fld>
            <a:endParaRPr lang="en-ZA" dirty="0"/>
          </a:p>
        </p:txBody>
      </p:sp>
    </p:spTree>
    <p:extLst>
      <p:ext uri="{BB962C8B-B14F-4D97-AF65-F5344CB8AC3E}">
        <p14:creationId xmlns:p14="http://schemas.microsoft.com/office/powerpoint/2010/main" val="1164002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aseline="0" dirty="0" smtClean="0"/>
              <a:t>Breaking up the equation in this way so that the amount that the phase is incremented is dependent on the frequency means that we do not get clicks in the audio caused by the sudden change in frequency.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43</a:t>
            </a:fld>
            <a:endParaRPr lang="en-ZA" dirty="0"/>
          </a:p>
        </p:txBody>
      </p:sp>
    </p:spTree>
    <p:extLst>
      <p:ext uri="{BB962C8B-B14F-4D97-AF65-F5344CB8AC3E}">
        <p14:creationId xmlns:p14="http://schemas.microsoft.com/office/powerpoint/2010/main" val="1164002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aseline="0" dirty="0" smtClean="0"/>
              <a:t>Finally, we have a start sound and a stop sound function. These are bound to buttons that let us start and stop the sound. I’ve also included a frequency slider as well as an amplitude slider to let us change the values.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44</a:t>
            </a:fld>
            <a:endParaRPr lang="en-ZA" dirty="0"/>
          </a:p>
        </p:txBody>
      </p:sp>
    </p:spTree>
    <p:extLst>
      <p:ext uri="{BB962C8B-B14F-4D97-AF65-F5344CB8AC3E}">
        <p14:creationId xmlns:p14="http://schemas.microsoft.com/office/powerpoint/2010/main" val="1164002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Sure many people will</a:t>
            </a:r>
            <a:r>
              <a:rPr lang="en-ZA" baseline="0" dirty="0" smtClean="0"/>
              <a:t> remember the feeling of having fingernails scratched across the chalkboard of their soul whenever a website burst a poor MIDI replication of a song at them in the middle of the night.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dirty="0"/>
          </a:p>
        </p:txBody>
      </p:sp>
    </p:spTree>
    <p:extLst>
      <p:ext uri="{BB962C8B-B14F-4D97-AF65-F5344CB8AC3E}">
        <p14:creationId xmlns:p14="http://schemas.microsoft.com/office/powerpoint/2010/main" val="882414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 can now generate a sine</a:t>
            </a:r>
            <a:r>
              <a:rPr lang="en-ZA" baseline="0" dirty="0" smtClean="0"/>
              <a:t> wave for a given amplitude and frequency. That’s pretty much a multi-platinum album right there. That being said, let’s have a listen to that.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45</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Visually,</a:t>
            </a:r>
            <a:r>
              <a:rPr lang="en-ZA" baseline="0" dirty="0" smtClean="0"/>
              <a:t> this is what it looks like.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46</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47</a:t>
            </a:fld>
            <a:endParaRPr lang="en-ZA" dirty="0"/>
          </a:p>
        </p:txBody>
      </p:sp>
    </p:spTree>
    <p:extLst>
      <p:ext uri="{BB962C8B-B14F-4D97-AF65-F5344CB8AC3E}">
        <p14:creationId xmlns:p14="http://schemas.microsoft.com/office/powerpoint/2010/main" val="31515503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Musical notes are commonly divided up into 8 distinct full steps, beginning at one note and ending on the same note one octave higher. Moving an octave higher is equivalent to doubling the frequency of the note. The notes used are the first seven letters of the alphabet – that is</a:t>
            </a:r>
            <a:r>
              <a:rPr lang="en-ZA" sz="1200" b="0" i="0" kern="1200" baseline="0" dirty="0" smtClean="0">
                <a:solidFill>
                  <a:schemeClr val="tx1"/>
                </a:solidFill>
                <a:effectLst/>
                <a:latin typeface="+mn-lt"/>
                <a:ea typeface="+mn-ea"/>
                <a:cs typeface="+mn-cs"/>
              </a:rPr>
              <a:t>: </a:t>
            </a:r>
          </a:p>
          <a:p>
            <a:r>
              <a:rPr lang="en-ZA" sz="1200" b="0" i="0" kern="1200" baseline="0" dirty="0" smtClean="0">
                <a:solidFill>
                  <a:schemeClr val="tx1"/>
                </a:solidFill>
                <a:effectLst/>
                <a:latin typeface="+mn-lt"/>
                <a:ea typeface="+mn-ea"/>
                <a:cs typeface="+mn-cs"/>
              </a:rPr>
              <a:t>A complete octave for this would therefore … - A, where the final A is a single octave higher. There are four half steps as well, making for 12 steps in each octave. These four additional steps are placed as follows, in the traditional order starting at C.</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48</a:t>
            </a:fld>
            <a:endParaRPr lang="en-ZA" dirty="0"/>
          </a:p>
        </p:txBody>
      </p:sp>
    </p:spTree>
    <p:extLst>
      <p:ext uri="{BB962C8B-B14F-4D97-AF65-F5344CB8AC3E}">
        <p14:creationId xmlns:p14="http://schemas.microsoft.com/office/powerpoint/2010/main" val="3928551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a:t>
            </a:r>
            <a:r>
              <a:rPr lang="en-ZA" baseline="0" dirty="0" smtClean="0"/>
              <a:t> scientific notation exists for this, to allow for notes spanning octaves, where we use the name of the note as well as the octave. Generally, notes are given with A4, </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49</a:t>
            </a:fld>
            <a:endParaRPr lang="en-ZA" dirty="0"/>
          </a:p>
        </p:txBody>
      </p:sp>
    </p:spTree>
    <p:extLst>
      <p:ext uri="{BB962C8B-B14F-4D97-AF65-F5344CB8AC3E}">
        <p14:creationId xmlns:p14="http://schemas.microsoft.com/office/powerpoint/2010/main" val="3928551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a:t>
            </a:r>
            <a:r>
              <a:rPr lang="en-ZA" baseline="0" dirty="0" smtClean="0"/>
              <a:t> scientific notation exists for this, to allow for notes spanning octaves, where we use the name of the note as well as the octave. Generally, notes are given with A4 being set at 440hz and the rest of the notes tuned relative to it. With this knowledge, and the knowledge that increasing by an octave doubles the frequency and that there are 12 equally set steps in the octave, we can calculate the frequency for each note as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50</a:t>
            </a:fld>
            <a:endParaRPr lang="en-ZA" dirty="0"/>
          </a:p>
        </p:txBody>
      </p:sp>
    </p:spTree>
    <p:extLst>
      <p:ext uri="{BB962C8B-B14F-4D97-AF65-F5344CB8AC3E}">
        <p14:creationId xmlns:p14="http://schemas.microsoft.com/office/powerpoint/2010/main" val="3928551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F0 is commonly set to</a:t>
            </a:r>
            <a:r>
              <a:rPr lang="en-ZA" baseline="0" dirty="0" smtClean="0"/>
              <a:t> 440hz, but this is not a requirement. </a:t>
            </a:r>
            <a:r>
              <a:rPr lang="en-ZA" dirty="0" smtClean="0"/>
              <a:t>As</a:t>
            </a:r>
            <a:r>
              <a:rPr lang="en-ZA" baseline="0" dirty="0" smtClean="0"/>
              <a:t> an example, when we are 12 steps above A4 we have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51</a:t>
            </a:fld>
            <a:endParaRPr lang="en-ZA" dirty="0"/>
          </a:p>
        </p:txBody>
      </p:sp>
    </p:spTree>
    <p:extLst>
      <p:ext uri="{BB962C8B-B14F-4D97-AF65-F5344CB8AC3E}">
        <p14:creationId xmlns:p14="http://schemas.microsoft.com/office/powerpoint/2010/main" val="8821959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Which is equal to </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52</a:t>
            </a:fld>
            <a:endParaRPr lang="en-ZA" dirty="0"/>
          </a:p>
        </p:txBody>
      </p:sp>
    </p:spTree>
    <p:extLst>
      <p:ext uri="{BB962C8B-B14F-4D97-AF65-F5344CB8AC3E}">
        <p14:creationId xmlns:p14="http://schemas.microsoft.com/office/powerpoint/2010/main" val="8821959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And so we’ve double our frequency going up one octave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53</a:t>
            </a:fld>
            <a:endParaRPr lang="en-ZA" dirty="0"/>
          </a:p>
        </p:txBody>
      </p:sp>
    </p:spTree>
    <p:extLst>
      <p:ext uri="{BB962C8B-B14F-4D97-AF65-F5344CB8AC3E}">
        <p14:creationId xmlns:p14="http://schemas.microsoft.com/office/powerpoint/2010/main" val="882195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Inverting</a:t>
            </a:r>
            <a:r>
              <a:rPr lang="en-ZA" baseline="0" dirty="0" smtClean="0"/>
              <a:t> this calculation allows us to get a formula for calculating the number of half-steps we are away from A4, given a frequency.</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54</a:t>
            </a:fld>
            <a:endParaRPr lang="en-ZA" dirty="0"/>
          </a:p>
        </p:txBody>
      </p:sp>
    </p:spTree>
    <p:extLst>
      <p:ext uri="{BB962C8B-B14F-4D97-AF65-F5344CB8AC3E}">
        <p14:creationId xmlns:p14="http://schemas.microsoft.com/office/powerpoint/2010/main" val="88219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What we needed was</a:t>
            </a:r>
            <a:r>
              <a:rPr lang="en-ZA" baseline="0" dirty="0" smtClean="0"/>
              <a:t> a full featured API that would allow us to work with sound instead of just triggering it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a:t>
            </a:fld>
            <a:endParaRPr lang="en-ZA" dirty="0"/>
          </a:p>
        </p:txBody>
      </p:sp>
    </p:spTree>
    <p:extLst>
      <p:ext uri="{BB962C8B-B14F-4D97-AF65-F5344CB8AC3E}">
        <p14:creationId xmlns:p14="http://schemas.microsoft.com/office/powerpoint/2010/main" val="1255853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Okay,</a:t>
            </a:r>
            <a:r>
              <a:rPr lang="en-ZA" baseline="0" dirty="0" smtClean="0"/>
              <a:t> enough math. Let’s stick this in our demo and see if it becomes any more pleasing.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55</a:t>
            </a:fld>
            <a:endParaRPr lang="en-ZA" dirty="0"/>
          </a:p>
        </p:txBody>
      </p:sp>
    </p:spTree>
    <p:extLst>
      <p:ext uri="{BB962C8B-B14F-4D97-AF65-F5344CB8AC3E}">
        <p14:creationId xmlns:p14="http://schemas.microsoft.com/office/powerpoint/2010/main" val="8821959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Making</a:t>
            </a:r>
            <a:r>
              <a:rPr lang="en-ZA" baseline="0" dirty="0" smtClean="0"/>
              <a:t> this change is fairly simple – we just need to restrict the range of frequencies that can be picked. Whenever a frequency is picked, we’ll convert it to its closest note and then convert back to a frequency to get the closest frequency. First, we need to be able to convert a note to a frequency. Next, we need the inverse.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56</a:t>
            </a:fld>
            <a:endParaRPr lang="en-ZA" dirty="0"/>
          </a:p>
        </p:txBody>
      </p:sp>
    </p:spTree>
    <p:extLst>
      <p:ext uri="{BB962C8B-B14F-4D97-AF65-F5344CB8AC3E}">
        <p14:creationId xmlns:p14="http://schemas.microsoft.com/office/powerpoint/2010/main" val="24059265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Now that we have these</a:t>
            </a:r>
            <a:r>
              <a:rPr lang="en-ZA" baseline="0" dirty="0" smtClean="0"/>
              <a:t> functions, with that crucial rounding pushing us to the closest note, we can modify the event where the frequency is set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57</a:t>
            </a:fld>
            <a:endParaRPr lang="en-ZA" dirty="0"/>
          </a:p>
        </p:txBody>
      </p:sp>
    </p:spTree>
    <p:extLst>
      <p:ext uri="{BB962C8B-B14F-4D97-AF65-F5344CB8AC3E}">
        <p14:creationId xmlns:p14="http://schemas.microsoft.com/office/powerpoint/2010/main" val="27631465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Now that we’ve gotten</a:t>
            </a:r>
            <a:r>
              <a:rPr lang="en-ZA" baseline="0" dirty="0" smtClean="0"/>
              <a:t> rid of the jarring notes, we can have another listen.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58</a:t>
            </a:fld>
            <a:endParaRPr lang="en-ZA" dirty="0"/>
          </a:p>
        </p:txBody>
      </p:sp>
    </p:spTree>
    <p:extLst>
      <p:ext uri="{BB962C8B-B14F-4D97-AF65-F5344CB8AC3E}">
        <p14:creationId xmlns:p14="http://schemas.microsoft.com/office/powerpoint/2010/main" val="4050307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 – jarring notes gone, but still</a:t>
            </a:r>
            <a:r>
              <a:rPr lang="en-ZA" baseline="0" dirty="0" smtClean="0"/>
              <a:t> lacking that musical touch. Let’s have a look at a tiny bit more theory – then we’ll know everything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59</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 – jarring notes gone, but still</a:t>
            </a:r>
            <a:r>
              <a:rPr lang="en-ZA" baseline="0" dirty="0" smtClean="0"/>
              <a:t> lacking that musical touch. Let’s have a look at a tiny bit more theory – then we’ll know everything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60</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For comparison, here are the</a:t>
            </a:r>
            <a:r>
              <a:rPr lang="en-ZA" baseline="0" dirty="0" smtClean="0"/>
              <a:t> two side by side.</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61</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We’re just</a:t>
            </a:r>
            <a:r>
              <a:rPr lang="en-ZA" baseline="0" dirty="0" smtClean="0"/>
              <a:t> going to focus on one scale here, the Pentatonic. Mostly because that gives me a chance to show Bobby McFerrin playing with it at the World Science Festival – video is in the slides notes if you’d like to see something amazing: </a:t>
            </a:r>
            <a:r>
              <a:rPr lang="en-ZA" dirty="0" smtClean="0">
                <a:hlinkClick r:id="rId3"/>
              </a:rPr>
              <a:t>http://www.youtube.com/watch?v=ne6tB2KiZuk</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62</a:t>
            </a:fld>
            <a:endParaRPr lang="en-ZA" dirty="0"/>
          </a:p>
        </p:txBody>
      </p:sp>
    </p:spTree>
    <p:extLst>
      <p:ext uri="{BB962C8B-B14F-4D97-AF65-F5344CB8AC3E}">
        <p14:creationId xmlns:p14="http://schemas.microsoft.com/office/powerpoint/2010/main" val="9187057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a:t>
            </a:r>
            <a:r>
              <a:rPr lang="en-ZA" baseline="0" dirty="0" smtClean="0"/>
              <a:t> numbers here are given in half-steps. To create a pentatonic scale, say starting from A,</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63</a:t>
            </a:fld>
            <a:endParaRPr lang="en-ZA" dirty="0"/>
          </a:p>
        </p:txBody>
      </p:sp>
    </p:spTree>
    <p:extLst>
      <p:ext uri="{BB962C8B-B14F-4D97-AF65-F5344CB8AC3E}">
        <p14:creationId xmlns:p14="http://schemas.microsoft.com/office/powerpoint/2010/main" val="918705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a:t>
            </a:r>
            <a:r>
              <a:rPr lang="en-ZA" baseline="0" dirty="0" smtClean="0"/>
              <a:t> first shift up two half-steps, so one whole step. That gives us a B</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64</a:t>
            </a:fld>
            <a:endParaRPr lang="en-ZA" dirty="0"/>
          </a:p>
        </p:txBody>
      </p:sp>
    </p:spTree>
    <p:extLst>
      <p:ext uri="{BB962C8B-B14F-4D97-AF65-F5344CB8AC3E}">
        <p14:creationId xmlns:p14="http://schemas.microsoft.com/office/powerpoint/2010/main" val="918705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dirty="0"/>
          </a:p>
        </p:txBody>
      </p:sp>
    </p:spTree>
    <p:extLst>
      <p:ext uri="{BB962C8B-B14F-4D97-AF65-F5344CB8AC3E}">
        <p14:creationId xmlns:p14="http://schemas.microsoft.com/office/powerpoint/2010/main" val="12558530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See? Told </a:t>
            </a:r>
            <a:r>
              <a:rPr lang="en-ZA" dirty="0" err="1" smtClean="0"/>
              <a:t>ya</a:t>
            </a:r>
            <a:r>
              <a:rPr lang="en-ZA" dirty="0" smtClean="0"/>
              <a:t>. We</a:t>
            </a:r>
            <a:r>
              <a:rPr lang="en-ZA" baseline="0" dirty="0" smtClean="0"/>
              <a:t> then move up another two, then three, then two. </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65</a:t>
            </a:fld>
            <a:endParaRPr lang="en-ZA" dirty="0"/>
          </a:p>
        </p:txBody>
      </p:sp>
    </p:spTree>
    <p:extLst>
      <p:ext uri="{BB962C8B-B14F-4D97-AF65-F5344CB8AC3E}">
        <p14:creationId xmlns:p14="http://schemas.microsoft.com/office/powerpoint/2010/main" val="9187057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Finally, another</a:t>
            </a:r>
            <a:r>
              <a:rPr lang="en-ZA" baseline="0" dirty="0" smtClean="0"/>
              <a:t> three steps brings us one octave higher and back to A. There is no set exact formula for scales, they’re simply what various cultures find to be pleasing.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66</a:t>
            </a:fld>
            <a:endParaRPr lang="en-ZA" dirty="0"/>
          </a:p>
        </p:txBody>
      </p:sp>
    </p:spTree>
    <p:extLst>
      <p:ext uri="{BB962C8B-B14F-4D97-AF65-F5344CB8AC3E}">
        <p14:creationId xmlns:p14="http://schemas.microsoft.com/office/powerpoint/2010/main" val="9187057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Finally, another</a:t>
            </a:r>
            <a:r>
              <a:rPr lang="en-ZA" baseline="0" dirty="0" smtClean="0"/>
              <a:t> three steps brings us one octave higher and back to A. There is no set exact formula for scales, they’re simply what various cultures find to be pleasing. To generate our scales, we need to be able to add steps to an existing note. </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67</a:t>
            </a:fld>
            <a:endParaRPr lang="en-ZA" dirty="0"/>
          </a:p>
        </p:txBody>
      </p:sp>
    </p:spTree>
    <p:extLst>
      <p:ext uri="{BB962C8B-B14F-4D97-AF65-F5344CB8AC3E}">
        <p14:creationId xmlns:p14="http://schemas.microsoft.com/office/powerpoint/2010/main" val="9187057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Calculating</a:t>
            </a:r>
            <a:r>
              <a:rPr lang="en-ZA" baseline="0" dirty="0" smtClean="0"/>
              <a:t> the note steps and octave up from the existing note steps and octave is fairly easy. After we’ve done that, we simply start from an existing note and move up the required number of steps until we have the entire scale.	</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68</a:t>
            </a:fld>
            <a:endParaRPr lang="en-ZA" dirty="0"/>
          </a:p>
        </p:txBody>
      </p:sp>
    </p:spTree>
    <p:extLst>
      <p:ext uri="{BB962C8B-B14F-4D97-AF65-F5344CB8AC3E}">
        <p14:creationId xmlns:p14="http://schemas.microsoft.com/office/powerpoint/2010/main" val="9187057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This is part of a larger object</a:t>
            </a:r>
            <a:r>
              <a:rPr lang="en-ZA" baseline="0" dirty="0" smtClean="0"/>
              <a:t> named Scale. </a:t>
            </a:r>
            <a:r>
              <a:rPr lang="en-ZA" dirty="0" smtClean="0"/>
              <a:t>Here</a:t>
            </a:r>
            <a:r>
              <a:rPr lang="en-ZA" baseline="0" dirty="0" smtClean="0"/>
              <a:t> we just look through the values of the steps loaded in scale and generate a note for each of them by adding steps using our previous function.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69</a:t>
            </a:fld>
            <a:endParaRPr lang="en-ZA" dirty="0"/>
          </a:p>
        </p:txBody>
      </p:sp>
    </p:spTree>
    <p:extLst>
      <p:ext uri="{BB962C8B-B14F-4D97-AF65-F5344CB8AC3E}">
        <p14:creationId xmlns:p14="http://schemas.microsoft.com/office/powerpoint/2010/main" val="3240805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 have</a:t>
            </a:r>
            <a:r>
              <a:rPr lang="en-ZA" baseline="0" dirty="0" smtClean="0"/>
              <a:t> a couple of scales loaded – as you can see, we just specify the number of </a:t>
            </a:r>
            <a:r>
              <a:rPr lang="en-ZA" baseline="0" dirty="0" err="1" smtClean="0"/>
              <a:t>halfsteps</a:t>
            </a:r>
            <a:r>
              <a:rPr lang="en-ZA" baseline="0" dirty="0" smtClean="0"/>
              <a:t> to increase by each time. I also added some code to change the current note after a half second has passed.</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70</a:t>
            </a:fld>
            <a:endParaRPr lang="en-ZA" dirty="0"/>
          </a:p>
        </p:txBody>
      </p:sp>
    </p:spTree>
    <p:extLst>
      <p:ext uri="{BB962C8B-B14F-4D97-AF65-F5344CB8AC3E}">
        <p14:creationId xmlns:p14="http://schemas.microsoft.com/office/powerpoint/2010/main" val="3240805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That’s much better actually – we</a:t>
            </a:r>
            <a:r>
              <a:rPr lang="en-ZA" baseline="0" dirty="0" smtClean="0"/>
              <a:t> almost have a semblance of music.</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71</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Having a look at</a:t>
            </a:r>
            <a:r>
              <a:rPr lang="en-ZA" baseline="0" dirty="0" smtClean="0"/>
              <a:t> the spectrogram for this, we can see the clear lines where we’ve generated the corresponding frequencies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72</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Here’s the set of sounds we’ve generated</a:t>
            </a:r>
            <a:r>
              <a:rPr lang="en-ZA" baseline="0" dirty="0" smtClean="0"/>
              <a:t> up until now.</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73</a:t>
            </a:fld>
            <a:endParaRPr lang="en-ZA" dirty="0"/>
          </a:p>
        </p:txBody>
      </p:sp>
    </p:spTree>
    <p:extLst>
      <p:ext uri="{BB962C8B-B14F-4D97-AF65-F5344CB8AC3E}">
        <p14:creationId xmlns:p14="http://schemas.microsoft.com/office/powerpoint/2010/main" val="17641146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You could say it’s extremely generic</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76</a:t>
            </a:fld>
            <a:endParaRPr lang="en-ZA" dirty="0"/>
          </a:p>
        </p:txBody>
      </p:sp>
    </p:spTree>
    <p:extLst>
      <p:ext uri="{BB962C8B-B14F-4D97-AF65-F5344CB8AC3E}">
        <p14:creationId xmlns:p14="http://schemas.microsoft.com/office/powerpoint/2010/main" val="403614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 that.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8</a:t>
            </a:fld>
            <a:endParaRPr lang="en-ZA" dirty="0"/>
          </a:p>
        </p:txBody>
      </p:sp>
    </p:spTree>
    <p:extLst>
      <p:ext uri="{BB962C8B-B14F-4D97-AF65-F5344CB8AC3E}">
        <p14:creationId xmlns:p14="http://schemas.microsoft.com/office/powerpoint/2010/main" val="26782114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Guitar tab was</a:t>
            </a:r>
            <a:r>
              <a:rPr lang="en-ZA" baseline="0" dirty="0" smtClean="0"/>
              <a:t> designed for those without the inclination to learn the more complex musical theory – in its basic form, it presents us with base notes, and steps along them where you should pick notes.</a:t>
            </a:r>
          </a:p>
          <a:p>
            <a:endParaRPr lang="en-ZA" baseline="0" dirty="0" smtClean="0"/>
          </a:p>
          <a:p>
            <a:r>
              <a:rPr lang="en-ZA" baseline="0" dirty="0" smtClean="0"/>
              <a:t>In short, it’s almost identical to the data structure we have – just six of them overlaid on one another.</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77</a:t>
            </a:fld>
            <a:endParaRPr lang="en-ZA" dirty="0"/>
          </a:p>
        </p:txBody>
      </p:sp>
    </p:spTree>
    <p:extLst>
      <p:ext uri="{BB962C8B-B14F-4D97-AF65-F5344CB8AC3E}">
        <p14:creationId xmlns:p14="http://schemas.microsoft.com/office/powerpoint/2010/main" val="40361446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err="1" smtClean="0"/>
              <a:t>OscillatorNode</a:t>
            </a:r>
            <a:r>
              <a:rPr lang="en-ZA" dirty="0" smtClean="0"/>
              <a:t> does</a:t>
            </a:r>
            <a:r>
              <a:rPr lang="en-ZA" baseline="0" dirty="0" smtClean="0"/>
              <a:t> exist – unless you have spent ages writing a new version for a presentation, you’ll probably want to use it instead. This was an example of the powerful things we can do with just </a:t>
            </a:r>
            <a:r>
              <a:rPr lang="en-ZA" baseline="0" dirty="0" err="1" smtClean="0"/>
              <a:t>JavaScriptNode</a:t>
            </a:r>
            <a:r>
              <a:rPr lang="en-ZA" baseline="0" dirty="0" smtClean="0"/>
              <a:t> – </a:t>
            </a:r>
            <a:r>
              <a:rPr lang="en-ZA" baseline="0" dirty="0" err="1" smtClean="0"/>
              <a:t>OscillatorNode</a:t>
            </a:r>
            <a:r>
              <a:rPr lang="en-ZA" baseline="0" dirty="0" smtClean="0"/>
              <a:t> has this and more built in for you.</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79</a:t>
            </a:fld>
            <a:endParaRPr lang="en-ZA" dirty="0"/>
          </a:p>
        </p:txBody>
      </p:sp>
    </p:spTree>
    <p:extLst>
      <p:ext uri="{BB962C8B-B14F-4D97-AF65-F5344CB8AC3E}">
        <p14:creationId xmlns:p14="http://schemas.microsoft.com/office/powerpoint/2010/main" val="288606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 that.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dirty="0"/>
          </a:p>
        </p:txBody>
      </p:sp>
    </p:spTree>
    <p:extLst>
      <p:ext uri="{BB962C8B-B14F-4D97-AF65-F5344CB8AC3E}">
        <p14:creationId xmlns:p14="http://schemas.microsoft.com/office/powerpoint/2010/main" val="267821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Here the red shows no support, yellow is partial support, blue is support unknown –</a:t>
            </a:r>
            <a:r>
              <a:rPr lang="en-ZA" baseline="0" dirty="0" smtClean="0"/>
              <a:t> obviously it’s an evolving standard so full support is very difficult.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dirty="0"/>
          </a:p>
        </p:txBody>
      </p:sp>
    </p:spTree>
    <p:extLst>
      <p:ext uri="{BB962C8B-B14F-4D97-AF65-F5344CB8AC3E}">
        <p14:creationId xmlns:p14="http://schemas.microsoft.com/office/powerpoint/2010/main" val="267821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2013/06/28</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2013/06/28</a:t>
            </a:fld>
            <a:endParaRPr lang="en-ZA" dirty="0"/>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dirty="0"/>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microsoft.com/office/2007/relationships/media" Target="../media/media2.mp3"/><Relationship Id="rId7"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audio" Target="../media/media3.mp3"/><Relationship Id="rId5" Type="http://schemas.microsoft.com/office/2007/relationships/media" Target="../media/media3.mp3"/><Relationship Id="rId4" Type="http://schemas.openxmlformats.org/officeDocument/2006/relationships/audio" Target="../media/media2.mp3"/><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1050" y="1849388"/>
            <a:ext cx="3672408" cy="720080"/>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smtClean="0">
                <a:solidFill>
                  <a:schemeClr val="bg1">
                    <a:lumMod val="50000"/>
                  </a:schemeClr>
                </a:solidFill>
                <a:latin typeface="Arial" pitchFamily="34" charset="0"/>
                <a:cs typeface="Arial" pitchFamily="34" charset="0"/>
              </a:rPr>
              <a:t>Evan Knowles</a:t>
            </a:r>
          </a:p>
          <a:p>
            <a:r>
              <a:rPr lang="en-ZA" sz="1800" b="0" dirty="0" smtClean="0">
                <a:solidFill>
                  <a:schemeClr val="bg1">
                    <a:lumMod val="50000"/>
                  </a:schemeClr>
                </a:solidFill>
                <a:latin typeface="Arial" pitchFamily="34" charset="0"/>
                <a:cs typeface="Arial" pitchFamily="34" charset="0"/>
              </a:rPr>
              <a:t>25 June 2013</a:t>
            </a:r>
          </a:p>
        </p:txBody>
      </p:sp>
      <p:sp>
        <p:nvSpPr>
          <p:cNvPr id="4" name="Title 3"/>
          <p:cNvSpPr>
            <a:spLocks noGrp="1"/>
          </p:cNvSpPr>
          <p:nvPr>
            <p:ph type="title"/>
          </p:nvPr>
        </p:nvSpPr>
        <p:spPr>
          <a:xfrm>
            <a:off x="3851920" y="841276"/>
            <a:ext cx="4428646" cy="1152128"/>
          </a:xfrm>
        </p:spPr>
        <p:txBody>
          <a:bodyPr/>
          <a:lstStyle/>
          <a:p>
            <a:r>
              <a:rPr lang="en-ZA" dirty="0" err="1" smtClean="0"/>
              <a:t>JSinSA</a:t>
            </a:r>
            <a:r>
              <a:rPr lang="en-ZA" smtClean="0"/>
              <a:t> 2013</a:t>
            </a:r>
            <a:br>
              <a:rPr lang="en-ZA" smtClean="0"/>
            </a:br>
            <a:r>
              <a:rPr lang="en-ZA" smtClean="0"/>
              <a:t>Bits </a:t>
            </a:r>
            <a:r>
              <a:rPr lang="en-ZA" dirty="0" smtClean="0"/>
              <a:t>of Sound</a:t>
            </a:r>
            <a:endParaRPr lang="en-ZA" dirty="0"/>
          </a:p>
        </p:txBody>
      </p:sp>
    </p:spTree>
    <p:extLst>
      <p:ext uri="{BB962C8B-B14F-4D97-AF65-F5344CB8AC3E}">
        <p14:creationId xmlns:p14="http://schemas.microsoft.com/office/powerpoint/2010/main" val="2625513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Web Audio API</a:t>
            </a:r>
            <a:endParaRPr lang="en-Z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841276"/>
            <a:ext cx="7488832" cy="4694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996529" y="5350984"/>
            <a:ext cx="2953116" cy="369332"/>
          </a:xfrm>
          <a:prstGeom prst="rect">
            <a:avLst/>
          </a:prstGeom>
          <a:noFill/>
        </p:spPr>
        <p:txBody>
          <a:bodyPr wrap="none" rtlCol="0">
            <a:spAutoFit/>
          </a:bodyPr>
          <a:lstStyle/>
          <a:p>
            <a:r>
              <a:rPr lang="en-ZA" dirty="0"/>
              <a:t>http://caniuse.com/audio-api</a:t>
            </a:r>
          </a:p>
        </p:txBody>
      </p:sp>
    </p:spTree>
    <p:extLst>
      <p:ext uri="{BB962C8B-B14F-4D97-AF65-F5344CB8AC3E}">
        <p14:creationId xmlns:p14="http://schemas.microsoft.com/office/powerpoint/2010/main" val="3973280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Contexts</a:t>
            </a:r>
            <a:endParaRPr lang="en-Z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66"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59632" y="2978684"/>
            <a:ext cx="824072" cy="369332"/>
          </a:xfrm>
          <a:prstGeom prst="rect">
            <a:avLst/>
          </a:prstGeom>
          <a:noFill/>
        </p:spPr>
        <p:txBody>
          <a:bodyPr wrap="none" rtlCol="0">
            <a:spAutoFit/>
          </a:bodyPr>
          <a:lstStyle/>
          <a:p>
            <a:r>
              <a:rPr lang="en-ZA" dirty="0" smtClean="0"/>
              <a:t>Source</a:t>
            </a:r>
            <a:endParaRPr lang="en-ZA" dirty="0"/>
          </a:p>
        </p:txBody>
      </p:sp>
      <p:sp>
        <p:nvSpPr>
          <p:cNvPr id="8" name="TextBox 7"/>
          <p:cNvSpPr txBox="1"/>
          <p:nvPr/>
        </p:nvSpPr>
        <p:spPr>
          <a:xfrm>
            <a:off x="7052800" y="2978684"/>
            <a:ext cx="1263616" cy="369332"/>
          </a:xfrm>
          <a:prstGeom prst="rect">
            <a:avLst/>
          </a:prstGeom>
          <a:noFill/>
        </p:spPr>
        <p:txBody>
          <a:bodyPr wrap="none" rtlCol="0">
            <a:spAutoFit/>
          </a:bodyPr>
          <a:lstStyle/>
          <a:p>
            <a:r>
              <a:rPr lang="en-ZA" dirty="0" smtClean="0"/>
              <a:t>Destination</a:t>
            </a:r>
            <a:endParaRPr lang="en-ZA" dirty="0"/>
          </a:p>
        </p:txBody>
      </p:sp>
      <p:pic>
        <p:nvPicPr>
          <p:cNvPr id="2053"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5776" y="1633364"/>
            <a:ext cx="4255169" cy="1122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4305" y="4081636"/>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7245" y="4179989"/>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7628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Contexts</a:t>
            </a:r>
            <a:endParaRPr lang="en-Z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66"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59632" y="2978684"/>
            <a:ext cx="824072" cy="369332"/>
          </a:xfrm>
          <a:prstGeom prst="rect">
            <a:avLst/>
          </a:prstGeom>
          <a:noFill/>
        </p:spPr>
        <p:txBody>
          <a:bodyPr wrap="none" rtlCol="0">
            <a:spAutoFit/>
          </a:bodyPr>
          <a:lstStyle/>
          <a:p>
            <a:r>
              <a:rPr lang="en-ZA" dirty="0" smtClean="0"/>
              <a:t>Source</a:t>
            </a:r>
            <a:endParaRPr lang="en-ZA" dirty="0"/>
          </a:p>
        </p:txBody>
      </p:sp>
      <p:sp>
        <p:nvSpPr>
          <p:cNvPr id="8" name="TextBox 7"/>
          <p:cNvSpPr txBox="1"/>
          <p:nvPr/>
        </p:nvSpPr>
        <p:spPr>
          <a:xfrm>
            <a:off x="7052800" y="2978684"/>
            <a:ext cx="1263616" cy="369332"/>
          </a:xfrm>
          <a:prstGeom prst="rect">
            <a:avLst/>
          </a:prstGeom>
          <a:noFill/>
        </p:spPr>
        <p:txBody>
          <a:bodyPr wrap="none" rtlCol="0">
            <a:spAutoFit/>
          </a:bodyPr>
          <a:lstStyle/>
          <a:p>
            <a:r>
              <a:rPr lang="en-ZA" dirty="0" smtClean="0"/>
              <a:t>Destination</a:t>
            </a:r>
            <a:endParaRPr lang="en-ZA" dirty="0"/>
          </a:p>
        </p:txBody>
      </p:sp>
      <p:pic>
        <p:nvPicPr>
          <p:cNvPr id="2053"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9752" y="1849388"/>
            <a:ext cx="1872208" cy="558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741" y="2331936"/>
            <a:ext cx="944488" cy="833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9761" y="1921396"/>
            <a:ext cx="1872208" cy="558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51920" y="3064232"/>
            <a:ext cx="1176925" cy="369332"/>
          </a:xfrm>
          <a:prstGeom prst="rect">
            <a:avLst/>
          </a:prstGeom>
          <a:noFill/>
        </p:spPr>
        <p:txBody>
          <a:bodyPr wrap="none" rtlCol="0">
            <a:spAutoFit/>
          </a:bodyPr>
          <a:lstStyle/>
          <a:p>
            <a:r>
              <a:rPr lang="en-ZA" dirty="0" smtClean="0"/>
              <a:t>Gain Node</a:t>
            </a:r>
            <a:endParaRPr lang="en-ZA" dirty="0"/>
          </a:p>
        </p:txBody>
      </p:sp>
      <p:pic>
        <p:nvPicPr>
          <p:cNvPr id="13"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4305" y="4081636"/>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4583" y="4041998"/>
            <a:ext cx="1139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895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Contexts</a:t>
            </a:r>
            <a:endParaRPr lang="en-Z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0738" y="2978684"/>
            <a:ext cx="824072" cy="369332"/>
          </a:xfrm>
          <a:prstGeom prst="rect">
            <a:avLst/>
          </a:prstGeom>
          <a:noFill/>
        </p:spPr>
        <p:txBody>
          <a:bodyPr wrap="none" rtlCol="0">
            <a:spAutoFit/>
          </a:bodyPr>
          <a:lstStyle/>
          <a:p>
            <a:r>
              <a:rPr lang="en-ZA" dirty="0" smtClean="0"/>
              <a:t>Source</a:t>
            </a:r>
            <a:endParaRPr lang="en-ZA" dirty="0"/>
          </a:p>
        </p:txBody>
      </p:sp>
      <p:sp>
        <p:nvSpPr>
          <p:cNvPr id="8" name="TextBox 7"/>
          <p:cNvSpPr txBox="1"/>
          <p:nvPr/>
        </p:nvSpPr>
        <p:spPr>
          <a:xfrm>
            <a:off x="7556856" y="2978684"/>
            <a:ext cx="1263616" cy="369332"/>
          </a:xfrm>
          <a:prstGeom prst="rect">
            <a:avLst/>
          </a:prstGeom>
          <a:noFill/>
        </p:spPr>
        <p:txBody>
          <a:bodyPr wrap="none" rtlCol="0">
            <a:spAutoFit/>
          </a:bodyPr>
          <a:lstStyle/>
          <a:p>
            <a:r>
              <a:rPr lang="en-ZA" dirty="0" smtClean="0"/>
              <a:t>Destination</a:t>
            </a:r>
            <a:endParaRPr lang="en-ZA" dirty="0"/>
          </a:p>
        </p:txBody>
      </p:sp>
      <p:pic>
        <p:nvPicPr>
          <p:cNvPr id="11"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17063">
            <a:off x="5388000" y="1423536"/>
            <a:ext cx="2244760" cy="724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411" y="4081636"/>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328" y="3865612"/>
            <a:ext cx="1139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097174">
            <a:off x="1581061" y="1732353"/>
            <a:ext cx="2899108" cy="484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12512" y="1693141"/>
            <a:ext cx="891642" cy="78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420233" y="2394454"/>
            <a:ext cx="1211616" cy="369332"/>
          </a:xfrm>
          <a:prstGeom prst="rect">
            <a:avLst/>
          </a:prstGeom>
          <a:noFill/>
        </p:spPr>
        <p:txBody>
          <a:bodyPr wrap="square" rtlCol="0">
            <a:spAutoFit/>
          </a:bodyPr>
          <a:lstStyle/>
          <a:p>
            <a:r>
              <a:rPr lang="en-ZA" dirty="0" smtClean="0"/>
              <a:t>Gain Node</a:t>
            </a:r>
            <a:endParaRPr lang="en-ZA" dirty="0"/>
          </a:p>
        </p:txBody>
      </p:sp>
      <p:pic>
        <p:nvPicPr>
          <p:cNvPr id="18"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687439">
            <a:off x="1950637" y="2640299"/>
            <a:ext cx="2531484" cy="55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6247" y="3227015"/>
            <a:ext cx="891642" cy="78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4160223" y="3928328"/>
            <a:ext cx="1347881" cy="369332"/>
          </a:xfrm>
          <a:prstGeom prst="rect">
            <a:avLst/>
          </a:prstGeom>
          <a:noFill/>
        </p:spPr>
        <p:txBody>
          <a:bodyPr wrap="square" rtlCol="0">
            <a:spAutoFit/>
          </a:bodyPr>
          <a:lstStyle/>
          <a:p>
            <a:r>
              <a:rPr lang="en-ZA" dirty="0" smtClean="0"/>
              <a:t>Delay Node</a:t>
            </a:r>
            <a:endParaRPr lang="en-ZA" dirty="0"/>
          </a:p>
        </p:txBody>
      </p:sp>
      <p:pic>
        <p:nvPicPr>
          <p:cNvPr id="21"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694543">
            <a:off x="4972067" y="2349889"/>
            <a:ext cx="2281276" cy="724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6"/>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72065" y="4057650"/>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019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Contexts</a:t>
            </a:r>
            <a:endParaRPr lang="en-ZA" dirty="0"/>
          </a:p>
        </p:txBody>
      </p:sp>
      <p:sp>
        <p:nvSpPr>
          <p:cNvPr id="3" name="Content Placeholder 2"/>
          <p:cNvSpPr>
            <a:spLocks noGrp="1"/>
          </p:cNvSpPr>
          <p:nvPr>
            <p:ph idx="1"/>
          </p:nvPr>
        </p:nvSpPr>
        <p:spPr/>
        <p:txBody>
          <a:bodyPr/>
          <a:lstStyle/>
          <a:p>
            <a:r>
              <a:rPr lang="en-ZA" dirty="0" smtClean="0"/>
              <a:t>As the Web Audio API has only partial support, we need to be careful when acquiring an audio context.</a:t>
            </a:r>
          </a:p>
          <a:p>
            <a:r>
              <a:rPr lang="en-ZA" dirty="0" smtClean="0"/>
              <a:t>The audio context is used as the base for all of our operations.</a:t>
            </a:r>
          </a:p>
          <a:p>
            <a:r>
              <a:rPr lang="en-ZA" dirty="0" smtClean="0"/>
              <a:t>Only one audio context exists at any time.</a:t>
            </a:r>
            <a:endParaRPr lang="en-ZA" dirty="0"/>
          </a:p>
        </p:txBody>
      </p:sp>
    </p:spTree>
    <p:extLst>
      <p:ext uri="{BB962C8B-B14F-4D97-AF65-F5344CB8AC3E}">
        <p14:creationId xmlns:p14="http://schemas.microsoft.com/office/powerpoint/2010/main" val="3856349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Context</a:t>
            </a:r>
            <a:endParaRPr lang="en-ZA"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762000"/>
            <a:ext cx="7572375"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610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Nodes</a:t>
            </a:r>
            <a:endParaRPr lang="en-ZA" dirty="0"/>
          </a:p>
        </p:txBody>
      </p:sp>
      <p:sp>
        <p:nvSpPr>
          <p:cNvPr id="3" name="Content Placeholder 2"/>
          <p:cNvSpPr>
            <a:spLocks noGrp="1"/>
          </p:cNvSpPr>
          <p:nvPr>
            <p:ph idx="1"/>
          </p:nvPr>
        </p:nvSpPr>
        <p:spPr/>
        <p:txBody>
          <a:bodyPr/>
          <a:lstStyle/>
          <a:p>
            <a:r>
              <a:rPr lang="en-ZA" dirty="0" smtClean="0"/>
              <a:t>Once a context is created, nodes can be created using it and then linked to one another.</a:t>
            </a:r>
          </a:p>
          <a:p>
            <a:r>
              <a:rPr lang="en-ZA" dirty="0" smtClean="0"/>
              <a:t>A special node, </a:t>
            </a:r>
            <a:r>
              <a:rPr lang="en-ZA" dirty="0" err="1" smtClean="0"/>
              <a:t>context,destination</a:t>
            </a:r>
            <a:r>
              <a:rPr lang="en-ZA" dirty="0" smtClean="0"/>
              <a:t>, exists as the node which leads to the speakers. Any audio directed to this node will be played.</a:t>
            </a:r>
          </a:p>
          <a:p>
            <a:r>
              <a:rPr lang="en-ZA" dirty="0" smtClean="0"/>
              <a:t>Assume we already have an </a:t>
            </a:r>
            <a:r>
              <a:rPr lang="en-ZA" dirty="0" err="1" smtClean="0">
                <a:latin typeface="Courier New" pitchFamily="49" charset="0"/>
                <a:cs typeface="Courier New" pitchFamily="49" charset="0"/>
              </a:rPr>
              <a:t>ArrayBuffer</a:t>
            </a:r>
            <a:r>
              <a:rPr lang="en-ZA" dirty="0" smtClean="0"/>
              <a:t> named </a:t>
            </a:r>
            <a:r>
              <a:rPr lang="en-ZA" dirty="0" err="1" smtClean="0">
                <a:latin typeface="Courier New" pitchFamily="49" charset="0"/>
                <a:cs typeface="Courier New" pitchFamily="49" charset="0"/>
              </a:rPr>
              <a:t>soundBuffer</a:t>
            </a:r>
            <a:r>
              <a:rPr lang="en-ZA" dirty="0" smtClean="0"/>
              <a:t> loaded.</a:t>
            </a:r>
            <a:endParaRPr lang="en-ZA" dirty="0"/>
          </a:p>
        </p:txBody>
      </p:sp>
    </p:spTree>
    <p:extLst>
      <p:ext uri="{BB962C8B-B14F-4D97-AF65-F5344CB8AC3E}">
        <p14:creationId xmlns:p14="http://schemas.microsoft.com/office/powerpoint/2010/main" val="1364382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Nodes</a:t>
            </a:r>
            <a:endParaRPr lang="en-ZA"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66"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59632" y="2978684"/>
            <a:ext cx="824072" cy="369332"/>
          </a:xfrm>
          <a:prstGeom prst="rect">
            <a:avLst/>
          </a:prstGeom>
          <a:noFill/>
        </p:spPr>
        <p:txBody>
          <a:bodyPr wrap="none" rtlCol="0">
            <a:spAutoFit/>
          </a:bodyPr>
          <a:lstStyle/>
          <a:p>
            <a:r>
              <a:rPr lang="en-ZA" dirty="0" smtClean="0"/>
              <a:t>Source</a:t>
            </a:r>
            <a:endParaRPr lang="en-ZA" dirty="0"/>
          </a:p>
        </p:txBody>
      </p:sp>
      <p:sp>
        <p:nvSpPr>
          <p:cNvPr id="7" name="TextBox 6"/>
          <p:cNvSpPr txBox="1"/>
          <p:nvPr/>
        </p:nvSpPr>
        <p:spPr>
          <a:xfrm>
            <a:off x="7052800" y="2978684"/>
            <a:ext cx="1263616" cy="369332"/>
          </a:xfrm>
          <a:prstGeom prst="rect">
            <a:avLst/>
          </a:prstGeom>
          <a:noFill/>
        </p:spPr>
        <p:txBody>
          <a:bodyPr wrap="none" rtlCol="0">
            <a:spAutoFit/>
          </a:bodyPr>
          <a:lstStyle/>
          <a:p>
            <a:r>
              <a:rPr lang="en-ZA" dirty="0" smtClean="0"/>
              <a:t>Destination</a:t>
            </a:r>
            <a:endParaRPr lang="en-ZA" dirty="0"/>
          </a:p>
        </p:txBody>
      </p:sp>
      <p:pic>
        <p:nvPicPr>
          <p:cNvPr id="8"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5776" y="1633364"/>
            <a:ext cx="4255169" cy="1122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4305" y="4081636"/>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7245" y="4179989"/>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744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Nodes</a:t>
            </a:r>
            <a:endParaRPr lang="en-ZA"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66"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993404"/>
            <a:ext cx="2232248" cy="197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59632" y="2978684"/>
            <a:ext cx="824072" cy="369332"/>
          </a:xfrm>
          <a:prstGeom prst="rect">
            <a:avLst/>
          </a:prstGeom>
          <a:noFill/>
        </p:spPr>
        <p:txBody>
          <a:bodyPr wrap="none" rtlCol="0">
            <a:spAutoFit/>
          </a:bodyPr>
          <a:lstStyle/>
          <a:p>
            <a:r>
              <a:rPr lang="en-ZA" dirty="0" smtClean="0"/>
              <a:t>Source</a:t>
            </a:r>
            <a:endParaRPr lang="en-ZA" dirty="0"/>
          </a:p>
        </p:txBody>
      </p:sp>
      <p:sp>
        <p:nvSpPr>
          <p:cNvPr id="7" name="TextBox 6"/>
          <p:cNvSpPr txBox="1"/>
          <p:nvPr/>
        </p:nvSpPr>
        <p:spPr>
          <a:xfrm>
            <a:off x="7052800" y="2978684"/>
            <a:ext cx="1263616" cy="369332"/>
          </a:xfrm>
          <a:prstGeom prst="rect">
            <a:avLst/>
          </a:prstGeom>
          <a:noFill/>
        </p:spPr>
        <p:txBody>
          <a:bodyPr wrap="none" rtlCol="0">
            <a:spAutoFit/>
          </a:bodyPr>
          <a:lstStyle/>
          <a:p>
            <a:r>
              <a:rPr lang="en-ZA" dirty="0" smtClean="0"/>
              <a:t>Destination</a:t>
            </a:r>
            <a:endParaRPr lang="en-ZA" dirty="0"/>
          </a:p>
        </p:txBody>
      </p:sp>
      <p:pic>
        <p:nvPicPr>
          <p:cNvPr id="8"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5776" y="1633364"/>
            <a:ext cx="4255169" cy="1122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4305" y="4081636"/>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7245" y="4179989"/>
            <a:ext cx="974725" cy="75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8804" y="991552"/>
            <a:ext cx="44958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9632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Nodes</a:t>
            </a:r>
            <a:endParaRPr lang="en-ZA" dirty="0"/>
          </a:p>
        </p:txBody>
      </p:sp>
      <p:sp>
        <p:nvSpPr>
          <p:cNvPr id="3" name="Content Placeholder 2"/>
          <p:cNvSpPr>
            <a:spLocks noGrp="1"/>
          </p:cNvSpPr>
          <p:nvPr>
            <p:ph idx="1"/>
          </p:nvPr>
        </p:nvSpPr>
        <p:spPr/>
        <p:txBody>
          <a:bodyPr/>
          <a:lstStyle/>
          <a:p>
            <a:r>
              <a:rPr lang="en-ZA" dirty="0" smtClean="0"/>
              <a:t>Various nodes are available</a:t>
            </a:r>
          </a:p>
          <a:p>
            <a:pPr lvl="1"/>
            <a:r>
              <a:rPr lang="en-ZA" dirty="0" smtClean="0"/>
              <a:t>Source Nodes</a:t>
            </a:r>
          </a:p>
          <a:p>
            <a:pPr lvl="1"/>
            <a:r>
              <a:rPr lang="en-ZA" dirty="0" smtClean="0"/>
              <a:t>Modification Nodes</a:t>
            </a:r>
          </a:p>
          <a:p>
            <a:pPr lvl="1"/>
            <a:r>
              <a:rPr lang="en-ZA" dirty="0" smtClean="0"/>
              <a:t>Analysis Nodes</a:t>
            </a:r>
          </a:p>
          <a:p>
            <a:pPr lvl="1"/>
            <a:r>
              <a:rPr lang="en-ZA" dirty="0" smtClean="0"/>
              <a:t>Destination Nodes</a:t>
            </a:r>
          </a:p>
          <a:p>
            <a:pPr marL="914400" lvl="2" indent="0">
              <a:buNone/>
            </a:pPr>
            <a:r>
              <a:rPr lang="en-ZA" dirty="0"/>
              <a:t>	</a:t>
            </a:r>
            <a:r>
              <a:rPr lang="en-ZA" dirty="0" smtClean="0"/>
              <a:t>	</a:t>
            </a:r>
          </a:p>
        </p:txBody>
      </p:sp>
    </p:spTree>
    <p:extLst>
      <p:ext uri="{BB962C8B-B14F-4D97-AF65-F5344CB8AC3E}">
        <p14:creationId xmlns:p14="http://schemas.microsoft.com/office/powerpoint/2010/main" val="1282879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ZA" i="1" dirty="0" smtClean="0"/>
          </a:p>
          <a:p>
            <a:pPr marL="0" indent="0">
              <a:buNone/>
            </a:pPr>
            <a:endParaRPr lang="en-ZA" i="1" dirty="0" smtClean="0"/>
          </a:p>
          <a:p>
            <a:pPr marL="0" indent="0" algn="ctr">
              <a:buNone/>
            </a:pPr>
            <a:r>
              <a:rPr lang="en-ZA" sz="4000" dirty="0" smtClean="0"/>
              <a:t>Da </a:t>
            </a:r>
            <a:r>
              <a:rPr lang="en-ZA" sz="4000" dirty="0" err="1"/>
              <a:t>da</a:t>
            </a:r>
            <a:r>
              <a:rPr lang="en-ZA" sz="4000" dirty="0"/>
              <a:t> </a:t>
            </a:r>
            <a:r>
              <a:rPr lang="en-ZA" sz="4000" dirty="0" err="1"/>
              <a:t>da</a:t>
            </a:r>
            <a:r>
              <a:rPr lang="en-ZA" sz="4000" dirty="0"/>
              <a:t> </a:t>
            </a:r>
            <a:r>
              <a:rPr lang="en-ZA" sz="4000" dirty="0" err="1"/>
              <a:t>dum</a:t>
            </a:r>
            <a:r>
              <a:rPr lang="en-ZA" sz="4000" dirty="0"/>
              <a:t>! </a:t>
            </a:r>
            <a:r>
              <a:rPr lang="en-ZA" sz="4000" dirty="0" smtClean="0"/>
              <a:t/>
            </a:r>
            <a:br>
              <a:rPr lang="en-ZA" sz="4000" dirty="0" smtClean="0"/>
            </a:br>
            <a:r>
              <a:rPr lang="en-ZA" sz="4000" dirty="0" smtClean="0"/>
              <a:t>Doesn’t </a:t>
            </a:r>
            <a:r>
              <a:rPr lang="en-ZA" sz="4000" dirty="0"/>
              <a:t>that stir anything in you</a:t>
            </a:r>
            <a:r>
              <a:rPr lang="en-ZA" sz="4000" dirty="0" smtClean="0"/>
              <a:t>?</a:t>
            </a:r>
          </a:p>
          <a:p>
            <a:pPr marL="0" indent="0" algn="r">
              <a:buNone/>
            </a:pPr>
            <a:r>
              <a:rPr lang="en-ZA" sz="1200" dirty="0" smtClean="0"/>
              <a:t>Ford </a:t>
            </a:r>
            <a:r>
              <a:rPr lang="en-ZA" sz="1200" dirty="0"/>
              <a:t>Prefect, </a:t>
            </a:r>
            <a:r>
              <a:rPr lang="en-ZA" sz="1200" i="1" dirty="0"/>
              <a:t>The Hitchhiker’s Guide to the Galaxy</a:t>
            </a:r>
            <a:endParaRPr lang="en-ZA" sz="1200" dirty="0"/>
          </a:p>
        </p:txBody>
      </p:sp>
      <p:pic>
        <p:nvPicPr>
          <p:cNvPr id="4" name="Original.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51520" y="5056637"/>
            <a:ext cx="609600" cy="609600"/>
          </a:xfrm>
          <a:prstGeom prst="rect">
            <a:avLst/>
          </a:prstGeom>
        </p:spPr>
      </p:pic>
    </p:spTree>
    <p:extLst>
      <p:ext uri="{BB962C8B-B14F-4D97-AF65-F5344CB8AC3E}">
        <p14:creationId xmlns:p14="http://schemas.microsoft.com/office/powerpoint/2010/main" val="34144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56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Audio Nodes</a:t>
            </a:r>
            <a:endParaRPr lang="en-ZA" dirty="0"/>
          </a:p>
        </p:txBody>
      </p:sp>
      <p:sp>
        <p:nvSpPr>
          <p:cNvPr id="3" name="Content Placeholder 2"/>
          <p:cNvSpPr>
            <a:spLocks noGrp="1"/>
          </p:cNvSpPr>
          <p:nvPr>
            <p:ph idx="1"/>
          </p:nvPr>
        </p:nvSpPr>
        <p:spPr/>
        <p:txBody>
          <a:bodyPr/>
          <a:lstStyle/>
          <a:p>
            <a:r>
              <a:rPr lang="en-ZA" dirty="0" smtClean="0"/>
              <a:t>We’re going to focus on generating entirely new sounds</a:t>
            </a:r>
          </a:p>
          <a:p>
            <a:r>
              <a:rPr lang="en-ZA" dirty="0" smtClean="0"/>
              <a:t>This will require use of the script processor node, which allows us to specify the contents of its output using JavaScript</a:t>
            </a:r>
          </a:p>
          <a:p>
            <a:r>
              <a:rPr lang="en-ZA" dirty="0" smtClean="0"/>
              <a:t>But first, what is sound anyways?</a:t>
            </a:r>
            <a:endParaRPr lang="en-ZA" dirty="0"/>
          </a:p>
        </p:txBody>
      </p:sp>
    </p:spTree>
    <p:extLst>
      <p:ext uri="{BB962C8B-B14F-4D97-AF65-F5344CB8AC3E}">
        <p14:creationId xmlns:p14="http://schemas.microsoft.com/office/powerpoint/2010/main" val="1116477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sp>
        <p:nvSpPr>
          <p:cNvPr id="3" name="Content Placeholder 2"/>
          <p:cNvSpPr>
            <a:spLocks noGrp="1"/>
          </p:cNvSpPr>
          <p:nvPr>
            <p:ph idx="1"/>
          </p:nvPr>
        </p:nvSpPr>
        <p:spPr/>
        <p:txBody>
          <a:bodyPr/>
          <a:lstStyle/>
          <a:p>
            <a:r>
              <a:rPr lang="en-ZA" dirty="0" smtClean="0"/>
              <a:t>The physical component of sound is a pressure wave</a:t>
            </a:r>
          </a:p>
          <a:p>
            <a:r>
              <a:rPr lang="en-ZA" dirty="0" smtClean="0"/>
              <a:t>A pressure wave is a wave of high and low pressures travelling through the air</a:t>
            </a:r>
          </a:p>
          <a:p>
            <a:r>
              <a:rPr lang="en-ZA" dirty="0" smtClean="0"/>
              <a:t>These are sensed by our eardrums and converted into signals our brains understand</a:t>
            </a:r>
            <a:endParaRPr lang="en-ZA" dirty="0"/>
          </a:p>
        </p:txBody>
      </p:sp>
    </p:spTree>
    <p:extLst>
      <p:ext uri="{BB962C8B-B14F-4D97-AF65-F5344CB8AC3E}">
        <p14:creationId xmlns:p14="http://schemas.microsoft.com/office/powerpoint/2010/main" val="204069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9388"/>
            <a:ext cx="6962577" cy="224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3458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9388"/>
            <a:ext cx="6962577" cy="224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115616" y="3001516"/>
            <a:ext cx="698477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3"/>
          <p:cNvSpPr/>
          <p:nvPr/>
        </p:nvSpPr>
        <p:spPr>
          <a:xfrm>
            <a:off x="1115616" y="1833466"/>
            <a:ext cx="45719" cy="2320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TextBox 4"/>
          <p:cNvSpPr txBox="1"/>
          <p:nvPr/>
        </p:nvSpPr>
        <p:spPr>
          <a:xfrm>
            <a:off x="3923928" y="4585692"/>
            <a:ext cx="1117614" cy="369332"/>
          </a:xfrm>
          <a:prstGeom prst="rect">
            <a:avLst/>
          </a:prstGeom>
          <a:noFill/>
        </p:spPr>
        <p:txBody>
          <a:bodyPr wrap="none" rtlCol="0">
            <a:spAutoFit/>
          </a:bodyPr>
          <a:lstStyle/>
          <a:p>
            <a:r>
              <a:rPr lang="en-ZA" dirty="0" smtClean="0"/>
              <a:t>Time (</a:t>
            </a:r>
            <a:r>
              <a:rPr lang="en-ZA" dirty="0" err="1" smtClean="0"/>
              <a:t>ms</a:t>
            </a:r>
            <a:r>
              <a:rPr lang="en-ZA" dirty="0" smtClean="0"/>
              <a:t>)</a:t>
            </a:r>
            <a:endParaRPr lang="en-ZA" dirty="0"/>
          </a:p>
        </p:txBody>
      </p:sp>
    </p:spTree>
    <p:extLst>
      <p:ext uri="{BB962C8B-B14F-4D97-AF65-F5344CB8AC3E}">
        <p14:creationId xmlns:p14="http://schemas.microsoft.com/office/powerpoint/2010/main" val="3219733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9388"/>
            <a:ext cx="6962577" cy="224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1187624" y="1849388"/>
            <a:ext cx="57606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a:off x="683568" y="4097558"/>
            <a:ext cx="57606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89253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9388"/>
            <a:ext cx="6962577" cy="224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1860410" y="1201316"/>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a:off x="2987824" y="1201316"/>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a:off x="4139952" y="1201316"/>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5292080" y="1201316"/>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6444208" y="1201316"/>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7596336" y="1201316"/>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13331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9632" y="1849388"/>
            <a:ext cx="6962577" cy="224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ZA" dirty="0" smtClean="0"/>
              <a:t>Sounds like… sampling</a:t>
            </a:r>
            <a:endParaRPr lang="en-ZA" dirty="0"/>
          </a:p>
        </p:txBody>
      </p:sp>
      <p:cxnSp>
        <p:nvCxnSpPr>
          <p:cNvPr id="5" name="Straight Connector 4"/>
          <p:cNvCxnSpPr/>
          <p:nvPr/>
        </p:nvCxnSpPr>
        <p:spPr>
          <a:xfrm>
            <a:off x="1259632" y="2929508"/>
            <a:ext cx="6962577" cy="0"/>
          </a:xfrm>
          <a:prstGeom prst="line">
            <a:avLst/>
          </a:prstGeom>
        </p:spPr>
        <p:style>
          <a:lnRef idx="2">
            <a:schemeClr val="accent2"/>
          </a:lnRef>
          <a:fillRef idx="0">
            <a:schemeClr val="accent2"/>
          </a:fillRef>
          <a:effectRef idx="1">
            <a:schemeClr val="accent2"/>
          </a:effectRef>
          <a:fontRef idx="minor">
            <a:schemeClr val="tx1"/>
          </a:fontRef>
        </p:style>
      </p:cxnSp>
      <p:sp>
        <p:nvSpPr>
          <p:cNvPr id="11" name="Rectangle 10"/>
          <p:cNvSpPr/>
          <p:nvPr/>
        </p:nvSpPr>
        <p:spPr>
          <a:xfrm>
            <a:off x="1172997" y="2929508"/>
            <a:ext cx="144016" cy="1107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3" name="Rectangle 12"/>
          <p:cNvSpPr/>
          <p:nvPr/>
        </p:nvSpPr>
        <p:spPr>
          <a:xfrm>
            <a:off x="1325397" y="2929508"/>
            <a:ext cx="144016" cy="542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4" name="Rectangle 13"/>
          <p:cNvSpPr/>
          <p:nvPr/>
        </p:nvSpPr>
        <p:spPr>
          <a:xfrm>
            <a:off x="1477797" y="2929508"/>
            <a:ext cx="144016"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6" name="Rectangle 15"/>
          <p:cNvSpPr/>
          <p:nvPr/>
        </p:nvSpPr>
        <p:spPr>
          <a:xfrm>
            <a:off x="1630197" y="2641476"/>
            <a:ext cx="144016" cy="3337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7" name="Rectangle 16"/>
          <p:cNvSpPr/>
          <p:nvPr/>
        </p:nvSpPr>
        <p:spPr>
          <a:xfrm>
            <a:off x="1774213" y="1993404"/>
            <a:ext cx="152400" cy="981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8" name="Rectangle 17"/>
          <p:cNvSpPr/>
          <p:nvPr/>
        </p:nvSpPr>
        <p:spPr>
          <a:xfrm>
            <a:off x="1926613" y="2353444"/>
            <a:ext cx="152400" cy="6217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836978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 sampling</a:t>
            </a:r>
            <a:endParaRPr lang="en-ZA" dirty="0"/>
          </a:p>
        </p:txBody>
      </p:sp>
      <p:sp>
        <p:nvSpPr>
          <p:cNvPr id="4" name="TextBox 3"/>
          <p:cNvSpPr txBox="1"/>
          <p:nvPr/>
        </p:nvSpPr>
        <p:spPr>
          <a:xfrm>
            <a:off x="2958713" y="2098948"/>
            <a:ext cx="2691121" cy="369332"/>
          </a:xfrm>
          <a:prstGeom prst="rect">
            <a:avLst/>
          </a:prstGeom>
          <a:noFill/>
        </p:spPr>
        <p:txBody>
          <a:bodyPr wrap="none" rtlCol="0">
            <a:spAutoFit/>
          </a:bodyPr>
          <a:lstStyle/>
          <a:p>
            <a:pPr algn="ctr"/>
            <a:r>
              <a:rPr lang="en-ZA" dirty="0" smtClean="0"/>
              <a:t>Original Sampling, 44.1kHz</a:t>
            </a:r>
            <a:endParaRPr lang="en-ZA" dirty="0"/>
          </a:p>
        </p:txBody>
      </p:sp>
      <p:sp>
        <p:nvSpPr>
          <p:cNvPr id="15" name="TextBox 14"/>
          <p:cNvSpPr txBox="1"/>
          <p:nvPr/>
        </p:nvSpPr>
        <p:spPr>
          <a:xfrm>
            <a:off x="3045026" y="3208248"/>
            <a:ext cx="2602123" cy="369332"/>
          </a:xfrm>
          <a:prstGeom prst="rect">
            <a:avLst/>
          </a:prstGeom>
          <a:noFill/>
        </p:spPr>
        <p:txBody>
          <a:bodyPr wrap="none" rtlCol="0">
            <a:spAutoFit/>
          </a:bodyPr>
          <a:lstStyle/>
          <a:p>
            <a:pPr algn="ctr"/>
            <a:r>
              <a:rPr lang="en-ZA" dirty="0" smtClean="0"/>
              <a:t>Resampling to 22.050 kHz</a:t>
            </a:r>
          </a:p>
        </p:txBody>
      </p:sp>
      <p:pic>
        <p:nvPicPr>
          <p:cNvPr id="7" name="Original.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3950043" y="1489348"/>
            <a:ext cx="609600" cy="609600"/>
          </a:xfrm>
          <a:prstGeom prst="rect">
            <a:avLst/>
          </a:prstGeom>
        </p:spPr>
      </p:pic>
      <p:pic>
        <p:nvPicPr>
          <p:cNvPr id="8" name="Sample22050.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3950043" y="2577024"/>
            <a:ext cx="609600" cy="609600"/>
          </a:xfrm>
          <a:prstGeom prst="rect">
            <a:avLst/>
          </a:prstGeom>
        </p:spPr>
      </p:pic>
      <p:sp>
        <p:nvSpPr>
          <p:cNvPr id="19" name="TextBox 18"/>
          <p:cNvSpPr txBox="1"/>
          <p:nvPr/>
        </p:nvSpPr>
        <p:spPr>
          <a:xfrm>
            <a:off x="3326786" y="4225652"/>
            <a:ext cx="2076338" cy="369332"/>
          </a:xfrm>
          <a:prstGeom prst="rect">
            <a:avLst/>
          </a:prstGeom>
          <a:noFill/>
        </p:spPr>
        <p:txBody>
          <a:bodyPr wrap="none" rtlCol="0">
            <a:spAutoFit/>
          </a:bodyPr>
          <a:lstStyle/>
          <a:p>
            <a:pPr algn="ctr"/>
            <a:r>
              <a:rPr lang="en-ZA" dirty="0" smtClean="0"/>
              <a:t>Resampling to 8 kHz</a:t>
            </a:r>
          </a:p>
        </p:txBody>
      </p:sp>
      <p:pic>
        <p:nvPicPr>
          <p:cNvPr id="9" name="Sample8000.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3950341" y="3678858"/>
            <a:ext cx="609600" cy="609600"/>
          </a:xfrm>
          <a:prstGeom prst="rect">
            <a:avLst/>
          </a:prstGeom>
        </p:spPr>
      </p:pic>
    </p:spTree>
    <p:extLst>
      <p:ext uri="{BB962C8B-B14F-4D97-AF65-F5344CB8AC3E}">
        <p14:creationId xmlns:p14="http://schemas.microsoft.com/office/powerpoint/2010/main" val="2953834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564" fill="hold"/>
                                        <p:tgtEl>
                                          <p:spTgt spid="7"/>
                                        </p:tgtEl>
                                      </p:cBhvr>
                                    </p:cmd>
                                  </p:childTnLst>
                                </p:cTn>
                              </p:par>
                            </p:childTnLst>
                          </p:cTn>
                        </p:par>
                      </p:childTnLst>
                    </p:cTn>
                  </p:par>
                </p:childTnLst>
              </p:cTn>
              <p:nextCondLst>
                <p:cond evt="onClick" delay="0">
                  <p:tgtEl>
                    <p:spTgt spid="7"/>
                  </p:tgtEl>
                </p:cond>
              </p:nextCondLst>
            </p:seq>
            <p:audio>
              <p:cMediaNode vol="80000">
                <p:cTn id="7" fill="hold" display="0">
                  <p:stCondLst>
                    <p:cond delay="indefinite"/>
                  </p:stCondLst>
                  <p:endCondLst>
                    <p:cond evt="onStopAudio" delay="0">
                      <p:tgtEl>
                        <p:sldTgt/>
                      </p:tgtEl>
                    </p:cond>
                  </p:endCondLst>
                </p:cTn>
                <p:tgtEl>
                  <p:spTgt spid="7"/>
                </p:tgtEl>
              </p:cMediaNode>
            </p:audi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5590" fill="hold"/>
                                        <p:tgtEl>
                                          <p:spTgt spid="8"/>
                                        </p:tgtEl>
                                      </p:cBhvr>
                                    </p:cmd>
                                  </p:childTnLst>
                                </p:cTn>
                              </p:par>
                            </p:childTnLst>
                          </p:cTn>
                        </p:par>
                      </p:childTnLst>
                    </p:cTn>
                  </p:par>
                </p:childTnLst>
              </p:cTn>
              <p:nextCondLst>
                <p:cond evt="onClick" delay="0">
                  <p:tgtEl>
                    <p:spTgt spid="8"/>
                  </p:tgtEl>
                </p:cond>
              </p:nextCondLst>
            </p:seq>
            <p:audio>
              <p:cMediaNode vol="80000">
                <p:cTn id="13" fill="hold" display="0">
                  <p:stCondLst>
                    <p:cond delay="indefinite"/>
                  </p:stCondLst>
                  <p:endCondLst>
                    <p:cond evt="onStopAudio" delay="0">
                      <p:tgtEl>
                        <p:sldTgt/>
                      </p:tgtEl>
                    </p:cond>
                  </p:endCondLst>
                </p:cTn>
                <p:tgtEl>
                  <p:spTgt spid="8"/>
                </p:tgtEl>
              </p:cMediaNode>
            </p:audio>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5760" fill="hold"/>
                                        <p:tgtEl>
                                          <p:spTgt spid="9"/>
                                        </p:tgtEl>
                                      </p:cBhvr>
                                    </p:cmd>
                                  </p:childTnLst>
                                </p:cTn>
                              </p:par>
                            </p:childTnLst>
                          </p:cTn>
                        </p:par>
                      </p:childTnLst>
                    </p:cTn>
                  </p:par>
                </p:childTnLst>
              </p:cTn>
              <p:nextCondLst>
                <p:cond evt="onClick" delay="0">
                  <p:tgtEl>
                    <p:spTgt spid="9"/>
                  </p:tgtEl>
                </p:cond>
              </p:nextCondLst>
            </p:seq>
            <p:audio>
              <p:cMediaNode vol="80000">
                <p:cTn id="19" fill="hold" display="0">
                  <p:stCondLst>
                    <p:cond delay="indefinite"/>
                  </p:stCondLst>
                  <p:endCondLst>
                    <p:cond evt="onStopAudio" delay="0">
                      <p:tgtEl>
                        <p:sldTgt/>
                      </p:tgtEl>
                    </p:cond>
                  </p:endCondLst>
                </p:cTn>
                <p:tgtEl>
                  <p:spTgt spid="9"/>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 sampling</a:t>
            </a:r>
            <a:endParaRPr lang="en-ZA" dirty="0"/>
          </a:p>
        </p:txBody>
      </p:sp>
      <p:pic>
        <p:nvPicPr>
          <p:cNvPr id="4"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9632" y="1849388"/>
            <a:ext cx="6962577" cy="224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259632" y="2929508"/>
            <a:ext cx="6962577"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1172997" y="2929508"/>
            <a:ext cx="144016" cy="1107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7" name="Rectangle 6"/>
          <p:cNvSpPr/>
          <p:nvPr/>
        </p:nvSpPr>
        <p:spPr>
          <a:xfrm>
            <a:off x="1325397" y="2929508"/>
            <a:ext cx="144016" cy="542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8" name="Rectangle 7"/>
          <p:cNvSpPr/>
          <p:nvPr/>
        </p:nvSpPr>
        <p:spPr>
          <a:xfrm>
            <a:off x="1477797" y="2929508"/>
            <a:ext cx="144016"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9" name="Rectangle 8"/>
          <p:cNvSpPr/>
          <p:nvPr/>
        </p:nvSpPr>
        <p:spPr>
          <a:xfrm>
            <a:off x="1630197" y="2641476"/>
            <a:ext cx="144016" cy="3337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0" name="Rectangle 9"/>
          <p:cNvSpPr/>
          <p:nvPr/>
        </p:nvSpPr>
        <p:spPr>
          <a:xfrm>
            <a:off x="1774213" y="1993404"/>
            <a:ext cx="152400" cy="981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1" name="Rectangle 10"/>
          <p:cNvSpPr/>
          <p:nvPr/>
        </p:nvSpPr>
        <p:spPr>
          <a:xfrm>
            <a:off x="1926613" y="2353444"/>
            <a:ext cx="152400" cy="6217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276413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 sampling</a:t>
            </a:r>
            <a:endParaRPr lang="en-ZA" dirty="0"/>
          </a:p>
        </p:txBody>
      </p:sp>
      <p:pic>
        <p:nvPicPr>
          <p:cNvPr id="4"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9632" y="1849388"/>
            <a:ext cx="6962577" cy="224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259632" y="2929508"/>
            <a:ext cx="6962577"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1172997" y="2929508"/>
            <a:ext cx="296416" cy="1107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7" name="Rectangle 6"/>
          <p:cNvSpPr/>
          <p:nvPr/>
        </p:nvSpPr>
        <p:spPr>
          <a:xfrm>
            <a:off x="1477797" y="2938441"/>
            <a:ext cx="296416" cy="542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9" name="Rectangle 8"/>
          <p:cNvSpPr/>
          <p:nvPr/>
        </p:nvSpPr>
        <p:spPr>
          <a:xfrm>
            <a:off x="1835696" y="1993405"/>
            <a:ext cx="351656" cy="9361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39451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28" y="0"/>
            <a:ext cx="9433048" cy="5809828"/>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1" y="337220"/>
            <a:ext cx="7331075" cy="482453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Original.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7984" y="5089748"/>
            <a:ext cx="609600" cy="609600"/>
          </a:xfrm>
          <a:prstGeom prst="rect">
            <a:avLst/>
          </a:prstGeom>
        </p:spPr>
      </p:pic>
      <p:sp>
        <p:nvSpPr>
          <p:cNvPr id="8" name="Rectangle 7"/>
          <p:cNvSpPr/>
          <p:nvPr/>
        </p:nvSpPr>
        <p:spPr>
          <a:xfrm>
            <a:off x="1043608" y="409228"/>
            <a:ext cx="72008" cy="4608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a:p>
        </p:txBody>
      </p:sp>
      <p:sp>
        <p:nvSpPr>
          <p:cNvPr id="10" name="Rectangle 9"/>
          <p:cNvSpPr/>
          <p:nvPr/>
        </p:nvSpPr>
        <p:spPr>
          <a:xfrm>
            <a:off x="4427984" y="409228"/>
            <a:ext cx="72008" cy="4608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a:p>
        </p:txBody>
      </p:sp>
      <p:sp>
        <p:nvSpPr>
          <p:cNvPr id="12" name="Right Arrow 11"/>
          <p:cNvSpPr/>
          <p:nvPr/>
        </p:nvSpPr>
        <p:spPr>
          <a:xfrm rot="2684554">
            <a:off x="1145717" y="1717144"/>
            <a:ext cx="3600400" cy="21602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a:p>
        </p:txBody>
      </p:sp>
      <p:sp>
        <p:nvSpPr>
          <p:cNvPr id="14" name="Right Arrow 13"/>
          <p:cNvSpPr/>
          <p:nvPr/>
        </p:nvSpPr>
        <p:spPr>
          <a:xfrm rot="2684554">
            <a:off x="5046036" y="1603119"/>
            <a:ext cx="3600400" cy="23762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72387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564"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5"/>
                </p:tgtEl>
              </p:cMediaNode>
            </p:audio>
          </p:childTnLst>
        </p:cTn>
      </p:par>
    </p:tnLst>
    <p:bldLst>
      <p:bldP spid="8" grpId="0" animBg="1"/>
      <p:bldP spid="10" grpId="0" animBg="1"/>
      <p:bldP spid="12"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buNone/>
                </a:pPr>
                <a:endParaRPr lang="en-ZA"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ZA" sz="3600" b="0" i="1" smtClean="0">
                          <a:latin typeface="Cambria Math"/>
                        </a:rPr>
                        <m:t>𝑓</m:t>
                      </m:r>
                      <m:d>
                        <m:dPr>
                          <m:ctrlPr>
                            <a:rPr lang="en-ZA" sz="3600" b="0" i="1" smtClean="0">
                              <a:latin typeface="Cambria Math"/>
                            </a:rPr>
                          </m:ctrlPr>
                        </m:dPr>
                        <m:e>
                          <m:r>
                            <a:rPr lang="en-ZA" sz="3600" b="0" i="1" smtClean="0">
                              <a:latin typeface="Cambria Math"/>
                            </a:rPr>
                            <m:t>𝑥</m:t>
                          </m:r>
                        </m:e>
                      </m:d>
                      <m:r>
                        <a:rPr lang="en-ZA" sz="3600" b="0" i="1" smtClean="0">
                          <a:latin typeface="Cambria Math"/>
                        </a:rPr>
                        <m:t>=</m:t>
                      </m:r>
                      <m:r>
                        <m:rPr>
                          <m:sty m:val="p"/>
                        </m:rPr>
                        <a:rPr lang="en-ZA" sz="3600" b="0" i="0" smtClean="0">
                          <a:latin typeface="Cambria Math"/>
                        </a:rPr>
                        <m:t>sin</m:t>
                      </m:r>
                      <m:r>
                        <a:rPr lang="en-ZA" sz="3600" b="0" i="1" smtClean="0">
                          <a:latin typeface="Cambria Math"/>
                        </a:rPr>
                        <m:t>⁡(</m:t>
                      </m:r>
                      <m:r>
                        <a:rPr lang="en-ZA" sz="3600" b="0" i="1" smtClean="0">
                          <a:latin typeface="Cambria Math"/>
                        </a:rPr>
                        <m:t>𝑥</m:t>
                      </m:r>
                      <m:r>
                        <a:rPr lang="en-ZA" sz="3600" b="0" i="1" smtClean="0">
                          <a:latin typeface="Cambria Math"/>
                        </a:rPr>
                        <m:t>)</m:t>
                      </m:r>
                    </m:oMath>
                  </m:oMathPara>
                </a14:m>
                <a:endParaRPr lang="en-ZA"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2855097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buNone/>
                </a:pPr>
                <a:endParaRPr lang="en-ZA"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ZA" sz="3600" b="0" i="1" smtClean="0">
                          <a:latin typeface="Cambria Math"/>
                        </a:rPr>
                        <m:t>𝑓𝑟𝑒𝑞𝑢𝑒𝑛𝑐𝑦</m:t>
                      </m:r>
                      <m:r>
                        <a:rPr lang="en-ZA" sz="3600" b="0" i="1" smtClean="0">
                          <a:latin typeface="Cambria Math"/>
                        </a:rPr>
                        <m:t>=</m:t>
                      </m:r>
                      <m:f>
                        <m:fPr>
                          <m:ctrlPr>
                            <a:rPr lang="en-ZA" sz="3600" b="0" i="1" smtClean="0">
                              <a:latin typeface="Cambria Math"/>
                            </a:rPr>
                          </m:ctrlPr>
                        </m:fPr>
                        <m:num>
                          <m:r>
                            <a:rPr lang="en-ZA" sz="3600" b="0" i="1" smtClean="0">
                              <a:latin typeface="Cambria Math"/>
                            </a:rPr>
                            <m:t>𝑠𝑎𝑚𝑝𝑙𝑒</m:t>
                          </m:r>
                          <m:r>
                            <a:rPr lang="en-ZA" sz="3600" b="0" i="1" smtClean="0">
                              <a:latin typeface="Cambria Math"/>
                            </a:rPr>
                            <m:t> </m:t>
                          </m:r>
                          <m:r>
                            <a:rPr lang="en-ZA" sz="3600" b="0" i="1" smtClean="0">
                              <a:latin typeface="Cambria Math"/>
                            </a:rPr>
                            <m:t>𝑟𝑎𝑡𝑒</m:t>
                          </m:r>
                        </m:num>
                        <m:den>
                          <m:r>
                            <a:rPr lang="en-ZA" sz="3600" b="0" i="1" smtClean="0">
                              <a:latin typeface="Cambria Math"/>
                            </a:rPr>
                            <m:t>𝑐𝑦𝑐𝑙𝑒</m:t>
                          </m:r>
                          <m:r>
                            <a:rPr lang="en-ZA" sz="3600" b="0" i="1" smtClean="0">
                              <a:latin typeface="Cambria Math"/>
                            </a:rPr>
                            <m:t> </m:t>
                          </m:r>
                          <m:r>
                            <a:rPr lang="en-ZA" sz="3600" b="0" i="1" smtClean="0">
                              <a:latin typeface="Cambria Math"/>
                            </a:rPr>
                            <m:t>𝑙𝑒𝑛𝑔𝑡h</m:t>
                          </m:r>
                        </m:den>
                      </m:f>
                    </m:oMath>
                  </m:oMathPara>
                </a14:m>
                <a:endParaRPr lang="en-ZA"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2914613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buNone/>
                </a:pPr>
                <a:endParaRPr lang="en-ZA"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ZA" sz="3600" b="0" i="1" smtClean="0">
                          <a:latin typeface="Cambria Math"/>
                        </a:rPr>
                        <m:t>𝑓𝑟𝑒𝑞𝑢𝑒𝑛𝑐𝑦</m:t>
                      </m:r>
                      <m:r>
                        <a:rPr lang="en-ZA" sz="3600" b="0" i="1" smtClean="0">
                          <a:latin typeface="Cambria Math"/>
                        </a:rPr>
                        <m:t>=</m:t>
                      </m:r>
                      <m:f>
                        <m:fPr>
                          <m:ctrlPr>
                            <a:rPr lang="en-ZA" sz="3600" b="0" i="1" smtClean="0">
                              <a:latin typeface="Cambria Math"/>
                            </a:rPr>
                          </m:ctrlPr>
                        </m:fPr>
                        <m:num>
                          <m:r>
                            <a:rPr lang="en-ZA" sz="3600" b="0" i="1" smtClean="0">
                              <a:latin typeface="Cambria Math"/>
                            </a:rPr>
                            <m:t>𝑠𝑎𝑚𝑝𝑙𝑒</m:t>
                          </m:r>
                          <m:r>
                            <a:rPr lang="en-ZA" sz="3600" b="0" i="1" smtClean="0">
                              <a:latin typeface="Cambria Math"/>
                            </a:rPr>
                            <m:t> </m:t>
                          </m:r>
                          <m:r>
                            <a:rPr lang="en-ZA" sz="3600" b="0" i="1" smtClean="0">
                              <a:latin typeface="Cambria Math"/>
                            </a:rPr>
                            <m:t>𝑟𝑎𝑡𝑒</m:t>
                          </m:r>
                        </m:num>
                        <m:den>
                          <m:r>
                            <a:rPr lang="en-ZA" sz="3600" b="0" i="1" smtClean="0">
                              <a:latin typeface="Cambria Math"/>
                            </a:rPr>
                            <m:t>2</m:t>
                          </m:r>
                          <m:r>
                            <a:rPr lang="en-ZA" sz="3600" b="0" i="1" smtClean="0">
                              <a:latin typeface="Cambria Math"/>
                              <a:ea typeface="Cambria Math"/>
                            </a:rPr>
                            <m:t>𝜋</m:t>
                          </m:r>
                        </m:den>
                      </m:f>
                    </m:oMath>
                  </m:oMathPara>
                </a14:m>
                <a:endParaRPr lang="en-ZA"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2422526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buNone/>
                </a:pPr>
                <a:endParaRPr lang="en-ZA"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ZA" sz="3600" b="0" i="1" smtClean="0">
                          <a:latin typeface="Cambria Math"/>
                        </a:rPr>
                        <m:t>𝑓</m:t>
                      </m:r>
                      <m:d>
                        <m:dPr>
                          <m:ctrlPr>
                            <a:rPr lang="en-ZA" sz="3600" b="0" i="1" smtClean="0">
                              <a:latin typeface="Cambria Math"/>
                            </a:rPr>
                          </m:ctrlPr>
                        </m:dPr>
                        <m:e>
                          <m:r>
                            <a:rPr lang="en-ZA" sz="3600" b="0" i="1" smtClean="0">
                              <a:latin typeface="Cambria Math"/>
                            </a:rPr>
                            <m:t>𝑥</m:t>
                          </m:r>
                        </m:e>
                      </m:d>
                      <m:r>
                        <a:rPr lang="en-ZA" sz="3600" b="0" i="1" smtClean="0">
                          <a:latin typeface="Cambria Math"/>
                        </a:rPr>
                        <m:t>=</m:t>
                      </m:r>
                      <m:r>
                        <m:rPr>
                          <m:sty m:val="p"/>
                        </m:rPr>
                        <a:rPr lang="en-ZA" sz="3600" b="0" i="0" smtClean="0">
                          <a:latin typeface="Cambria Math"/>
                        </a:rPr>
                        <m:t>sin</m:t>
                      </m:r>
                      <m:r>
                        <a:rPr lang="en-ZA" sz="3600" b="0" i="1" smtClean="0">
                          <a:latin typeface="Cambria Math"/>
                        </a:rPr>
                        <m:t>⁡(</m:t>
                      </m:r>
                      <m:r>
                        <a:rPr lang="en-ZA" sz="3600" b="0" i="1" smtClean="0">
                          <a:latin typeface="Cambria Math"/>
                        </a:rPr>
                        <m:t>𝑥</m:t>
                      </m:r>
                      <m:r>
                        <a:rPr lang="en-ZA" sz="3600" b="0" i="1" smtClean="0">
                          <a:latin typeface="Cambria Math"/>
                        </a:rPr>
                        <m:t>)</m:t>
                      </m:r>
                    </m:oMath>
                  </m:oMathPara>
                </a14:m>
                <a:endParaRPr lang="en-ZA"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354404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buNone/>
                </a:pPr>
                <a:endParaRPr lang="en-ZA"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ZA" sz="3600" b="0" i="1" smtClean="0">
                          <a:latin typeface="Cambria Math"/>
                        </a:rPr>
                        <m:t>𝑓</m:t>
                      </m:r>
                      <m:d>
                        <m:dPr>
                          <m:ctrlPr>
                            <a:rPr lang="en-ZA" sz="3600" b="0" i="1" smtClean="0">
                              <a:latin typeface="Cambria Math"/>
                            </a:rPr>
                          </m:ctrlPr>
                        </m:dPr>
                        <m:e>
                          <m:r>
                            <a:rPr lang="en-ZA" sz="3600" b="0" i="1" smtClean="0">
                              <a:latin typeface="Cambria Math"/>
                            </a:rPr>
                            <m:t>𝑥</m:t>
                          </m:r>
                        </m:e>
                      </m:d>
                      <m:r>
                        <a:rPr lang="en-ZA" sz="3600" b="0" i="1" smtClean="0">
                          <a:latin typeface="Cambria Math"/>
                        </a:rPr>
                        <m:t>=</m:t>
                      </m:r>
                      <m:r>
                        <m:rPr>
                          <m:sty m:val="p"/>
                        </m:rPr>
                        <a:rPr lang="en-ZA" sz="3600" b="0" i="0" smtClean="0">
                          <a:latin typeface="Cambria Math"/>
                        </a:rPr>
                        <m:t>sin</m:t>
                      </m:r>
                      <m:r>
                        <a:rPr lang="en-ZA" sz="3600" b="0" i="1" smtClean="0">
                          <a:latin typeface="Cambria Math"/>
                        </a:rPr>
                        <m:t>⁡</m:t>
                      </m:r>
                      <m:d>
                        <m:dPr>
                          <m:ctrlPr>
                            <a:rPr lang="en-ZA" sz="3600" b="0" i="1" smtClean="0">
                              <a:latin typeface="Cambria Math"/>
                            </a:rPr>
                          </m:ctrlPr>
                        </m:dPr>
                        <m:e>
                          <m:f>
                            <m:fPr>
                              <m:ctrlPr>
                                <a:rPr lang="en-ZA" sz="3600" i="1">
                                  <a:latin typeface="Cambria Math"/>
                                </a:rPr>
                              </m:ctrlPr>
                            </m:fPr>
                            <m:num>
                              <m:r>
                                <a:rPr lang="en-ZA" sz="3600" i="1">
                                  <a:latin typeface="Cambria Math"/>
                                </a:rPr>
                                <m:t>𝑥</m:t>
                              </m:r>
                              <m:r>
                                <a:rPr lang="en-ZA" sz="3600" i="1">
                                  <a:latin typeface="Cambria Math"/>
                                  <a:ea typeface="Cambria Math"/>
                                </a:rPr>
                                <m:t>×</m:t>
                              </m:r>
                              <m:r>
                                <a:rPr lang="en-ZA" sz="3600" i="1">
                                  <a:latin typeface="Cambria Math"/>
                                  <a:ea typeface="Cambria Math"/>
                                </a:rPr>
                                <m:t>𝑓𝑟𝑒𝑞𝑢𝑒𝑛𝑐𝑦</m:t>
                              </m:r>
                            </m:num>
                            <m:den>
                              <m:f>
                                <m:fPr>
                                  <m:ctrlPr>
                                    <a:rPr lang="en-ZA" sz="3600" i="1">
                                      <a:latin typeface="Cambria Math"/>
                                    </a:rPr>
                                  </m:ctrlPr>
                                </m:fPr>
                                <m:num>
                                  <m:r>
                                    <a:rPr lang="en-ZA" sz="3600" i="1">
                                      <a:latin typeface="Cambria Math"/>
                                    </a:rPr>
                                    <m:t>𝑠𝑎𝑚𝑝𝑙𝑒</m:t>
                                  </m:r>
                                  <m:r>
                                    <a:rPr lang="en-ZA" sz="3600" i="1">
                                      <a:latin typeface="Cambria Math"/>
                                    </a:rPr>
                                    <m:t> </m:t>
                                  </m:r>
                                  <m:r>
                                    <a:rPr lang="en-ZA" sz="3600" i="1">
                                      <a:latin typeface="Cambria Math"/>
                                    </a:rPr>
                                    <m:t>𝑟𝑎𝑡𝑒</m:t>
                                  </m:r>
                                </m:num>
                                <m:den>
                                  <m:r>
                                    <a:rPr lang="en-ZA" sz="3600" i="1">
                                      <a:latin typeface="Cambria Math"/>
                                    </a:rPr>
                                    <m:t>2</m:t>
                                  </m:r>
                                  <m:r>
                                    <a:rPr lang="en-ZA" sz="3600" i="1">
                                      <a:latin typeface="Cambria Math"/>
                                      <a:ea typeface="Cambria Math"/>
                                    </a:rPr>
                                    <m:t>𝜋</m:t>
                                  </m:r>
                                </m:den>
                              </m:f>
                            </m:den>
                          </m:f>
                        </m:e>
                      </m:d>
                    </m:oMath>
                  </m:oMathPara>
                </a14:m>
                <a:endParaRPr lang="en-ZA"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1940788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buNone/>
                </a:pPr>
                <a:endParaRPr lang="en-ZA"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ZA" sz="3600" b="0" i="1" smtClean="0">
                          <a:latin typeface="Cambria Math"/>
                        </a:rPr>
                        <m:t>𝑓</m:t>
                      </m:r>
                      <m:d>
                        <m:dPr>
                          <m:ctrlPr>
                            <a:rPr lang="en-ZA" sz="3600" b="0" i="1" smtClean="0">
                              <a:latin typeface="Cambria Math"/>
                            </a:rPr>
                          </m:ctrlPr>
                        </m:dPr>
                        <m:e>
                          <m:r>
                            <a:rPr lang="en-ZA" sz="3600" b="0" i="1" smtClean="0">
                              <a:latin typeface="Cambria Math"/>
                            </a:rPr>
                            <m:t>𝑥</m:t>
                          </m:r>
                        </m:e>
                      </m:d>
                      <m:r>
                        <a:rPr lang="en-ZA" sz="3600" b="0" i="1" smtClean="0">
                          <a:latin typeface="Cambria Math"/>
                        </a:rPr>
                        <m:t>=</m:t>
                      </m:r>
                      <m:r>
                        <m:rPr>
                          <m:sty m:val="p"/>
                        </m:rPr>
                        <a:rPr lang="en-ZA" sz="3600" b="0" i="0" smtClean="0">
                          <a:latin typeface="Cambria Math"/>
                        </a:rPr>
                        <m:t>sin</m:t>
                      </m:r>
                      <m:r>
                        <a:rPr lang="en-ZA" sz="3600" b="0" i="1" smtClean="0">
                          <a:latin typeface="Cambria Math"/>
                        </a:rPr>
                        <m:t>⁡</m:t>
                      </m:r>
                      <m:d>
                        <m:dPr>
                          <m:ctrlPr>
                            <a:rPr lang="en-ZA" sz="3600" b="0" i="1" smtClean="0">
                              <a:latin typeface="Cambria Math"/>
                            </a:rPr>
                          </m:ctrlPr>
                        </m:dPr>
                        <m:e>
                          <m:f>
                            <m:fPr>
                              <m:ctrlPr>
                                <a:rPr lang="en-ZA" sz="3600" i="1">
                                  <a:latin typeface="Cambria Math"/>
                                </a:rPr>
                              </m:ctrlPr>
                            </m:fPr>
                            <m:num>
                              <m:r>
                                <a:rPr lang="en-ZA" sz="3600" i="1">
                                  <a:latin typeface="Cambria Math"/>
                                </a:rPr>
                                <m:t>2</m:t>
                              </m:r>
                              <m:r>
                                <a:rPr lang="en-ZA" sz="3600" i="1">
                                  <a:latin typeface="Cambria Math"/>
                                  <a:ea typeface="Cambria Math"/>
                                </a:rPr>
                                <m:t>𝜋</m:t>
                              </m:r>
                              <m:r>
                                <a:rPr lang="en-ZA" sz="3600" i="1">
                                  <a:latin typeface="Cambria Math"/>
                                </a:rPr>
                                <m:t>𝑥</m:t>
                              </m:r>
                              <m:r>
                                <a:rPr lang="en-ZA" sz="3600" i="1">
                                  <a:latin typeface="Cambria Math"/>
                                  <a:ea typeface="Cambria Math"/>
                                </a:rPr>
                                <m:t>×</m:t>
                              </m:r>
                              <m:r>
                                <a:rPr lang="en-ZA" sz="3600" i="1">
                                  <a:latin typeface="Cambria Math"/>
                                  <a:ea typeface="Cambria Math"/>
                                </a:rPr>
                                <m:t>𝑓𝑟𝑒𝑞𝑢𝑒𝑛𝑐𝑦</m:t>
                              </m:r>
                            </m:num>
                            <m:den>
                              <m:r>
                                <a:rPr lang="en-ZA" sz="3600" b="0" i="1" smtClean="0">
                                  <a:latin typeface="Cambria Math"/>
                                  <a:ea typeface="Cambria Math"/>
                                </a:rPr>
                                <m:t>𝑠𝑎𝑚𝑝𝑙𝑒</m:t>
                              </m:r>
                              <m:r>
                                <a:rPr lang="en-ZA" sz="3600" b="0" i="1" smtClean="0">
                                  <a:latin typeface="Cambria Math"/>
                                  <a:ea typeface="Cambria Math"/>
                                </a:rPr>
                                <m:t> </m:t>
                              </m:r>
                              <m:r>
                                <a:rPr lang="en-ZA" sz="3600" b="0" i="1" smtClean="0">
                                  <a:latin typeface="Cambria Math"/>
                                  <a:ea typeface="Cambria Math"/>
                                </a:rPr>
                                <m:t>𝑟𝑎𝑡𝑒</m:t>
                              </m:r>
                            </m:den>
                          </m:f>
                        </m:e>
                      </m:d>
                    </m:oMath>
                  </m:oMathPara>
                </a14:m>
                <a:endParaRPr lang="en-ZA"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37719668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buNone/>
                </a:pPr>
                <a:endParaRPr lang="en-ZA" sz="36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ZA" sz="3600" b="0" i="1" smtClean="0">
                          <a:latin typeface="Cambria Math"/>
                        </a:rPr>
                        <m:t>𝑓</m:t>
                      </m:r>
                      <m:d>
                        <m:dPr>
                          <m:ctrlPr>
                            <a:rPr lang="en-ZA" sz="3600" b="0" i="1" smtClean="0">
                              <a:latin typeface="Cambria Math"/>
                            </a:rPr>
                          </m:ctrlPr>
                        </m:dPr>
                        <m:e>
                          <m:r>
                            <a:rPr lang="en-ZA" sz="3600" b="0" i="1" smtClean="0">
                              <a:latin typeface="Cambria Math"/>
                            </a:rPr>
                            <m:t>𝑥</m:t>
                          </m:r>
                        </m:e>
                      </m:d>
                      <m:r>
                        <a:rPr lang="en-ZA" sz="3600" b="0" i="1" smtClean="0">
                          <a:latin typeface="Cambria Math"/>
                        </a:rPr>
                        <m:t>=</m:t>
                      </m:r>
                      <m:r>
                        <a:rPr lang="en-ZA" sz="3600" b="0" i="1" smtClean="0">
                          <a:latin typeface="Cambria Math"/>
                        </a:rPr>
                        <m:t>𝑎𝑚𝑝</m:t>
                      </m:r>
                      <m:r>
                        <a:rPr lang="en-ZA" sz="3600" b="0" i="1" smtClean="0">
                          <a:latin typeface="Cambria Math"/>
                          <a:ea typeface="Cambria Math"/>
                        </a:rPr>
                        <m:t>×</m:t>
                      </m:r>
                      <m:r>
                        <m:rPr>
                          <m:sty m:val="p"/>
                        </m:rPr>
                        <a:rPr lang="en-ZA" sz="3600">
                          <a:latin typeface="Cambria Math"/>
                        </a:rPr>
                        <m:t>sin</m:t>
                      </m:r>
                      <m:r>
                        <a:rPr lang="en-ZA" sz="3600" i="1">
                          <a:latin typeface="Cambria Math"/>
                        </a:rPr>
                        <m:t>⁡</m:t>
                      </m:r>
                      <m:d>
                        <m:dPr>
                          <m:ctrlPr>
                            <a:rPr lang="en-ZA" sz="3600" i="1">
                              <a:latin typeface="Cambria Math"/>
                            </a:rPr>
                          </m:ctrlPr>
                        </m:dPr>
                        <m:e>
                          <m:f>
                            <m:fPr>
                              <m:ctrlPr>
                                <a:rPr lang="en-ZA" sz="3600" i="1">
                                  <a:latin typeface="Cambria Math"/>
                                </a:rPr>
                              </m:ctrlPr>
                            </m:fPr>
                            <m:num>
                              <m:r>
                                <a:rPr lang="en-ZA" sz="3600" i="1">
                                  <a:latin typeface="Cambria Math"/>
                                </a:rPr>
                                <m:t>2</m:t>
                              </m:r>
                              <m:r>
                                <a:rPr lang="en-ZA" sz="3600" i="1">
                                  <a:latin typeface="Cambria Math"/>
                                  <a:ea typeface="Cambria Math"/>
                                </a:rPr>
                                <m:t>𝜋</m:t>
                              </m:r>
                              <m:r>
                                <a:rPr lang="en-ZA" sz="3600" i="1">
                                  <a:latin typeface="Cambria Math"/>
                                </a:rPr>
                                <m:t>𝑥</m:t>
                              </m:r>
                              <m:r>
                                <a:rPr lang="en-ZA" sz="3600" i="1">
                                  <a:latin typeface="Cambria Math"/>
                                  <a:ea typeface="Cambria Math"/>
                                </a:rPr>
                                <m:t>×</m:t>
                              </m:r>
                              <m:r>
                                <a:rPr lang="en-ZA" sz="3600" i="1">
                                  <a:latin typeface="Cambria Math"/>
                                  <a:ea typeface="Cambria Math"/>
                                </a:rPr>
                                <m:t>𝑓𝑟𝑒𝑞𝑢𝑒𝑛𝑐𝑦</m:t>
                              </m:r>
                            </m:num>
                            <m:den>
                              <m:r>
                                <a:rPr lang="en-ZA" sz="3600" i="1">
                                  <a:latin typeface="Cambria Math"/>
                                  <a:ea typeface="Cambria Math"/>
                                </a:rPr>
                                <m:t>𝑠𝑎𝑚𝑝𝑙𝑒</m:t>
                              </m:r>
                              <m:r>
                                <a:rPr lang="en-ZA" sz="3600" i="1">
                                  <a:latin typeface="Cambria Math"/>
                                  <a:ea typeface="Cambria Math"/>
                                </a:rPr>
                                <m:t> </m:t>
                              </m:r>
                              <m:r>
                                <a:rPr lang="en-ZA" sz="3600" i="1">
                                  <a:latin typeface="Cambria Math"/>
                                  <a:ea typeface="Cambria Math"/>
                                </a:rPr>
                                <m:t>𝑟𝑎𝑡𝑒</m:t>
                              </m:r>
                            </m:den>
                          </m:f>
                        </m:e>
                      </m:d>
                    </m:oMath>
                  </m:oMathPara>
                </a14:m>
                <a:endParaRPr lang="en-ZA"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16932103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Sound</a:t>
            </a:r>
            <a:endParaRPr lang="en-ZA" dirty="0"/>
          </a:p>
        </p:txBody>
      </p:sp>
      <p:sp>
        <p:nvSpPr>
          <p:cNvPr id="3" name="Content Placeholder 2"/>
          <p:cNvSpPr>
            <a:spLocks noGrp="1"/>
          </p:cNvSpPr>
          <p:nvPr>
            <p:ph idx="1"/>
          </p:nvPr>
        </p:nvSpPr>
        <p:spPr/>
        <p:txBody>
          <a:bodyPr/>
          <a:lstStyle/>
          <a:p>
            <a:r>
              <a:rPr lang="en-ZA" dirty="0" smtClean="0"/>
              <a:t>We’re going to use the </a:t>
            </a:r>
            <a:r>
              <a:rPr lang="en-ZA" dirty="0" err="1" smtClean="0"/>
              <a:t>JavaScriptNode</a:t>
            </a:r>
            <a:endParaRPr lang="en-ZA" dirty="0" smtClean="0"/>
          </a:p>
          <a:p>
            <a:r>
              <a:rPr lang="en-ZA" dirty="0" smtClean="0"/>
              <a:t>This node triggers JavaScript when it is reached in the audio graph</a:t>
            </a:r>
          </a:p>
          <a:p>
            <a:r>
              <a:rPr lang="en-ZA" dirty="0" smtClean="0"/>
              <a:t>It can analyse the data coming via the input, trigger actions, modify the data, or generate entirely new data.</a:t>
            </a:r>
            <a:endParaRPr lang="en-ZA" dirty="0"/>
          </a:p>
        </p:txBody>
      </p:sp>
    </p:spTree>
    <p:extLst>
      <p:ext uri="{BB962C8B-B14F-4D97-AF65-F5344CB8AC3E}">
        <p14:creationId xmlns:p14="http://schemas.microsoft.com/office/powerpoint/2010/main" val="336585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Sound</a:t>
            </a:r>
            <a:endParaRPr lang="en-ZA" dirty="0"/>
          </a:p>
        </p:txBody>
      </p:sp>
      <p:sp>
        <p:nvSpPr>
          <p:cNvPr id="3" name="Content Placeholder 2"/>
          <p:cNvSpPr>
            <a:spLocks noGrp="1"/>
          </p:cNvSpPr>
          <p:nvPr>
            <p:ph idx="1"/>
          </p:nvPr>
        </p:nvSpPr>
        <p:spPr/>
        <p:txBody>
          <a:bodyPr/>
          <a:lstStyle/>
          <a:p>
            <a:r>
              <a:rPr lang="en-ZA" dirty="0" smtClean="0"/>
              <a:t>First we’ll use the context to create a </a:t>
            </a:r>
            <a:r>
              <a:rPr lang="en-ZA" dirty="0" err="1" smtClean="0"/>
              <a:t>JavaScriptNode</a:t>
            </a:r>
            <a:endParaRPr lang="en-ZA" dirty="0" smtClean="0"/>
          </a:p>
          <a:p>
            <a:r>
              <a:rPr lang="en-ZA" dirty="0" smtClean="0"/>
              <a:t>We’ll need the sample rate for our calculations</a:t>
            </a:r>
          </a:p>
          <a:p>
            <a:r>
              <a:rPr lang="en-ZA" dirty="0" smtClean="0"/>
              <a:t>Need to set up some defaults</a:t>
            </a:r>
            <a:endParaRPr lang="en-ZA" dirty="0"/>
          </a:p>
        </p:txBody>
      </p:sp>
    </p:spTree>
    <p:extLst>
      <p:ext uri="{BB962C8B-B14F-4D97-AF65-F5344CB8AC3E}">
        <p14:creationId xmlns:p14="http://schemas.microsoft.com/office/powerpoint/2010/main" val="4054656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Sound</a:t>
            </a:r>
            <a:endParaRPr lang="en-ZA"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1676400"/>
            <a:ext cx="79533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691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Overview</a:t>
            </a:r>
            <a:endParaRPr lang="en-ZA" dirty="0"/>
          </a:p>
        </p:txBody>
      </p:sp>
      <p:sp>
        <p:nvSpPr>
          <p:cNvPr id="3" name="Content Placeholder 2"/>
          <p:cNvSpPr>
            <a:spLocks noGrp="1"/>
          </p:cNvSpPr>
          <p:nvPr>
            <p:ph idx="1"/>
          </p:nvPr>
        </p:nvSpPr>
        <p:spPr/>
        <p:txBody>
          <a:bodyPr/>
          <a:lstStyle/>
          <a:p>
            <a:r>
              <a:rPr lang="en-US" dirty="0" smtClean="0"/>
              <a:t>History of Web Audio</a:t>
            </a:r>
          </a:p>
          <a:p>
            <a:r>
              <a:rPr lang="en-US" dirty="0" smtClean="0"/>
              <a:t>Sounds like…</a:t>
            </a:r>
          </a:p>
          <a:p>
            <a:r>
              <a:rPr lang="en-US" dirty="0"/>
              <a:t>Bits of </a:t>
            </a:r>
            <a:r>
              <a:rPr lang="en-US" dirty="0" smtClean="0"/>
              <a:t>Sound</a:t>
            </a:r>
          </a:p>
          <a:p>
            <a:r>
              <a:rPr lang="en-US" dirty="0" smtClean="0"/>
              <a:t>Bits of Note</a:t>
            </a:r>
          </a:p>
          <a:p>
            <a:r>
              <a:rPr lang="en-US" dirty="0" smtClean="0"/>
              <a:t>Off the Scale</a:t>
            </a:r>
          </a:p>
          <a:p>
            <a:r>
              <a:rPr lang="en-US" dirty="0" smtClean="0"/>
              <a:t>Sound of Music</a:t>
            </a:r>
          </a:p>
          <a:p>
            <a:endParaRPr lang="en-US" dirty="0" smtClean="0"/>
          </a:p>
          <a:p>
            <a:pPr marL="0" indent="0">
              <a:buNone/>
            </a:pPr>
            <a:endParaRPr lang="en-US" dirty="0"/>
          </a:p>
        </p:txBody>
      </p:sp>
    </p:spTree>
    <p:extLst>
      <p:ext uri="{BB962C8B-B14F-4D97-AF65-F5344CB8AC3E}">
        <p14:creationId xmlns:p14="http://schemas.microsoft.com/office/powerpoint/2010/main" val="197873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Sound</a:t>
            </a:r>
            <a:endParaRPr lang="en-ZA"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927323"/>
            <a:ext cx="7000875"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886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Sound</a:t>
            </a:r>
            <a:endParaRPr lang="en-ZA" dirty="0"/>
          </a:p>
        </p:txBody>
      </p:sp>
      <p:pic>
        <p:nvPicPr>
          <p:cNvPr id="4"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6712" y="913284"/>
            <a:ext cx="12983809" cy="4192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3568" y="769268"/>
            <a:ext cx="504056" cy="45365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TextBox 5"/>
          <p:cNvSpPr txBox="1"/>
          <p:nvPr/>
        </p:nvSpPr>
        <p:spPr>
          <a:xfrm>
            <a:off x="358547" y="5296480"/>
            <a:ext cx="1154098" cy="369332"/>
          </a:xfrm>
          <a:prstGeom prst="rect">
            <a:avLst/>
          </a:prstGeom>
          <a:noFill/>
        </p:spPr>
        <p:txBody>
          <a:bodyPr wrap="none" rtlCol="0">
            <a:spAutoFit/>
          </a:bodyPr>
          <a:lstStyle/>
          <a:p>
            <a:r>
              <a:rPr lang="en-ZA" dirty="0" smtClean="0"/>
              <a:t>buffer size</a:t>
            </a:r>
            <a:endParaRPr lang="en-ZA" dirty="0"/>
          </a:p>
        </p:txBody>
      </p:sp>
    </p:spTree>
    <p:extLst>
      <p:ext uri="{BB962C8B-B14F-4D97-AF65-F5344CB8AC3E}">
        <p14:creationId xmlns:p14="http://schemas.microsoft.com/office/powerpoint/2010/main" val="168264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1" nodeType="clickEffect">
                                  <p:stCondLst>
                                    <p:cond delay="0"/>
                                  </p:stCondLst>
                                  <p:childTnLst>
                                    <p:animMotion origin="layout" path="M 3.05556E-6 -4.63929E-6 L 0.8526 -4.63929E-6 " pathEditMode="relative" rAng="0" ptsTypes="AA">
                                      <p:cBhvr>
                                        <p:cTn id="14" dur="5000" fill="hold"/>
                                        <p:tgtEl>
                                          <p:spTgt spid="6"/>
                                        </p:tgtEl>
                                        <p:attrNameLst>
                                          <p:attrName>ppt_x</p:attrName>
                                          <p:attrName>ppt_y</p:attrName>
                                        </p:attrNameLst>
                                      </p:cBhvr>
                                      <p:rCtr x="42622" y="0"/>
                                    </p:animMotion>
                                  </p:childTnLst>
                                </p:cTn>
                              </p:par>
                              <p:par>
                                <p:cTn id="15" presetID="63" presetClass="path" presetSubtype="0" accel="50000" decel="50000" fill="hold" grpId="1" nodeType="withEffect">
                                  <p:stCondLst>
                                    <p:cond delay="0"/>
                                  </p:stCondLst>
                                  <p:childTnLst>
                                    <p:animMotion origin="layout" path="M 3.05556E-6 8.87902E-7 L 0.84652 8.87902E-7 " pathEditMode="relative" rAng="0" ptsTypes="AA">
                                      <p:cBhvr>
                                        <p:cTn id="16" dur="5000" fill="hold"/>
                                        <p:tgtEl>
                                          <p:spTgt spid="5"/>
                                        </p:tgtEl>
                                        <p:attrNameLst>
                                          <p:attrName>ppt_x</p:attrName>
                                          <p:attrName>ppt_y</p:attrName>
                                        </p:attrNameLst>
                                      </p:cBhvr>
                                      <p:rCtr x="42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Sound</a:t>
            </a:r>
            <a:endParaRPr lang="en-ZA"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345332"/>
            <a:ext cx="67818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9573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Sound</a:t>
            </a:r>
            <a:endParaRPr lang="en-ZA"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345332"/>
            <a:ext cx="67818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2181225"/>
            <a:ext cx="43624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966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Sound</a:t>
            </a:r>
            <a:endParaRPr lang="en-ZA"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1928813"/>
            <a:ext cx="50577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13710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lgn="ctr">
              <a:buNone/>
            </a:pPr>
            <a:endParaRPr lang="en-ZA" sz="3600" i="1" dirty="0">
              <a:latin typeface="Cambria Math"/>
            </a:endParaRPr>
          </a:p>
          <a:p>
            <a:pPr marL="0" indent="0" algn="ctr">
              <a:buNone/>
            </a:pPr>
            <a:r>
              <a:rPr lang="en-ZA" sz="3600" dirty="0" smtClean="0">
                <a:latin typeface="+mn-lt"/>
              </a:rPr>
              <a:t>&lt;insert mathematically sound, hence pleasing, demo here/&gt;</a:t>
            </a:r>
            <a:endParaRPr lang="en-ZA" sz="3600" b="0" dirty="0" smtClean="0">
              <a:latin typeface="+mn-lt"/>
            </a:endParaRPr>
          </a:p>
        </p:txBody>
      </p:sp>
    </p:spTree>
    <p:extLst>
      <p:ext uri="{BB962C8B-B14F-4D97-AF65-F5344CB8AC3E}">
        <p14:creationId xmlns:p14="http://schemas.microsoft.com/office/powerpoint/2010/main" val="19058631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976934"/>
            <a:ext cx="6342240" cy="368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271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 </a:t>
            </a:r>
            <a:endParaRPr lang="en-ZA" dirty="0"/>
          </a:p>
        </p:txBody>
      </p:sp>
      <p:sp>
        <p:nvSpPr>
          <p:cNvPr id="3" name="Content Placeholder 2"/>
          <p:cNvSpPr>
            <a:spLocks noGrp="1"/>
          </p:cNvSpPr>
          <p:nvPr>
            <p:ph idx="1"/>
          </p:nvPr>
        </p:nvSpPr>
        <p:spPr/>
        <p:txBody>
          <a:bodyPr/>
          <a:lstStyle/>
          <a:p>
            <a:r>
              <a:rPr lang="en-ZA" dirty="0" smtClean="0"/>
              <a:t>Noise has been achieved</a:t>
            </a:r>
          </a:p>
          <a:p>
            <a:r>
              <a:rPr lang="en-ZA" dirty="0" smtClean="0"/>
              <a:t>We don’t particularly want to listen to it</a:t>
            </a:r>
          </a:p>
          <a:p>
            <a:r>
              <a:rPr lang="en-ZA" dirty="0" smtClean="0"/>
              <a:t>No musical value</a:t>
            </a:r>
            <a:endParaRPr lang="en-ZA" dirty="0"/>
          </a:p>
        </p:txBody>
      </p:sp>
    </p:spTree>
    <p:extLst>
      <p:ext uri="{BB962C8B-B14F-4D97-AF65-F5344CB8AC3E}">
        <p14:creationId xmlns:p14="http://schemas.microsoft.com/office/powerpoint/2010/main" val="40735478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p:sp>
        <p:nvSpPr>
          <p:cNvPr id="4" name="Rectangle 3"/>
          <p:cNvSpPr/>
          <p:nvPr/>
        </p:nvSpPr>
        <p:spPr>
          <a:xfrm>
            <a:off x="1943954" y="2304083"/>
            <a:ext cx="5580374" cy="769441"/>
          </a:xfrm>
          <a:prstGeom prst="rect">
            <a:avLst/>
          </a:prstGeom>
        </p:spPr>
        <p:txBody>
          <a:bodyPr wrap="none">
            <a:spAutoFit/>
          </a:bodyPr>
          <a:lstStyle/>
          <a:p>
            <a:r>
              <a:rPr lang="pt-BR" sz="4400" dirty="0"/>
              <a:t>A – B – C – D – E – F – G</a:t>
            </a:r>
            <a:endParaRPr lang="en-ZA" sz="4400" dirty="0"/>
          </a:p>
        </p:txBody>
      </p:sp>
    </p:spTree>
    <p:extLst>
      <p:ext uri="{BB962C8B-B14F-4D97-AF65-F5344CB8AC3E}">
        <p14:creationId xmlns:p14="http://schemas.microsoft.com/office/powerpoint/2010/main" val="21397722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p:sp>
        <p:nvSpPr>
          <p:cNvPr id="4" name="Rectangle 3"/>
          <p:cNvSpPr/>
          <p:nvPr/>
        </p:nvSpPr>
        <p:spPr>
          <a:xfrm>
            <a:off x="-33930" y="2569468"/>
            <a:ext cx="9177512" cy="646331"/>
          </a:xfrm>
          <a:prstGeom prst="rect">
            <a:avLst/>
          </a:prstGeom>
        </p:spPr>
        <p:txBody>
          <a:bodyPr wrap="none">
            <a:spAutoFit/>
          </a:bodyPr>
          <a:lstStyle/>
          <a:p>
            <a:pPr algn="ctr"/>
            <a:r>
              <a:rPr lang="pt-BR" sz="3600" dirty="0"/>
              <a:t>C – C# – D – Eb – E – F – F# – G – G# – A – Bb – B</a:t>
            </a:r>
            <a:endParaRPr lang="en-ZA" sz="3600" dirty="0"/>
          </a:p>
        </p:txBody>
      </p:sp>
    </p:spTree>
    <p:extLst>
      <p:ext uri="{BB962C8B-B14F-4D97-AF65-F5344CB8AC3E}">
        <p14:creationId xmlns:p14="http://schemas.microsoft.com/office/powerpoint/2010/main" val="2762915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Incredibly Brief History of Audio</a:t>
            </a:r>
            <a:endParaRPr lang="en-ZA" dirty="0"/>
          </a:p>
        </p:txBody>
      </p:sp>
      <p:sp>
        <p:nvSpPr>
          <p:cNvPr id="3" name="Content Placeholder 2"/>
          <p:cNvSpPr>
            <a:spLocks noGrp="1"/>
          </p:cNvSpPr>
          <p:nvPr>
            <p:ph idx="1"/>
          </p:nvPr>
        </p:nvSpPr>
        <p:spPr/>
        <p:txBody>
          <a:bodyPr/>
          <a:lstStyle/>
          <a:p>
            <a:r>
              <a:rPr lang="en-ZA" dirty="0" smtClean="0"/>
              <a:t>Early attempts using </a:t>
            </a:r>
            <a:r>
              <a:rPr lang="en-ZA" dirty="0">
                <a:latin typeface="Courier New" pitchFamily="49" charset="0"/>
                <a:cs typeface="Courier New" pitchFamily="49" charset="0"/>
              </a:rPr>
              <a:t>&lt;</a:t>
            </a:r>
            <a:r>
              <a:rPr lang="en-ZA" dirty="0" err="1">
                <a:latin typeface="Courier New" pitchFamily="49" charset="0"/>
                <a:cs typeface="Courier New" pitchFamily="49" charset="0"/>
              </a:rPr>
              <a:t>bgsound</a:t>
            </a:r>
            <a:r>
              <a:rPr lang="en-ZA" dirty="0">
                <a:latin typeface="Courier New" pitchFamily="49" charset="0"/>
                <a:cs typeface="Courier New" pitchFamily="49" charset="0"/>
              </a:rPr>
              <a:t>&gt; </a:t>
            </a:r>
            <a:r>
              <a:rPr lang="en-ZA" dirty="0" smtClean="0"/>
              <a:t>and </a:t>
            </a:r>
            <a:r>
              <a:rPr lang="en-ZA" dirty="0" smtClean="0">
                <a:latin typeface="Courier New" pitchFamily="49" charset="0"/>
                <a:cs typeface="Courier New" pitchFamily="49" charset="0"/>
              </a:rPr>
              <a:t>&lt;embed&gt;</a:t>
            </a:r>
          </a:p>
          <a:p>
            <a:pPr lvl="1"/>
            <a:r>
              <a:rPr lang="en-ZA" dirty="0" smtClean="0"/>
              <a:t>Allowed background music</a:t>
            </a:r>
          </a:p>
          <a:p>
            <a:pPr lvl="1"/>
            <a:r>
              <a:rPr lang="en-ZA" dirty="0" smtClean="0"/>
              <a:t>Only supported in Internet Explorer / Netscape</a:t>
            </a:r>
          </a:p>
          <a:p>
            <a:r>
              <a:rPr lang="en-ZA" dirty="0" smtClean="0"/>
              <a:t>Most modern sound done using Flash</a:t>
            </a:r>
          </a:p>
          <a:p>
            <a:pPr lvl="1"/>
            <a:r>
              <a:rPr lang="en-ZA" dirty="0" smtClean="0"/>
              <a:t>Requires plugins</a:t>
            </a:r>
          </a:p>
          <a:p>
            <a:pPr lvl="1"/>
            <a:r>
              <a:rPr lang="en-ZA" dirty="0" smtClean="0"/>
              <a:t>Standard Flash issues of proprietary software, limited devices</a:t>
            </a:r>
          </a:p>
          <a:p>
            <a:r>
              <a:rPr lang="en-ZA" dirty="0" smtClean="0"/>
              <a:t>No standard for audio across browsers</a:t>
            </a:r>
          </a:p>
          <a:p>
            <a:endParaRPr lang="en-ZA" dirty="0"/>
          </a:p>
        </p:txBody>
      </p:sp>
    </p:spTree>
    <p:extLst>
      <p:ext uri="{BB962C8B-B14F-4D97-AF65-F5344CB8AC3E}">
        <p14:creationId xmlns:p14="http://schemas.microsoft.com/office/powerpoint/2010/main" val="14817510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p:sp>
        <p:nvSpPr>
          <p:cNvPr id="4" name="Rectangle 3"/>
          <p:cNvSpPr/>
          <p:nvPr/>
        </p:nvSpPr>
        <p:spPr>
          <a:xfrm>
            <a:off x="4211623" y="1995145"/>
            <a:ext cx="686406" cy="646331"/>
          </a:xfrm>
          <a:prstGeom prst="rect">
            <a:avLst/>
          </a:prstGeom>
        </p:spPr>
        <p:txBody>
          <a:bodyPr wrap="none">
            <a:spAutoFit/>
          </a:bodyPr>
          <a:lstStyle/>
          <a:p>
            <a:pPr algn="ctr"/>
            <a:r>
              <a:rPr lang="en-ZA" sz="3600" dirty="0" smtClean="0"/>
              <a:t>A4</a:t>
            </a:r>
            <a:endParaRPr lang="en-ZA" sz="3600" dirty="0"/>
          </a:p>
        </p:txBody>
      </p:sp>
      <p:sp>
        <p:nvSpPr>
          <p:cNvPr id="3" name="TextBox 2"/>
          <p:cNvSpPr txBox="1"/>
          <p:nvPr/>
        </p:nvSpPr>
        <p:spPr>
          <a:xfrm>
            <a:off x="4023270" y="2353444"/>
            <a:ext cx="1063112" cy="954107"/>
          </a:xfrm>
          <a:prstGeom prst="rect">
            <a:avLst/>
          </a:prstGeom>
          <a:noFill/>
        </p:spPr>
        <p:txBody>
          <a:bodyPr wrap="none" rtlCol="0">
            <a:spAutoFit/>
          </a:bodyPr>
          <a:lstStyle/>
          <a:p>
            <a:pPr algn="ctr"/>
            <a:r>
              <a:rPr lang="en-ZA" sz="2800" dirty="0" smtClean="0"/>
              <a:t>=</a:t>
            </a:r>
          </a:p>
          <a:p>
            <a:pPr algn="ctr"/>
            <a:r>
              <a:rPr lang="en-ZA" sz="2800" dirty="0" smtClean="0"/>
              <a:t>440hz</a:t>
            </a:r>
            <a:endParaRPr lang="en-ZA" sz="2800" dirty="0"/>
          </a:p>
        </p:txBody>
      </p:sp>
    </p:spTree>
    <p:extLst>
      <p:ext uri="{BB962C8B-B14F-4D97-AF65-F5344CB8AC3E}">
        <p14:creationId xmlns:p14="http://schemas.microsoft.com/office/powerpoint/2010/main" val="166383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985292"/>
                <a:ext cx="8229600" cy="3771636"/>
              </a:xfrm>
            </p:spPr>
            <p:txBody>
              <a:bodyPr/>
              <a:lstStyle/>
              <a:p>
                <a:pPr marL="0" indent="0">
                  <a:buNone/>
                </a:pPr>
                <a:endParaRPr lang="en-ZA" i="1" dirty="0" smtClean="0">
                  <a:latin typeface="Cambria Math"/>
                </a:endParaRPr>
              </a:p>
              <a:p>
                <a:pPr marL="0" indent="0">
                  <a:buNone/>
                </a:pPr>
                <a:endParaRPr lang="en-ZA" i="1" dirty="0" smtClean="0">
                  <a:latin typeface="Cambria Math"/>
                </a:endParaRPr>
              </a:p>
              <a:p>
                <a:pPr marL="0" indent="0">
                  <a:buNone/>
                </a:pPr>
                <a:endParaRPr lang="en-ZA"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𝑛</m:t>
                          </m:r>
                        </m:sub>
                      </m:sSub>
                      <m:r>
                        <a:rPr lang="en-ZA" b="0" i="1" smtClean="0">
                          <a:latin typeface="Cambria Math"/>
                        </a:rPr>
                        <m:t>=</m:t>
                      </m:r>
                      <m:sSub>
                        <m:sSubPr>
                          <m:ctrlPr>
                            <a:rPr lang="en-ZA" b="0"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ea typeface="Cambria Math"/>
                        </a:rPr>
                        <m:t>×</m:t>
                      </m:r>
                      <m:sSup>
                        <m:sSupPr>
                          <m:ctrlPr>
                            <a:rPr lang="en-ZA" b="0" i="1" smtClean="0">
                              <a:latin typeface="Cambria Math"/>
                              <a:ea typeface="Cambria Math"/>
                            </a:rPr>
                          </m:ctrlPr>
                        </m:sSupPr>
                        <m:e>
                          <m:r>
                            <a:rPr lang="en-ZA" b="0" i="1" smtClean="0">
                              <a:latin typeface="Cambria Math"/>
                              <a:ea typeface="Cambria Math"/>
                            </a:rPr>
                            <m:t>𝑎</m:t>
                          </m:r>
                        </m:e>
                        <m:sup>
                          <m:r>
                            <a:rPr lang="en-ZA" b="0" i="1" smtClean="0">
                              <a:latin typeface="Cambria Math"/>
                              <a:ea typeface="Cambria Math"/>
                            </a:rPr>
                            <m:t>𝑛</m:t>
                          </m:r>
                        </m:sup>
                      </m:sSup>
                    </m:oMath>
                  </m:oMathPara>
                </a14:m>
                <a:endParaRPr lang="en-ZA" dirty="0" smtClean="0"/>
              </a:p>
              <a:p>
                <a:pPr marL="0" indent="0">
                  <a:buNone/>
                </a:pPr>
                <a:r>
                  <a:rPr lang="en-ZA"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rPr>
                        <m:t>=440</m:t>
                      </m:r>
                      <m:r>
                        <a:rPr lang="en-ZA" b="0" i="1" smtClean="0">
                          <a:latin typeface="Cambria Math"/>
                        </a:rPr>
                        <m:t>h𝑧</m:t>
                      </m:r>
                      <m:r>
                        <a:rPr lang="en-ZA" b="0" i="1" smtClean="0">
                          <a:latin typeface="Cambria Math"/>
                        </a:rPr>
                        <m:t>, </m:t>
                      </m:r>
                      <m:r>
                        <a:rPr lang="en-ZA" b="0" i="1" smtClean="0">
                          <a:latin typeface="Cambria Math"/>
                        </a:rPr>
                        <m:t>𝑎</m:t>
                      </m:r>
                      <m:r>
                        <a:rPr lang="en-ZA" b="0" i="1" smtClean="0">
                          <a:latin typeface="Cambria Math"/>
                        </a:rPr>
                        <m:t>=</m:t>
                      </m:r>
                      <m:rad>
                        <m:radPr>
                          <m:ctrlPr>
                            <a:rPr lang="en-ZA" b="0" i="1" smtClean="0">
                              <a:latin typeface="Cambria Math"/>
                            </a:rPr>
                          </m:ctrlPr>
                        </m:radPr>
                        <m:deg>
                          <m:r>
                            <m:rPr>
                              <m:brk m:alnAt="7"/>
                            </m:rPr>
                            <a:rPr lang="en-ZA" b="0" i="1" smtClean="0">
                              <a:latin typeface="Cambria Math"/>
                            </a:rPr>
                            <m:t>1</m:t>
                          </m:r>
                          <m:r>
                            <a:rPr lang="en-ZA" b="0" i="1" smtClean="0">
                              <a:latin typeface="Cambria Math"/>
                            </a:rPr>
                            <m:t>2</m:t>
                          </m:r>
                        </m:deg>
                        <m:e>
                          <m:r>
                            <a:rPr lang="en-ZA" b="0" i="1" smtClean="0">
                              <a:latin typeface="Cambria Math"/>
                            </a:rPr>
                            <m:t>2</m:t>
                          </m:r>
                        </m:e>
                      </m:rad>
                      <m:r>
                        <a:rPr lang="en-ZA" b="0" i="1" smtClean="0">
                          <a:latin typeface="Cambria Math"/>
                        </a:rPr>
                        <m:t>, </m:t>
                      </m:r>
                      <m:r>
                        <a:rPr lang="en-ZA" b="0" i="1" smtClean="0">
                          <a:latin typeface="Cambria Math"/>
                        </a:rPr>
                        <m:t>𝑛</m:t>
                      </m:r>
                      <m:r>
                        <a:rPr lang="en-ZA" b="0" i="1" smtClean="0">
                          <a:latin typeface="Cambria Math"/>
                        </a:rPr>
                        <m:t>=</m:t>
                      </m:r>
                      <m:r>
                        <a:rPr lang="en-ZA" b="0" i="1" smtClean="0">
                          <a:latin typeface="Cambria Math"/>
                        </a:rPr>
                        <m:t>𝑠𝑡𝑒𝑝𝑠</m:t>
                      </m:r>
                      <m:r>
                        <a:rPr lang="en-ZA" b="0" i="1" smtClean="0">
                          <a:latin typeface="Cambria Math"/>
                        </a:rPr>
                        <m:t> </m:t>
                      </m:r>
                      <m:r>
                        <a:rPr lang="en-ZA" b="0" i="1" smtClean="0">
                          <a:latin typeface="Cambria Math"/>
                        </a:rPr>
                        <m:t>𝑓𝑟𝑜𝑚</m:t>
                      </m:r>
                      <m:r>
                        <a:rPr lang="en-ZA" b="0" i="1" smtClean="0">
                          <a:latin typeface="Cambria Math"/>
                        </a:rPr>
                        <m:t> </m:t>
                      </m:r>
                      <m:r>
                        <a:rPr lang="en-ZA" b="0" i="1" smtClean="0">
                          <a:latin typeface="Cambria Math"/>
                        </a:rPr>
                        <m:t>𝐴</m:t>
                      </m:r>
                      <m:r>
                        <a:rPr lang="en-ZA" b="0" i="1" smtClean="0">
                          <a:latin typeface="Cambria Math"/>
                        </a:rPr>
                        <m:t>4</m:t>
                      </m:r>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985292"/>
                <a:ext cx="8229600" cy="3771636"/>
              </a:xfrm>
              <a:blipFill rotWithShape="1">
                <a:blip r:embed="rId3"/>
                <a:stretch>
                  <a:fillRect l="-1185"/>
                </a:stretch>
              </a:blipFill>
            </p:spPr>
            <p:txBody>
              <a:bodyPr/>
              <a:lstStyle/>
              <a:p>
                <a:r>
                  <a:rPr lang="en-ZA">
                    <a:noFill/>
                  </a:rPr>
                  <a:t> </a:t>
                </a:r>
              </a:p>
            </p:txBody>
          </p:sp>
        </mc:Fallback>
      </mc:AlternateContent>
    </p:spTree>
    <p:extLst>
      <p:ext uri="{BB962C8B-B14F-4D97-AF65-F5344CB8AC3E}">
        <p14:creationId xmlns:p14="http://schemas.microsoft.com/office/powerpoint/2010/main" val="6764517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ZA" i="1" dirty="0" smtClean="0">
                  <a:latin typeface="Cambria Math"/>
                </a:endParaRPr>
              </a:p>
              <a:p>
                <a:pPr marL="0" indent="0">
                  <a:buNone/>
                </a:pPr>
                <a:endParaRPr lang="en-ZA" i="1" dirty="0" smtClean="0">
                  <a:latin typeface="Cambria Math"/>
                </a:endParaRPr>
              </a:p>
              <a:p>
                <a:pPr marL="0" indent="0">
                  <a:buNone/>
                </a:pPr>
                <a:endParaRPr lang="en-ZA"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𝑛</m:t>
                          </m:r>
                        </m:sub>
                      </m:sSub>
                      <m:r>
                        <a:rPr lang="en-ZA" b="0" i="1" smtClean="0">
                          <a:latin typeface="Cambria Math"/>
                        </a:rPr>
                        <m:t>=</m:t>
                      </m:r>
                      <m:sSub>
                        <m:sSubPr>
                          <m:ctrlPr>
                            <a:rPr lang="en-ZA" b="0"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ea typeface="Cambria Math"/>
                        </a:rPr>
                        <m:t>×</m:t>
                      </m:r>
                      <m:sSup>
                        <m:sSupPr>
                          <m:ctrlPr>
                            <a:rPr lang="en-ZA" b="0" i="1" smtClean="0">
                              <a:latin typeface="Cambria Math"/>
                              <a:ea typeface="Cambria Math"/>
                            </a:rPr>
                          </m:ctrlPr>
                        </m:sSupPr>
                        <m:e>
                          <m:d>
                            <m:dPr>
                              <m:ctrlPr>
                                <a:rPr lang="en-ZA" b="0" i="1" smtClean="0">
                                  <a:latin typeface="Cambria Math"/>
                                  <a:ea typeface="Cambria Math"/>
                                </a:rPr>
                              </m:ctrlPr>
                            </m:dPr>
                            <m:e>
                              <m:rad>
                                <m:radPr>
                                  <m:ctrlPr>
                                    <a:rPr lang="en-ZA" i="1">
                                      <a:latin typeface="Cambria Math"/>
                                    </a:rPr>
                                  </m:ctrlPr>
                                </m:radPr>
                                <m:deg>
                                  <m:r>
                                    <m:rPr>
                                      <m:brk m:alnAt="7"/>
                                    </m:rPr>
                                    <a:rPr lang="en-ZA" i="1">
                                      <a:latin typeface="Cambria Math"/>
                                    </a:rPr>
                                    <m:t>1</m:t>
                                  </m:r>
                                  <m:r>
                                    <a:rPr lang="en-ZA" i="1">
                                      <a:latin typeface="Cambria Math"/>
                                    </a:rPr>
                                    <m:t>2</m:t>
                                  </m:r>
                                </m:deg>
                                <m:e>
                                  <m:r>
                                    <a:rPr lang="en-ZA" i="1">
                                      <a:latin typeface="Cambria Math"/>
                                    </a:rPr>
                                    <m:t>2</m:t>
                                  </m:r>
                                </m:e>
                              </m:rad>
                            </m:e>
                          </m:d>
                        </m:e>
                        <m:sup>
                          <m:r>
                            <a:rPr lang="en-ZA" b="0" i="1" smtClean="0">
                              <a:latin typeface="Cambria Math"/>
                              <a:ea typeface="Cambria Math"/>
                            </a:rPr>
                            <m:t>12</m:t>
                          </m:r>
                        </m:sup>
                      </m:sSup>
                    </m:oMath>
                  </m:oMathPara>
                </a14:m>
                <a:endParaRPr lang="en-ZA"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42057780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ZA" i="1" dirty="0" smtClean="0">
                  <a:latin typeface="Cambria Math"/>
                </a:endParaRPr>
              </a:p>
              <a:p>
                <a:pPr marL="0" indent="0">
                  <a:buNone/>
                </a:pPr>
                <a:endParaRPr lang="en-ZA" i="1" dirty="0" smtClean="0">
                  <a:latin typeface="Cambria Math"/>
                </a:endParaRPr>
              </a:p>
              <a:p>
                <a:pPr marL="0" indent="0">
                  <a:buNone/>
                </a:pPr>
                <a:endParaRPr lang="en-ZA"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𝑛</m:t>
                          </m:r>
                        </m:sub>
                      </m:sSub>
                      <m:r>
                        <a:rPr lang="en-ZA" b="0" i="1" smtClean="0">
                          <a:latin typeface="Cambria Math"/>
                        </a:rPr>
                        <m:t>=</m:t>
                      </m:r>
                      <m:sSub>
                        <m:sSubPr>
                          <m:ctrlPr>
                            <a:rPr lang="en-ZA" b="0"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ea typeface="Cambria Math"/>
                        </a:rPr>
                        <m:t>×2</m:t>
                      </m:r>
                    </m:oMath>
                  </m:oMathPara>
                </a14:m>
                <a:endParaRPr lang="en-ZA"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1202093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ZA" i="1" dirty="0" smtClean="0">
                  <a:latin typeface="Cambria Math"/>
                </a:endParaRPr>
              </a:p>
              <a:p>
                <a:pPr marL="0" indent="0">
                  <a:buNone/>
                </a:pPr>
                <a:endParaRPr lang="en-ZA" i="1" dirty="0" smtClean="0">
                  <a:latin typeface="Cambria Math"/>
                </a:endParaRPr>
              </a:p>
              <a:p>
                <a:pPr marL="0" indent="0">
                  <a:buNone/>
                </a:pPr>
                <a:endParaRPr lang="en-ZA"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𝑛</m:t>
                          </m:r>
                        </m:sub>
                      </m:sSub>
                      <m:r>
                        <a:rPr lang="en-ZA" b="0" i="1" smtClean="0">
                          <a:latin typeface="Cambria Math"/>
                        </a:rPr>
                        <m:t>=</m:t>
                      </m:r>
                      <m:sSub>
                        <m:sSubPr>
                          <m:ctrlPr>
                            <a:rPr lang="en-ZA" b="0"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ea typeface="Cambria Math"/>
                        </a:rPr>
                        <m:t>×</m:t>
                      </m:r>
                      <m:sSup>
                        <m:sSupPr>
                          <m:ctrlPr>
                            <a:rPr lang="en-ZA" b="0" i="1" smtClean="0">
                              <a:latin typeface="Cambria Math"/>
                              <a:ea typeface="Cambria Math"/>
                            </a:rPr>
                          </m:ctrlPr>
                        </m:sSupPr>
                        <m:e>
                          <m:r>
                            <a:rPr lang="en-ZA" b="0" i="1" smtClean="0">
                              <a:latin typeface="Cambria Math"/>
                              <a:ea typeface="Cambria Math"/>
                            </a:rPr>
                            <m:t>𝑎</m:t>
                          </m:r>
                        </m:e>
                        <m:sup>
                          <m:r>
                            <a:rPr lang="en-ZA" b="0" i="1" smtClean="0">
                              <a:latin typeface="Cambria Math"/>
                              <a:ea typeface="Cambria Math"/>
                            </a:rPr>
                            <m:t>𝑛</m:t>
                          </m:r>
                        </m:sup>
                      </m:sSup>
                    </m:oMath>
                  </m:oMathPara>
                </a14:m>
                <a:endParaRPr lang="en-ZA" dirty="0" smtClean="0"/>
              </a:p>
              <a:p>
                <a:pPr marL="0" indent="0">
                  <a:buNone/>
                </a:pPr>
                <a:r>
                  <a:rPr lang="en-ZA"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rPr>
                        <m:t>=440</m:t>
                      </m:r>
                      <m:r>
                        <a:rPr lang="en-ZA" b="0" i="1" smtClean="0">
                          <a:latin typeface="Cambria Math"/>
                        </a:rPr>
                        <m:t>h𝑧</m:t>
                      </m:r>
                      <m:r>
                        <a:rPr lang="en-ZA" b="0" i="1" smtClean="0">
                          <a:latin typeface="Cambria Math"/>
                        </a:rPr>
                        <m:t>, </m:t>
                      </m:r>
                      <m:r>
                        <a:rPr lang="en-ZA" b="0" i="1" smtClean="0">
                          <a:latin typeface="Cambria Math"/>
                        </a:rPr>
                        <m:t>𝑎</m:t>
                      </m:r>
                      <m:r>
                        <a:rPr lang="en-ZA" b="0" i="1" smtClean="0">
                          <a:latin typeface="Cambria Math"/>
                        </a:rPr>
                        <m:t>=</m:t>
                      </m:r>
                      <m:rad>
                        <m:radPr>
                          <m:ctrlPr>
                            <a:rPr lang="en-ZA" b="0" i="1" smtClean="0">
                              <a:latin typeface="Cambria Math"/>
                            </a:rPr>
                          </m:ctrlPr>
                        </m:radPr>
                        <m:deg>
                          <m:r>
                            <m:rPr>
                              <m:brk m:alnAt="7"/>
                            </m:rPr>
                            <a:rPr lang="en-ZA" b="0" i="1" smtClean="0">
                              <a:latin typeface="Cambria Math"/>
                            </a:rPr>
                            <m:t>1</m:t>
                          </m:r>
                          <m:r>
                            <a:rPr lang="en-ZA" b="0" i="1" smtClean="0">
                              <a:latin typeface="Cambria Math"/>
                            </a:rPr>
                            <m:t>2</m:t>
                          </m:r>
                        </m:deg>
                        <m:e>
                          <m:r>
                            <a:rPr lang="en-ZA" b="0" i="1" smtClean="0">
                              <a:latin typeface="Cambria Math"/>
                            </a:rPr>
                            <m:t>2</m:t>
                          </m:r>
                        </m:e>
                      </m:rad>
                      <m:r>
                        <a:rPr lang="en-ZA" b="0" i="1" smtClean="0">
                          <a:latin typeface="Cambria Math"/>
                        </a:rPr>
                        <m:t>, </m:t>
                      </m:r>
                      <m:r>
                        <a:rPr lang="en-ZA" b="0" i="1" smtClean="0">
                          <a:latin typeface="Cambria Math"/>
                        </a:rPr>
                        <m:t>𝑛</m:t>
                      </m:r>
                      <m:r>
                        <a:rPr lang="en-ZA" b="0" i="1" smtClean="0">
                          <a:latin typeface="Cambria Math"/>
                        </a:rPr>
                        <m:t>=</m:t>
                      </m:r>
                      <m:r>
                        <a:rPr lang="en-ZA" b="0" i="1" smtClean="0">
                          <a:latin typeface="Cambria Math"/>
                        </a:rPr>
                        <m:t>𝑠𝑡𝑒𝑝𝑠</m:t>
                      </m:r>
                      <m:r>
                        <a:rPr lang="en-ZA" b="0" i="1" smtClean="0">
                          <a:latin typeface="Cambria Math"/>
                        </a:rPr>
                        <m:t> </m:t>
                      </m:r>
                      <m:r>
                        <a:rPr lang="en-ZA" b="0" i="1" smtClean="0">
                          <a:latin typeface="Cambria Math"/>
                        </a:rPr>
                        <m:t>𝑓𝑟𝑜𝑚</m:t>
                      </m:r>
                      <m:r>
                        <a:rPr lang="en-ZA" b="0" i="1" smtClean="0">
                          <a:latin typeface="Cambria Math"/>
                        </a:rPr>
                        <m:t> </m:t>
                      </m:r>
                      <m:r>
                        <a:rPr lang="en-ZA" b="0" i="1" smtClean="0">
                          <a:latin typeface="Cambria Math"/>
                        </a:rPr>
                        <m:t>𝐴</m:t>
                      </m:r>
                      <m:r>
                        <a:rPr lang="en-ZA" b="0" i="1" smtClean="0">
                          <a:latin typeface="Cambria Math"/>
                        </a:rPr>
                        <m:t>4</m:t>
                      </m:r>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85"/>
                </a:stretch>
              </a:blipFill>
            </p:spPr>
            <p:txBody>
              <a:bodyPr/>
              <a:lstStyle/>
              <a:p>
                <a:r>
                  <a:rPr lang="en-ZA">
                    <a:noFill/>
                  </a:rPr>
                  <a:t> </a:t>
                </a:r>
              </a:p>
            </p:txBody>
          </p:sp>
        </mc:Fallback>
      </mc:AlternateContent>
    </p:spTree>
    <p:extLst>
      <p:ext uri="{BB962C8B-B14F-4D97-AF65-F5344CB8AC3E}">
        <p14:creationId xmlns:p14="http://schemas.microsoft.com/office/powerpoint/2010/main" val="23952931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ZA" i="1" dirty="0" smtClean="0">
                  <a:latin typeface="Cambria Math"/>
                </a:endParaRPr>
              </a:p>
              <a:p>
                <a:pPr marL="0" indent="0">
                  <a:buNone/>
                </a:pPr>
                <a:endParaRPr lang="en-ZA"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a:rPr>
                        <m:t>𝑛</m:t>
                      </m:r>
                      <m:r>
                        <a:rPr lang="en-ZA" b="0" i="1" smtClean="0">
                          <a:latin typeface="Cambria Math"/>
                        </a:rPr>
                        <m:t>=</m:t>
                      </m:r>
                      <m:f>
                        <m:fPr>
                          <m:ctrlPr>
                            <a:rPr lang="en-ZA" b="0" i="1" smtClean="0">
                              <a:latin typeface="Cambria Math"/>
                            </a:rPr>
                          </m:ctrlPr>
                        </m:fPr>
                        <m:num>
                          <m:func>
                            <m:funcPr>
                              <m:ctrlPr>
                                <a:rPr lang="en-ZA" b="0" i="1" smtClean="0">
                                  <a:latin typeface="Cambria Math"/>
                                </a:rPr>
                              </m:ctrlPr>
                            </m:funcPr>
                            <m:fName>
                              <m:r>
                                <m:rPr>
                                  <m:sty m:val="p"/>
                                </m:rPr>
                                <a:rPr lang="en-ZA" b="0" i="0" smtClean="0">
                                  <a:latin typeface="Cambria Math"/>
                                </a:rPr>
                                <m:t>log</m:t>
                              </m:r>
                            </m:fName>
                            <m:e>
                              <m:f>
                                <m:fPr>
                                  <m:ctrlPr>
                                    <a:rPr lang="en-ZA" i="1">
                                      <a:latin typeface="Cambria Math"/>
                                    </a:rPr>
                                  </m:ctrlPr>
                                </m:fPr>
                                <m:num>
                                  <m:sSub>
                                    <m:sSubPr>
                                      <m:ctrlPr>
                                        <a:rPr lang="en-ZA" i="1">
                                          <a:latin typeface="Cambria Math"/>
                                        </a:rPr>
                                      </m:ctrlPr>
                                    </m:sSubPr>
                                    <m:e>
                                      <m:r>
                                        <a:rPr lang="en-ZA" i="1">
                                          <a:latin typeface="Cambria Math"/>
                                        </a:rPr>
                                        <m:t>𝑓</m:t>
                                      </m:r>
                                    </m:e>
                                    <m:sub>
                                      <m:r>
                                        <a:rPr lang="en-ZA" i="1">
                                          <a:latin typeface="Cambria Math"/>
                                        </a:rPr>
                                        <m:t>𝑛</m:t>
                                      </m:r>
                                    </m:sub>
                                  </m:sSub>
                                </m:num>
                                <m:den>
                                  <m:sSub>
                                    <m:sSubPr>
                                      <m:ctrlPr>
                                        <a:rPr lang="en-ZA" i="1">
                                          <a:latin typeface="Cambria Math"/>
                                        </a:rPr>
                                      </m:ctrlPr>
                                    </m:sSubPr>
                                    <m:e>
                                      <m:r>
                                        <a:rPr lang="en-ZA" i="1">
                                          <a:latin typeface="Cambria Math"/>
                                        </a:rPr>
                                        <m:t>𝑓</m:t>
                                      </m:r>
                                    </m:e>
                                    <m:sub>
                                      <m:r>
                                        <a:rPr lang="en-ZA" i="1">
                                          <a:latin typeface="Cambria Math"/>
                                        </a:rPr>
                                        <m:t>0</m:t>
                                      </m:r>
                                    </m:sub>
                                  </m:sSub>
                                </m:den>
                              </m:f>
                            </m:e>
                          </m:func>
                        </m:num>
                        <m:den>
                          <m:func>
                            <m:funcPr>
                              <m:ctrlPr>
                                <a:rPr lang="en-ZA" b="0" i="1" smtClean="0">
                                  <a:latin typeface="Cambria Math"/>
                                </a:rPr>
                              </m:ctrlPr>
                            </m:funcPr>
                            <m:fName>
                              <m:r>
                                <m:rPr>
                                  <m:sty m:val="p"/>
                                </m:rPr>
                                <a:rPr lang="en-ZA" b="0" i="0" smtClean="0">
                                  <a:latin typeface="Cambria Math"/>
                                </a:rPr>
                                <m:t>log</m:t>
                              </m:r>
                            </m:fName>
                            <m:e>
                              <m:r>
                                <a:rPr lang="en-ZA" b="0" i="1" smtClean="0">
                                  <a:latin typeface="Cambria Math"/>
                                </a:rPr>
                                <m:t>𝑎</m:t>
                              </m:r>
                            </m:e>
                          </m:func>
                        </m:den>
                      </m:f>
                    </m:oMath>
                  </m:oMathPara>
                </a14:m>
                <a:endParaRPr lang="en-ZA" dirty="0" smtClean="0"/>
              </a:p>
              <a:p>
                <a:pPr marL="0" indent="0">
                  <a:buNone/>
                </a:pPr>
                <a:r>
                  <a:rPr lang="en-ZA"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rPr>
                        <m:t>=440</m:t>
                      </m:r>
                      <m:r>
                        <a:rPr lang="en-ZA" b="0" i="1" smtClean="0">
                          <a:latin typeface="Cambria Math"/>
                        </a:rPr>
                        <m:t>h𝑧</m:t>
                      </m:r>
                      <m:r>
                        <a:rPr lang="en-ZA" b="0" i="1" smtClean="0">
                          <a:latin typeface="Cambria Math"/>
                        </a:rPr>
                        <m:t>, </m:t>
                      </m:r>
                      <m:r>
                        <a:rPr lang="en-ZA" b="0" i="1" smtClean="0">
                          <a:latin typeface="Cambria Math"/>
                        </a:rPr>
                        <m:t>𝑎</m:t>
                      </m:r>
                      <m:r>
                        <a:rPr lang="en-ZA" b="0" i="1" smtClean="0">
                          <a:latin typeface="Cambria Math"/>
                        </a:rPr>
                        <m:t>=</m:t>
                      </m:r>
                      <m:rad>
                        <m:radPr>
                          <m:ctrlPr>
                            <a:rPr lang="en-ZA" b="0" i="1" smtClean="0">
                              <a:latin typeface="Cambria Math"/>
                            </a:rPr>
                          </m:ctrlPr>
                        </m:radPr>
                        <m:deg>
                          <m:r>
                            <m:rPr>
                              <m:brk m:alnAt="7"/>
                            </m:rPr>
                            <a:rPr lang="en-ZA" b="0" i="1" smtClean="0">
                              <a:latin typeface="Cambria Math"/>
                            </a:rPr>
                            <m:t>1</m:t>
                          </m:r>
                          <m:r>
                            <a:rPr lang="en-ZA" b="0" i="1" smtClean="0">
                              <a:latin typeface="Cambria Math"/>
                            </a:rPr>
                            <m:t>2</m:t>
                          </m:r>
                        </m:deg>
                        <m:e>
                          <m:r>
                            <a:rPr lang="en-ZA" b="0" i="1" smtClean="0">
                              <a:latin typeface="Cambria Math"/>
                            </a:rPr>
                            <m:t>2</m:t>
                          </m:r>
                        </m:e>
                      </m:rad>
                      <m:r>
                        <a:rPr lang="en-ZA" b="0" i="1" smtClean="0">
                          <a:latin typeface="Cambria Math"/>
                        </a:rPr>
                        <m:t>,</m:t>
                      </m:r>
                      <m:sSub>
                        <m:sSubPr>
                          <m:ctrlPr>
                            <a:rPr lang="en-ZA" b="0" i="1" smtClean="0">
                              <a:latin typeface="Cambria Math"/>
                            </a:rPr>
                          </m:ctrlPr>
                        </m:sSubPr>
                        <m:e>
                          <m:r>
                            <a:rPr lang="en-ZA" b="0" i="1" smtClean="0">
                              <a:latin typeface="Cambria Math"/>
                            </a:rPr>
                            <m:t>𝑓</m:t>
                          </m:r>
                        </m:e>
                        <m:sub>
                          <m:r>
                            <a:rPr lang="en-ZA" b="0" i="1" smtClean="0">
                              <a:latin typeface="Cambria Math"/>
                            </a:rPr>
                            <m:t>𝑛</m:t>
                          </m:r>
                        </m:sub>
                      </m:sSub>
                      <m:r>
                        <a:rPr lang="en-ZA" b="0" i="1" smtClean="0">
                          <a:latin typeface="Cambria Math"/>
                        </a:rPr>
                        <m:t>=</m:t>
                      </m:r>
                      <m:r>
                        <a:rPr lang="en-ZA" b="0" i="1" smtClean="0">
                          <a:latin typeface="Cambria Math"/>
                        </a:rPr>
                        <m:t>𝑐𝑢𝑟𝑟𝑒𝑛𝑡</m:t>
                      </m:r>
                      <m:r>
                        <a:rPr lang="en-ZA" b="0" i="1" smtClean="0">
                          <a:latin typeface="Cambria Math"/>
                        </a:rPr>
                        <m:t> </m:t>
                      </m:r>
                      <m:r>
                        <a:rPr lang="en-ZA" b="0" i="1" smtClean="0">
                          <a:latin typeface="Cambria Math"/>
                        </a:rPr>
                        <m:t>𝑓𝑟𝑒𝑞𝑢𝑒𝑛𝑐𝑦</m:t>
                      </m:r>
                      <m:r>
                        <a:rPr lang="en-ZA" b="0" i="1" smtClean="0">
                          <a:latin typeface="Cambria Math"/>
                        </a:rPr>
                        <m:t> </m:t>
                      </m:r>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85"/>
                </a:stretch>
              </a:blipFill>
            </p:spPr>
            <p:txBody>
              <a:bodyPr/>
              <a:lstStyle/>
              <a:p>
                <a:r>
                  <a:rPr lang="en-ZA">
                    <a:noFill/>
                  </a:rPr>
                  <a:t> </a:t>
                </a:r>
              </a:p>
            </p:txBody>
          </p:sp>
        </mc:Fallback>
      </mc:AlternateContent>
    </p:spTree>
    <p:extLst>
      <p:ext uri="{BB962C8B-B14F-4D97-AF65-F5344CB8AC3E}">
        <p14:creationId xmlns:p14="http://schemas.microsoft.com/office/powerpoint/2010/main" val="31140212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2879576"/>
            <a:ext cx="833437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509588" y="1201316"/>
                <a:ext cx="8229600" cy="1678260"/>
              </a:xfrm>
            </p:spPr>
            <p:txBody>
              <a:bodyPr/>
              <a:lstStyle/>
              <a:p>
                <a:pPr marL="0" indent="0">
                  <a:buNone/>
                </a:pPr>
                <a:endParaRPr lang="en-ZA"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𝑛</m:t>
                          </m:r>
                        </m:sub>
                      </m:sSub>
                      <m:r>
                        <a:rPr lang="en-ZA" b="0" i="1" smtClean="0">
                          <a:latin typeface="Cambria Math"/>
                        </a:rPr>
                        <m:t>=</m:t>
                      </m:r>
                      <m:sSub>
                        <m:sSubPr>
                          <m:ctrlPr>
                            <a:rPr lang="en-ZA" b="0"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ea typeface="Cambria Math"/>
                        </a:rPr>
                        <m:t>×</m:t>
                      </m:r>
                      <m:sSup>
                        <m:sSupPr>
                          <m:ctrlPr>
                            <a:rPr lang="en-ZA" b="0" i="1" smtClean="0">
                              <a:latin typeface="Cambria Math"/>
                              <a:ea typeface="Cambria Math"/>
                            </a:rPr>
                          </m:ctrlPr>
                        </m:sSupPr>
                        <m:e>
                          <m:r>
                            <a:rPr lang="en-ZA" b="0" i="1" smtClean="0">
                              <a:latin typeface="Cambria Math"/>
                              <a:ea typeface="Cambria Math"/>
                            </a:rPr>
                            <m:t>𝑎</m:t>
                          </m:r>
                        </m:e>
                        <m:sup>
                          <m:r>
                            <a:rPr lang="en-ZA" b="0" i="1" smtClean="0">
                              <a:latin typeface="Cambria Math"/>
                              <a:ea typeface="Cambria Math"/>
                            </a:rPr>
                            <m:t>𝑛</m:t>
                          </m:r>
                        </m:sup>
                      </m:sSup>
                    </m:oMath>
                  </m:oMathPara>
                </a14:m>
                <a:endParaRPr lang="en-ZA" dirty="0" smtClean="0"/>
              </a:p>
              <a:p>
                <a:pPr marL="0" indent="0">
                  <a:buNone/>
                </a:pPr>
                <a:r>
                  <a:rPr lang="en-ZA"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rPr>
                        <m:t>=440</m:t>
                      </m:r>
                      <m:r>
                        <a:rPr lang="en-ZA" b="0" i="1" smtClean="0">
                          <a:latin typeface="Cambria Math"/>
                        </a:rPr>
                        <m:t>h𝑧</m:t>
                      </m:r>
                      <m:r>
                        <a:rPr lang="en-ZA" b="0" i="1" smtClean="0">
                          <a:latin typeface="Cambria Math"/>
                        </a:rPr>
                        <m:t>, </m:t>
                      </m:r>
                      <m:r>
                        <a:rPr lang="en-ZA" b="0" i="1" smtClean="0">
                          <a:latin typeface="Cambria Math"/>
                        </a:rPr>
                        <m:t>𝑎</m:t>
                      </m:r>
                      <m:r>
                        <a:rPr lang="en-ZA" b="0" i="1" smtClean="0">
                          <a:latin typeface="Cambria Math"/>
                        </a:rPr>
                        <m:t>=</m:t>
                      </m:r>
                      <m:rad>
                        <m:radPr>
                          <m:ctrlPr>
                            <a:rPr lang="en-ZA" b="0" i="1" smtClean="0">
                              <a:latin typeface="Cambria Math"/>
                            </a:rPr>
                          </m:ctrlPr>
                        </m:radPr>
                        <m:deg>
                          <m:r>
                            <m:rPr>
                              <m:brk m:alnAt="7"/>
                            </m:rPr>
                            <a:rPr lang="en-ZA" b="0" i="1" smtClean="0">
                              <a:latin typeface="Cambria Math"/>
                            </a:rPr>
                            <m:t>1</m:t>
                          </m:r>
                          <m:r>
                            <a:rPr lang="en-ZA" b="0" i="1" smtClean="0">
                              <a:latin typeface="Cambria Math"/>
                            </a:rPr>
                            <m:t>2</m:t>
                          </m:r>
                        </m:deg>
                        <m:e>
                          <m:r>
                            <a:rPr lang="en-ZA" b="0" i="1" smtClean="0">
                              <a:latin typeface="Cambria Math"/>
                            </a:rPr>
                            <m:t>2</m:t>
                          </m:r>
                        </m:e>
                      </m:rad>
                      <m:r>
                        <a:rPr lang="en-ZA" b="0" i="1" smtClean="0">
                          <a:latin typeface="Cambria Math"/>
                        </a:rPr>
                        <m:t>, </m:t>
                      </m:r>
                      <m:r>
                        <a:rPr lang="en-ZA" b="0" i="1" smtClean="0">
                          <a:latin typeface="Cambria Math"/>
                        </a:rPr>
                        <m:t>𝑛</m:t>
                      </m:r>
                      <m:r>
                        <a:rPr lang="en-ZA" b="0" i="1" smtClean="0">
                          <a:latin typeface="Cambria Math"/>
                        </a:rPr>
                        <m:t>=</m:t>
                      </m:r>
                      <m:r>
                        <a:rPr lang="en-ZA" b="0" i="1" smtClean="0">
                          <a:latin typeface="Cambria Math"/>
                        </a:rPr>
                        <m:t>𝑠𝑡𝑒𝑝𝑠</m:t>
                      </m:r>
                      <m:r>
                        <a:rPr lang="en-ZA" b="0" i="1" smtClean="0">
                          <a:latin typeface="Cambria Math"/>
                        </a:rPr>
                        <m:t> </m:t>
                      </m:r>
                      <m:r>
                        <a:rPr lang="en-ZA" b="0" i="1" smtClean="0">
                          <a:latin typeface="Cambria Math"/>
                        </a:rPr>
                        <m:t>𝑓𝑟𝑜𝑚</m:t>
                      </m:r>
                      <m:r>
                        <a:rPr lang="en-ZA" b="0" i="1" smtClean="0">
                          <a:latin typeface="Cambria Math"/>
                        </a:rPr>
                        <m:t> </m:t>
                      </m:r>
                      <m:r>
                        <a:rPr lang="en-ZA" b="0" i="1" smtClean="0">
                          <a:latin typeface="Cambria Math"/>
                        </a:rPr>
                        <m:t>𝐴</m:t>
                      </m:r>
                      <m:r>
                        <a:rPr lang="en-ZA" b="0" i="1" smtClean="0">
                          <a:latin typeface="Cambria Math"/>
                        </a:rPr>
                        <m:t>4</m:t>
                      </m:r>
                    </m:oMath>
                  </m:oMathPara>
                </a14:m>
                <a:endParaRPr lang="en-ZA"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509588" y="1201316"/>
                <a:ext cx="8229600" cy="1678260"/>
              </a:xfrm>
              <a:blipFill rotWithShape="1">
                <a:blip r:embed="rId4"/>
                <a:stretch>
                  <a:fillRect l="-1185"/>
                </a:stretch>
              </a:blipFill>
            </p:spPr>
            <p:txBody>
              <a:bodyPr/>
              <a:lstStyle/>
              <a:p>
                <a:r>
                  <a:rPr lang="en-ZA">
                    <a:noFill/>
                  </a:rPr>
                  <a:t> </a:t>
                </a:r>
              </a:p>
            </p:txBody>
          </p:sp>
        </mc:Fallback>
      </mc:AlternateContent>
    </p:spTree>
    <p:extLst>
      <p:ext uri="{BB962C8B-B14F-4D97-AF65-F5344CB8AC3E}">
        <p14:creationId xmlns:p14="http://schemas.microsoft.com/office/powerpoint/2010/main" val="10398547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Bits of Note</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57200" y="769268"/>
                <a:ext cx="8229600" cy="3771636"/>
              </a:xfrm>
            </p:spPr>
            <p:txBody>
              <a:bodyPr/>
              <a:lstStyle/>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a:rPr>
                        <m:t>𝑛</m:t>
                      </m:r>
                      <m:r>
                        <a:rPr lang="en-ZA" b="0" i="1" smtClean="0">
                          <a:latin typeface="Cambria Math"/>
                        </a:rPr>
                        <m:t>=</m:t>
                      </m:r>
                      <m:f>
                        <m:fPr>
                          <m:ctrlPr>
                            <a:rPr lang="en-ZA" b="0" i="1" smtClean="0">
                              <a:latin typeface="Cambria Math"/>
                            </a:rPr>
                          </m:ctrlPr>
                        </m:fPr>
                        <m:num>
                          <m:func>
                            <m:funcPr>
                              <m:ctrlPr>
                                <a:rPr lang="en-ZA" b="0" i="1" smtClean="0">
                                  <a:latin typeface="Cambria Math"/>
                                </a:rPr>
                              </m:ctrlPr>
                            </m:funcPr>
                            <m:fName>
                              <m:r>
                                <m:rPr>
                                  <m:sty m:val="p"/>
                                </m:rPr>
                                <a:rPr lang="en-ZA" b="0" i="0" smtClean="0">
                                  <a:latin typeface="Cambria Math"/>
                                </a:rPr>
                                <m:t>log</m:t>
                              </m:r>
                            </m:fName>
                            <m:e>
                              <m:f>
                                <m:fPr>
                                  <m:ctrlPr>
                                    <a:rPr lang="en-ZA" i="1">
                                      <a:latin typeface="Cambria Math"/>
                                    </a:rPr>
                                  </m:ctrlPr>
                                </m:fPr>
                                <m:num>
                                  <m:sSub>
                                    <m:sSubPr>
                                      <m:ctrlPr>
                                        <a:rPr lang="en-ZA" i="1">
                                          <a:latin typeface="Cambria Math"/>
                                        </a:rPr>
                                      </m:ctrlPr>
                                    </m:sSubPr>
                                    <m:e>
                                      <m:r>
                                        <a:rPr lang="en-ZA" i="1">
                                          <a:latin typeface="Cambria Math"/>
                                        </a:rPr>
                                        <m:t>𝑓</m:t>
                                      </m:r>
                                    </m:e>
                                    <m:sub>
                                      <m:r>
                                        <a:rPr lang="en-ZA" i="1">
                                          <a:latin typeface="Cambria Math"/>
                                        </a:rPr>
                                        <m:t>𝑛</m:t>
                                      </m:r>
                                    </m:sub>
                                  </m:sSub>
                                </m:num>
                                <m:den>
                                  <m:sSub>
                                    <m:sSubPr>
                                      <m:ctrlPr>
                                        <a:rPr lang="en-ZA" i="1">
                                          <a:latin typeface="Cambria Math"/>
                                        </a:rPr>
                                      </m:ctrlPr>
                                    </m:sSubPr>
                                    <m:e>
                                      <m:r>
                                        <a:rPr lang="en-ZA" i="1">
                                          <a:latin typeface="Cambria Math"/>
                                        </a:rPr>
                                        <m:t>𝑓</m:t>
                                      </m:r>
                                    </m:e>
                                    <m:sub>
                                      <m:r>
                                        <a:rPr lang="en-ZA" i="1">
                                          <a:latin typeface="Cambria Math"/>
                                        </a:rPr>
                                        <m:t>0</m:t>
                                      </m:r>
                                    </m:sub>
                                  </m:sSub>
                                </m:den>
                              </m:f>
                            </m:e>
                          </m:func>
                        </m:num>
                        <m:den>
                          <m:func>
                            <m:funcPr>
                              <m:ctrlPr>
                                <a:rPr lang="en-ZA" b="0" i="1" smtClean="0">
                                  <a:latin typeface="Cambria Math"/>
                                </a:rPr>
                              </m:ctrlPr>
                            </m:funcPr>
                            <m:fName>
                              <m:r>
                                <m:rPr>
                                  <m:sty m:val="p"/>
                                </m:rPr>
                                <a:rPr lang="en-ZA" b="0" i="0" smtClean="0">
                                  <a:latin typeface="Cambria Math"/>
                                </a:rPr>
                                <m:t>log</m:t>
                              </m:r>
                            </m:fName>
                            <m:e>
                              <m:r>
                                <a:rPr lang="en-ZA" b="0" i="1" smtClean="0">
                                  <a:latin typeface="Cambria Math"/>
                                </a:rPr>
                                <m:t>𝑎</m:t>
                              </m:r>
                            </m:e>
                          </m:func>
                        </m:den>
                      </m:f>
                    </m:oMath>
                  </m:oMathPara>
                </a14:m>
                <a:endParaRPr lang="en-ZA" dirty="0" smtClean="0"/>
              </a:p>
              <a:p>
                <a:pPr marL="0" indent="0">
                  <a:buNone/>
                </a:pPr>
                <a:r>
                  <a:rPr lang="en-ZA"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a:rPr>
                          </m:ctrlPr>
                        </m:sSubPr>
                        <m:e>
                          <m:r>
                            <a:rPr lang="en-ZA" b="0" i="1" smtClean="0">
                              <a:latin typeface="Cambria Math"/>
                            </a:rPr>
                            <m:t>𝑓</m:t>
                          </m:r>
                        </m:e>
                        <m:sub>
                          <m:r>
                            <a:rPr lang="en-ZA" b="0" i="1" smtClean="0">
                              <a:latin typeface="Cambria Math"/>
                            </a:rPr>
                            <m:t>0</m:t>
                          </m:r>
                        </m:sub>
                      </m:sSub>
                      <m:r>
                        <a:rPr lang="en-ZA" b="0" i="1" smtClean="0">
                          <a:latin typeface="Cambria Math"/>
                        </a:rPr>
                        <m:t>=440</m:t>
                      </m:r>
                      <m:r>
                        <a:rPr lang="en-ZA" b="0" i="1" smtClean="0">
                          <a:latin typeface="Cambria Math"/>
                        </a:rPr>
                        <m:t>h𝑧</m:t>
                      </m:r>
                      <m:r>
                        <a:rPr lang="en-ZA" b="0" i="1" smtClean="0">
                          <a:latin typeface="Cambria Math"/>
                        </a:rPr>
                        <m:t>, </m:t>
                      </m:r>
                      <m:r>
                        <a:rPr lang="en-ZA" b="0" i="1" smtClean="0">
                          <a:latin typeface="Cambria Math"/>
                        </a:rPr>
                        <m:t>𝑎</m:t>
                      </m:r>
                      <m:r>
                        <a:rPr lang="en-ZA" b="0" i="1" smtClean="0">
                          <a:latin typeface="Cambria Math"/>
                        </a:rPr>
                        <m:t>=</m:t>
                      </m:r>
                      <m:rad>
                        <m:radPr>
                          <m:ctrlPr>
                            <a:rPr lang="en-ZA" b="0" i="1" smtClean="0">
                              <a:latin typeface="Cambria Math"/>
                            </a:rPr>
                          </m:ctrlPr>
                        </m:radPr>
                        <m:deg>
                          <m:r>
                            <m:rPr>
                              <m:brk m:alnAt="7"/>
                            </m:rPr>
                            <a:rPr lang="en-ZA" b="0" i="1" smtClean="0">
                              <a:latin typeface="Cambria Math"/>
                            </a:rPr>
                            <m:t>1</m:t>
                          </m:r>
                          <m:r>
                            <a:rPr lang="en-ZA" b="0" i="1" smtClean="0">
                              <a:latin typeface="Cambria Math"/>
                            </a:rPr>
                            <m:t>2</m:t>
                          </m:r>
                        </m:deg>
                        <m:e>
                          <m:r>
                            <a:rPr lang="en-ZA" b="0" i="1" smtClean="0">
                              <a:latin typeface="Cambria Math"/>
                            </a:rPr>
                            <m:t>2</m:t>
                          </m:r>
                        </m:e>
                      </m:rad>
                      <m:r>
                        <a:rPr lang="en-ZA" b="0" i="1" smtClean="0">
                          <a:latin typeface="Cambria Math"/>
                        </a:rPr>
                        <m:t>,</m:t>
                      </m:r>
                      <m:sSub>
                        <m:sSubPr>
                          <m:ctrlPr>
                            <a:rPr lang="en-ZA" b="0" i="1" smtClean="0">
                              <a:latin typeface="Cambria Math"/>
                            </a:rPr>
                          </m:ctrlPr>
                        </m:sSubPr>
                        <m:e>
                          <m:r>
                            <a:rPr lang="en-ZA" b="0" i="1" smtClean="0">
                              <a:latin typeface="Cambria Math"/>
                            </a:rPr>
                            <m:t>𝑓</m:t>
                          </m:r>
                        </m:e>
                        <m:sub>
                          <m:r>
                            <a:rPr lang="en-ZA" b="0" i="1" smtClean="0">
                              <a:latin typeface="Cambria Math"/>
                            </a:rPr>
                            <m:t>𝑛</m:t>
                          </m:r>
                        </m:sub>
                      </m:sSub>
                      <m:r>
                        <a:rPr lang="en-ZA" b="0" i="1" smtClean="0">
                          <a:latin typeface="Cambria Math"/>
                        </a:rPr>
                        <m:t>=</m:t>
                      </m:r>
                      <m:r>
                        <a:rPr lang="en-ZA" b="0" i="1" smtClean="0">
                          <a:latin typeface="Cambria Math"/>
                        </a:rPr>
                        <m:t>𝑐𝑢𝑟𝑟𝑒𝑛𝑡</m:t>
                      </m:r>
                      <m:r>
                        <a:rPr lang="en-ZA" b="0" i="1" smtClean="0">
                          <a:latin typeface="Cambria Math"/>
                        </a:rPr>
                        <m:t> </m:t>
                      </m:r>
                      <m:r>
                        <a:rPr lang="en-ZA" b="0" i="1" smtClean="0">
                          <a:latin typeface="Cambria Math"/>
                        </a:rPr>
                        <m:t>𝑓𝑟𝑒𝑞𝑢𝑒𝑛𝑐𝑦</m:t>
                      </m:r>
                      <m:r>
                        <a:rPr lang="en-ZA" b="0" i="1" smtClean="0">
                          <a:latin typeface="Cambria Math"/>
                        </a:rPr>
                        <m:t> </m:t>
                      </m:r>
                    </m:oMath>
                  </m:oMathPara>
                </a14:m>
                <a:endParaRPr lang="en-ZA"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57200" y="769268"/>
                <a:ext cx="8229600" cy="3771636"/>
              </a:xfrm>
              <a:blipFill rotWithShape="1">
                <a:blip r:embed="rId3"/>
                <a:stretch>
                  <a:fillRect l="-1111"/>
                </a:stretch>
              </a:blipFill>
            </p:spPr>
            <p:txBody>
              <a:bodyPr/>
              <a:lstStyle/>
              <a:p>
                <a:r>
                  <a:rPr lang="en-ZA">
                    <a:noFill/>
                  </a:rPr>
                  <a:t> </a:t>
                </a:r>
              </a:p>
            </p:txBody>
          </p:sp>
        </mc:Fallback>
      </mc:AlternateContent>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2857500"/>
            <a:ext cx="76771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Bits of Note</a:t>
            </a:r>
            <a:endParaRPr lang="en-ZA"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724025"/>
            <a:ext cx="617220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1545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lgn="ctr">
              <a:buNone/>
            </a:pPr>
            <a:endParaRPr lang="en-ZA" sz="3600" i="1" dirty="0">
              <a:latin typeface="Cambria Math"/>
            </a:endParaRPr>
          </a:p>
          <a:p>
            <a:pPr marL="0" indent="0" algn="ctr">
              <a:buNone/>
            </a:pPr>
            <a:r>
              <a:rPr lang="en-ZA" sz="3600" dirty="0" smtClean="0">
                <a:latin typeface="+mn-lt"/>
              </a:rPr>
              <a:t>&lt;insert slightly more musically sound, hence pleasing, demo here/&gt;</a:t>
            </a:r>
            <a:endParaRPr lang="en-ZA" sz="3600" b="0" dirty="0" smtClean="0">
              <a:latin typeface="+mn-lt"/>
            </a:endParaRPr>
          </a:p>
        </p:txBody>
      </p:sp>
    </p:spTree>
    <p:extLst>
      <p:ext uri="{BB962C8B-B14F-4D97-AF65-F5344CB8AC3E}">
        <p14:creationId xmlns:p14="http://schemas.microsoft.com/office/powerpoint/2010/main" val="151957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Incredibly Brief History of Audio</a:t>
            </a:r>
            <a:endParaRPr lang="en-ZA" dirty="0"/>
          </a:p>
        </p:txBody>
      </p:sp>
      <p:sp>
        <p:nvSpPr>
          <p:cNvPr id="3" name="Content Placeholder 2"/>
          <p:cNvSpPr>
            <a:spLocks noGrp="1"/>
          </p:cNvSpPr>
          <p:nvPr>
            <p:ph idx="1"/>
          </p:nvPr>
        </p:nvSpPr>
        <p:spPr/>
        <p:txBody>
          <a:bodyPr/>
          <a:lstStyle/>
          <a:p>
            <a:r>
              <a:rPr lang="en-ZA" dirty="0" smtClean="0"/>
              <a:t>Emergence of the HTML5 standard	</a:t>
            </a:r>
          </a:p>
          <a:p>
            <a:pPr lvl="1"/>
            <a:r>
              <a:rPr lang="en-ZA" dirty="0" smtClean="0"/>
              <a:t>Audio included as part of it</a:t>
            </a:r>
          </a:p>
          <a:p>
            <a:pPr lvl="1"/>
            <a:r>
              <a:rPr lang="en-ZA" dirty="0" smtClean="0"/>
              <a:t>Arguments with regards to formats persist</a:t>
            </a:r>
          </a:p>
          <a:p>
            <a:pPr lvl="1"/>
            <a:r>
              <a:rPr lang="en-ZA" dirty="0" smtClean="0"/>
              <a:t>Limitations exist</a:t>
            </a:r>
          </a:p>
          <a:p>
            <a:pPr lvl="2"/>
            <a:r>
              <a:rPr lang="en-ZA" dirty="0" smtClean="0"/>
              <a:t>Timing</a:t>
            </a:r>
          </a:p>
          <a:p>
            <a:pPr lvl="2"/>
            <a:r>
              <a:rPr lang="en-ZA" dirty="0" smtClean="0"/>
              <a:t>Analysis</a:t>
            </a:r>
          </a:p>
          <a:p>
            <a:pPr lvl="2"/>
            <a:r>
              <a:rPr lang="en-ZA" dirty="0" smtClean="0"/>
              <a:t>Generation</a:t>
            </a:r>
          </a:p>
          <a:p>
            <a:pPr lvl="2"/>
            <a:endParaRPr lang="en-ZA" dirty="0" smtClean="0"/>
          </a:p>
          <a:p>
            <a:endParaRPr lang="en-ZA" dirty="0"/>
          </a:p>
        </p:txBody>
      </p:sp>
    </p:spTree>
    <p:extLst>
      <p:ext uri="{BB962C8B-B14F-4D97-AF65-F5344CB8AC3E}">
        <p14:creationId xmlns:p14="http://schemas.microsoft.com/office/powerpoint/2010/main" val="37353785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621" y="1633364"/>
            <a:ext cx="4462611" cy="2778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34324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89" y="1417341"/>
            <a:ext cx="4234439" cy="2636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17340"/>
            <a:ext cx="4542045" cy="2636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2876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sp>
        <p:nvSpPr>
          <p:cNvPr id="3" name="Content Placeholder 2"/>
          <p:cNvSpPr>
            <a:spLocks noGrp="1"/>
          </p:cNvSpPr>
          <p:nvPr>
            <p:ph idx="1"/>
          </p:nvPr>
        </p:nvSpPr>
        <p:spPr/>
        <p:txBody>
          <a:bodyPr/>
          <a:lstStyle/>
          <a:p>
            <a:r>
              <a:rPr lang="en-ZA" dirty="0" smtClean="0"/>
              <a:t>Scale is a series of musical notes ordered by pitch</a:t>
            </a:r>
          </a:p>
          <a:p>
            <a:r>
              <a:rPr lang="en-ZA" dirty="0" smtClean="0"/>
              <a:t>Musical pieces are commonly built using the notes of a single scale</a:t>
            </a:r>
          </a:p>
          <a:p>
            <a:r>
              <a:rPr lang="en-ZA" dirty="0" smtClean="0"/>
              <a:t>Scales generally span an octave</a:t>
            </a:r>
          </a:p>
          <a:p>
            <a:r>
              <a:rPr lang="en-ZA" dirty="0" smtClean="0"/>
              <a:t>They are generated by moving up certain amounts of steps</a:t>
            </a:r>
            <a:endParaRPr lang="en-ZA" dirty="0"/>
          </a:p>
        </p:txBody>
      </p:sp>
    </p:spTree>
    <p:extLst>
      <p:ext uri="{BB962C8B-B14F-4D97-AF65-F5344CB8AC3E}">
        <p14:creationId xmlns:p14="http://schemas.microsoft.com/office/powerpoint/2010/main" val="6386281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sp>
        <p:nvSpPr>
          <p:cNvPr id="3" name="Content Placeholder 2"/>
          <p:cNvSpPr>
            <a:spLocks noGrp="1"/>
          </p:cNvSpPr>
          <p:nvPr>
            <p:ph idx="1"/>
          </p:nvPr>
        </p:nvSpPr>
        <p:spPr/>
        <p:txBody>
          <a:bodyPr/>
          <a:lstStyle/>
          <a:p>
            <a:r>
              <a:rPr lang="en-ZA" dirty="0" smtClean="0"/>
              <a:t>Pentatonic scale created by shifting:</a:t>
            </a:r>
            <a:endParaRPr lang="en-ZA" dirty="0"/>
          </a:p>
        </p:txBody>
      </p:sp>
      <p:graphicFrame>
        <p:nvGraphicFramePr>
          <p:cNvPr id="4" name="Table 3"/>
          <p:cNvGraphicFramePr>
            <a:graphicFrameLocks noGrp="1"/>
          </p:cNvGraphicFramePr>
          <p:nvPr>
            <p:extLst>
              <p:ext uri="{D42A27DB-BD31-4B8C-83A1-F6EECF244321}">
                <p14:modId xmlns:p14="http://schemas.microsoft.com/office/powerpoint/2010/main" val="4027765377"/>
              </p:ext>
            </p:extLst>
          </p:nvPr>
        </p:nvGraphicFramePr>
        <p:xfrm>
          <a:off x="1835696" y="2353444"/>
          <a:ext cx="6096000" cy="103632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0">
                <a:tc>
                  <a:txBody>
                    <a:bodyPr/>
                    <a:lstStyle/>
                    <a:p>
                      <a:pPr algn="ctr"/>
                      <a:r>
                        <a:rPr lang="en-ZA" sz="2800" dirty="0" smtClean="0"/>
                        <a:t>Base</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r>
              <a:tr h="370840">
                <a:tc>
                  <a:txBody>
                    <a:bodyPr/>
                    <a:lstStyle/>
                    <a:p>
                      <a:pPr algn="ctr"/>
                      <a:endParaRPr lang="en-ZA" sz="2800" dirty="0"/>
                    </a:p>
                  </a:txBody>
                  <a:tcPr anchor="ctr"/>
                </a:tc>
                <a:tc>
                  <a:txBody>
                    <a:bodyPr/>
                    <a:lstStyle/>
                    <a:p>
                      <a:pPr algn="ctr"/>
                      <a:endParaRPr lang="en-ZA" sz="2800" dirty="0"/>
                    </a:p>
                  </a:txBody>
                  <a:tcPr anchor="ctr"/>
                </a:tc>
                <a:tc>
                  <a:txBody>
                    <a:bodyPr/>
                    <a:lstStyle/>
                    <a:p>
                      <a:pPr algn="ctr"/>
                      <a:endParaRPr lang="en-ZA" sz="2800"/>
                    </a:p>
                  </a:txBody>
                  <a:tcPr anchor="ctr"/>
                </a:tc>
                <a:tc>
                  <a:txBody>
                    <a:bodyPr/>
                    <a:lstStyle/>
                    <a:p>
                      <a:pPr algn="ctr"/>
                      <a:endParaRPr lang="en-ZA" sz="2800" dirty="0"/>
                    </a:p>
                  </a:txBody>
                  <a:tcPr anchor="ctr"/>
                </a:tc>
                <a:tc>
                  <a:txBody>
                    <a:bodyPr/>
                    <a:lstStyle/>
                    <a:p>
                      <a:pPr algn="ctr"/>
                      <a:endParaRPr lang="en-ZA" sz="2800"/>
                    </a:p>
                  </a:txBody>
                  <a:tcPr anchor="ctr"/>
                </a:tc>
                <a:tc>
                  <a:txBody>
                    <a:bodyPr/>
                    <a:lstStyle/>
                    <a:p>
                      <a:pPr algn="ctr"/>
                      <a:endParaRPr lang="en-ZA" sz="2800" dirty="0"/>
                    </a:p>
                  </a:txBody>
                  <a:tcPr anchor="ctr"/>
                </a:tc>
              </a:tr>
            </a:tbl>
          </a:graphicData>
        </a:graphic>
      </p:graphicFrame>
    </p:spTree>
    <p:extLst>
      <p:ext uri="{BB962C8B-B14F-4D97-AF65-F5344CB8AC3E}">
        <p14:creationId xmlns:p14="http://schemas.microsoft.com/office/powerpoint/2010/main" val="16210501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sp>
        <p:nvSpPr>
          <p:cNvPr id="3" name="Content Placeholder 2"/>
          <p:cNvSpPr>
            <a:spLocks noGrp="1"/>
          </p:cNvSpPr>
          <p:nvPr>
            <p:ph idx="1"/>
          </p:nvPr>
        </p:nvSpPr>
        <p:spPr/>
        <p:txBody>
          <a:bodyPr/>
          <a:lstStyle/>
          <a:p>
            <a:r>
              <a:rPr lang="en-ZA" dirty="0" smtClean="0"/>
              <a:t>Pentatonic scale created by shifting:</a:t>
            </a:r>
            <a:endParaRPr lang="en-ZA" dirty="0"/>
          </a:p>
        </p:txBody>
      </p:sp>
      <p:graphicFrame>
        <p:nvGraphicFramePr>
          <p:cNvPr id="4" name="Table 3"/>
          <p:cNvGraphicFramePr>
            <a:graphicFrameLocks noGrp="1"/>
          </p:cNvGraphicFramePr>
          <p:nvPr>
            <p:extLst>
              <p:ext uri="{D42A27DB-BD31-4B8C-83A1-F6EECF244321}">
                <p14:modId xmlns:p14="http://schemas.microsoft.com/office/powerpoint/2010/main" val="3059981496"/>
              </p:ext>
            </p:extLst>
          </p:nvPr>
        </p:nvGraphicFramePr>
        <p:xfrm>
          <a:off x="1835696" y="2353444"/>
          <a:ext cx="6096000" cy="103632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0">
                <a:tc>
                  <a:txBody>
                    <a:bodyPr/>
                    <a:lstStyle/>
                    <a:p>
                      <a:pPr algn="ctr"/>
                      <a:r>
                        <a:rPr lang="en-ZA" sz="2800" dirty="0" smtClean="0"/>
                        <a:t>Base</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r>
              <a:tr h="370840">
                <a:tc>
                  <a:txBody>
                    <a:bodyPr/>
                    <a:lstStyle/>
                    <a:p>
                      <a:pPr algn="ctr"/>
                      <a:r>
                        <a:rPr lang="en-ZA" sz="2800" dirty="0" smtClean="0"/>
                        <a:t>A</a:t>
                      </a:r>
                      <a:endParaRPr lang="en-ZA" sz="2800" dirty="0"/>
                    </a:p>
                  </a:txBody>
                  <a:tcPr anchor="ctr"/>
                </a:tc>
                <a:tc>
                  <a:txBody>
                    <a:bodyPr/>
                    <a:lstStyle/>
                    <a:p>
                      <a:pPr algn="ctr"/>
                      <a:endParaRPr lang="en-ZA" sz="2800" dirty="0"/>
                    </a:p>
                  </a:txBody>
                  <a:tcPr anchor="ctr"/>
                </a:tc>
                <a:tc>
                  <a:txBody>
                    <a:bodyPr/>
                    <a:lstStyle/>
                    <a:p>
                      <a:pPr algn="ctr"/>
                      <a:endParaRPr lang="en-ZA" sz="2800"/>
                    </a:p>
                  </a:txBody>
                  <a:tcPr anchor="ctr"/>
                </a:tc>
                <a:tc>
                  <a:txBody>
                    <a:bodyPr/>
                    <a:lstStyle/>
                    <a:p>
                      <a:pPr algn="ctr"/>
                      <a:endParaRPr lang="en-ZA" sz="2800" dirty="0"/>
                    </a:p>
                  </a:txBody>
                  <a:tcPr anchor="ctr"/>
                </a:tc>
                <a:tc>
                  <a:txBody>
                    <a:bodyPr/>
                    <a:lstStyle/>
                    <a:p>
                      <a:pPr algn="ctr"/>
                      <a:endParaRPr lang="en-ZA" sz="2800"/>
                    </a:p>
                  </a:txBody>
                  <a:tcPr anchor="ctr"/>
                </a:tc>
                <a:tc>
                  <a:txBody>
                    <a:bodyPr/>
                    <a:lstStyle/>
                    <a:p>
                      <a:pPr algn="ctr"/>
                      <a:endParaRPr lang="en-ZA" sz="2800" dirty="0"/>
                    </a:p>
                  </a:txBody>
                  <a:tcPr anchor="ctr"/>
                </a:tc>
              </a:tr>
            </a:tbl>
          </a:graphicData>
        </a:graphic>
      </p:graphicFrame>
    </p:spTree>
    <p:extLst>
      <p:ext uri="{BB962C8B-B14F-4D97-AF65-F5344CB8AC3E}">
        <p14:creationId xmlns:p14="http://schemas.microsoft.com/office/powerpoint/2010/main" val="2602228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sp>
        <p:nvSpPr>
          <p:cNvPr id="3" name="Content Placeholder 2"/>
          <p:cNvSpPr>
            <a:spLocks noGrp="1"/>
          </p:cNvSpPr>
          <p:nvPr>
            <p:ph idx="1"/>
          </p:nvPr>
        </p:nvSpPr>
        <p:spPr/>
        <p:txBody>
          <a:bodyPr/>
          <a:lstStyle/>
          <a:p>
            <a:r>
              <a:rPr lang="en-ZA" dirty="0" smtClean="0"/>
              <a:t>Pentatonic scale created by shifting:</a:t>
            </a:r>
            <a:endParaRPr lang="en-ZA" dirty="0"/>
          </a:p>
        </p:txBody>
      </p:sp>
      <p:graphicFrame>
        <p:nvGraphicFramePr>
          <p:cNvPr id="4" name="Table 3"/>
          <p:cNvGraphicFramePr>
            <a:graphicFrameLocks noGrp="1"/>
          </p:cNvGraphicFramePr>
          <p:nvPr>
            <p:extLst>
              <p:ext uri="{D42A27DB-BD31-4B8C-83A1-F6EECF244321}">
                <p14:modId xmlns:p14="http://schemas.microsoft.com/office/powerpoint/2010/main" val="608029684"/>
              </p:ext>
            </p:extLst>
          </p:nvPr>
        </p:nvGraphicFramePr>
        <p:xfrm>
          <a:off x="1835696" y="2353444"/>
          <a:ext cx="6096000" cy="103632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0">
                <a:tc>
                  <a:txBody>
                    <a:bodyPr/>
                    <a:lstStyle/>
                    <a:p>
                      <a:pPr algn="ctr"/>
                      <a:r>
                        <a:rPr lang="en-ZA" sz="2800" dirty="0" smtClean="0"/>
                        <a:t>Base</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r>
              <a:tr h="370840">
                <a:tc>
                  <a:txBody>
                    <a:bodyPr/>
                    <a:lstStyle/>
                    <a:p>
                      <a:pPr algn="ctr"/>
                      <a:r>
                        <a:rPr lang="en-ZA" sz="2800" dirty="0" smtClean="0"/>
                        <a:t>A</a:t>
                      </a:r>
                      <a:endParaRPr lang="en-ZA" sz="2800" dirty="0"/>
                    </a:p>
                  </a:txBody>
                  <a:tcPr anchor="ctr"/>
                </a:tc>
                <a:tc>
                  <a:txBody>
                    <a:bodyPr/>
                    <a:lstStyle/>
                    <a:p>
                      <a:pPr algn="ctr"/>
                      <a:r>
                        <a:rPr lang="en-ZA" sz="2800" dirty="0" smtClean="0"/>
                        <a:t>B</a:t>
                      </a:r>
                      <a:endParaRPr lang="en-ZA" sz="2800" dirty="0"/>
                    </a:p>
                  </a:txBody>
                  <a:tcPr anchor="ctr"/>
                </a:tc>
                <a:tc>
                  <a:txBody>
                    <a:bodyPr/>
                    <a:lstStyle/>
                    <a:p>
                      <a:pPr algn="ctr"/>
                      <a:endParaRPr lang="en-ZA" sz="2800" dirty="0"/>
                    </a:p>
                  </a:txBody>
                  <a:tcPr anchor="ctr"/>
                </a:tc>
                <a:tc>
                  <a:txBody>
                    <a:bodyPr/>
                    <a:lstStyle/>
                    <a:p>
                      <a:pPr algn="ctr"/>
                      <a:endParaRPr lang="en-ZA" sz="2800" dirty="0"/>
                    </a:p>
                  </a:txBody>
                  <a:tcPr anchor="ctr"/>
                </a:tc>
                <a:tc>
                  <a:txBody>
                    <a:bodyPr/>
                    <a:lstStyle/>
                    <a:p>
                      <a:pPr algn="ctr"/>
                      <a:endParaRPr lang="en-ZA" sz="2800" dirty="0"/>
                    </a:p>
                  </a:txBody>
                  <a:tcPr anchor="ctr"/>
                </a:tc>
                <a:tc>
                  <a:txBody>
                    <a:bodyPr/>
                    <a:lstStyle/>
                    <a:p>
                      <a:pPr algn="ctr"/>
                      <a:endParaRPr lang="en-ZA" sz="2800" dirty="0"/>
                    </a:p>
                  </a:txBody>
                  <a:tcPr anchor="ctr"/>
                </a:tc>
              </a:tr>
            </a:tbl>
          </a:graphicData>
        </a:graphic>
      </p:graphicFrame>
    </p:spTree>
    <p:extLst>
      <p:ext uri="{BB962C8B-B14F-4D97-AF65-F5344CB8AC3E}">
        <p14:creationId xmlns:p14="http://schemas.microsoft.com/office/powerpoint/2010/main" val="9502972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sp>
        <p:nvSpPr>
          <p:cNvPr id="3" name="Content Placeholder 2"/>
          <p:cNvSpPr>
            <a:spLocks noGrp="1"/>
          </p:cNvSpPr>
          <p:nvPr>
            <p:ph idx="1"/>
          </p:nvPr>
        </p:nvSpPr>
        <p:spPr/>
        <p:txBody>
          <a:bodyPr/>
          <a:lstStyle/>
          <a:p>
            <a:r>
              <a:rPr lang="en-ZA" dirty="0" smtClean="0"/>
              <a:t>Pentatonic scale created by shifting:</a:t>
            </a:r>
            <a:endParaRPr lang="en-ZA" dirty="0"/>
          </a:p>
        </p:txBody>
      </p:sp>
      <p:graphicFrame>
        <p:nvGraphicFramePr>
          <p:cNvPr id="4" name="Table 3"/>
          <p:cNvGraphicFramePr>
            <a:graphicFrameLocks noGrp="1"/>
          </p:cNvGraphicFramePr>
          <p:nvPr>
            <p:extLst>
              <p:ext uri="{D42A27DB-BD31-4B8C-83A1-F6EECF244321}">
                <p14:modId xmlns:p14="http://schemas.microsoft.com/office/powerpoint/2010/main" val="4080787444"/>
              </p:ext>
            </p:extLst>
          </p:nvPr>
        </p:nvGraphicFramePr>
        <p:xfrm>
          <a:off x="1835696" y="2353444"/>
          <a:ext cx="6096000" cy="103632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0">
                <a:tc>
                  <a:txBody>
                    <a:bodyPr/>
                    <a:lstStyle/>
                    <a:p>
                      <a:pPr algn="ctr"/>
                      <a:r>
                        <a:rPr lang="en-ZA" sz="2800" dirty="0" smtClean="0"/>
                        <a:t>Base</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r>
              <a:tr h="370840">
                <a:tc>
                  <a:txBody>
                    <a:bodyPr/>
                    <a:lstStyle/>
                    <a:p>
                      <a:pPr algn="ctr"/>
                      <a:r>
                        <a:rPr lang="en-ZA" sz="2800" dirty="0" smtClean="0"/>
                        <a:t>A</a:t>
                      </a:r>
                      <a:endParaRPr lang="en-ZA" sz="2800" dirty="0"/>
                    </a:p>
                  </a:txBody>
                  <a:tcPr anchor="ctr"/>
                </a:tc>
                <a:tc>
                  <a:txBody>
                    <a:bodyPr/>
                    <a:lstStyle/>
                    <a:p>
                      <a:pPr algn="ctr"/>
                      <a:r>
                        <a:rPr lang="en-ZA" sz="2800" dirty="0" smtClean="0"/>
                        <a:t>B</a:t>
                      </a:r>
                      <a:endParaRPr lang="en-ZA" sz="2800" dirty="0"/>
                    </a:p>
                  </a:txBody>
                  <a:tcPr anchor="ctr"/>
                </a:tc>
                <a:tc>
                  <a:txBody>
                    <a:bodyPr/>
                    <a:lstStyle/>
                    <a:p>
                      <a:pPr algn="ctr"/>
                      <a:r>
                        <a:rPr lang="en-ZA" sz="2800" dirty="0" smtClean="0"/>
                        <a:t>C#</a:t>
                      </a:r>
                      <a:endParaRPr lang="en-ZA" sz="2800" dirty="0"/>
                    </a:p>
                  </a:txBody>
                  <a:tcPr anchor="ctr"/>
                </a:tc>
                <a:tc>
                  <a:txBody>
                    <a:bodyPr/>
                    <a:lstStyle/>
                    <a:p>
                      <a:pPr algn="ctr"/>
                      <a:r>
                        <a:rPr lang="en-ZA" sz="2800" dirty="0" smtClean="0"/>
                        <a:t>E</a:t>
                      </a:r>
                      <a:endParaRPr lang="en-ZA" sz="2800" dirty="0"/>
                    </a:p>
                  </a:txBody>
                  <a:tcPr anchor="ctr"/>
                </a:tc>
                <a:tc>
                  <a:txBody>
                    <a:bodyPr/>
                    <a:lstStyle/>
                    <a:p>
                      <a:pPr algn="ctr"/>
                      <a:r>
                        <a:rPr lang="en-ZA" sz="2800" dirty="0" smtClean="0"/>
                        <a:t>F#</a:t>
                      </a:r>
                      <a:endParaRPr lang="en-ZA" sz="2800" dirty="0"/>
                    </a:p>
                  </a:txBody>
                  <a:tcPr anchor="ctr"/>
                </a:tc>
                <a:tc>
                  <a:txBody>
                    <a:bodyPr/>
                    <a:lstStyle/>
                    <a:p>
                      <a:pPr algn="ctr"/>
                      <a:endParaRPr lang="en-ZA" sz="2800" dirty="0"/>
                    </a:p>
                  </a:txBody>
                  <a:tcPr anchor="ctr"/>
                </a:tc>
              </a:tr>
            </a:tbl>
          </a:graphicData>
        </a:graphic>
      </p:graphicFrame>
    </p:spTree>
    <p:extLst>
      <p:ext uri="{BB962C8B-B14F-4D97-AF65-F5344CB8AC3E}">
        <p14:creationId xmlns:p14="http://schemas.microsoft.com/office/powerpoint/2010/main" val="7728861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sp>
        <p:nvSpPr>
          <p:cNvPr id="3" name="Content Placeholder 2"/>
          <p:cNvSpPr>
            <a:spLocks noGrp="1"/>
          </p:cNvSpPr>
          <p:nvPr>
            <p:ph idx="1"/>
          </p:nvPr>
        </p:nvSpPr>
        <p:spPr/>
        <p:txBody>
          <a:bodyPr/>
          <a:lstStyle/>
          <a:p>
            <a:r>
              <a:rPr lang="en-ZA" dirty="0" smtClean="0"/>
              <a:t>Pentatonic scale created by shifting:</a:t>
            </a:r>
            <a:endParaRPr lang="en-ZA" dirty="0"/>
          </a:p>
        </p:txBody>
      </p:sp>
      <p:graphicFrame>
        <p:nvGraphicFramePr>
          <p:cNvPr id="4" name="Table 3"/>
          <p:cNvGraphicFramePr>
            <a:graphicFrameLocks noGrp="1"/>
          </p:cNvGraphicFramePr>
          <p:nvPr>
            <p:extLst>
              <p:ext uri="{D42A27DB-BD31-4B8C-83A1-F6EECF244321}">
                <p14:modId xmlns:p14="http://schemas.microsoft.com/office/powerpoint/2010/main" val="2045208071"/>
              </p:ext>
            </p:extLst>
          </p:nvPr>
        </p:nvGraphicFramePr>
        <p:xfrm>
          <a:off x="1835696" y="2353444"/>
          <a:ext cx="6096000" cy="103632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0">
                <a:tc>
                  <a:txBody>
                    <a:bodyPr/>
                    <a:lstStyle/>
                    <a:p>
                      <a:pPr algn="ctr"/>
                      <a:r>
                        <a:rPr lang="en-ZA" sz="2800" dirty="0" smtClean="0"/>
                        <a:t>Base</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c>
                  <a:txBody>
                    <a:bodyPr/>
                    <a:lstStyle/>
                    <a:p>
                      <a:pPr algn="ctr"/>
                      <a:r>
                        <a:rPr lang="en-ZA" sz="2800" dirty="0" smtClean="0"/>
                        <a:t>2</a:t>
                      </a:r>
                      <a:endParaRPr lang="en-ZA" sz="2800" dirty="0"/>
                    </a:p>
                  </a:txBody>
                  <a:tcPr anchor="ctr"/>
                </a:tc>
                <a:tc>
                  <a:txBody>
                    <a:bodyPr/>
                    <a:lstStyle/>
                    <a:p>
                      <a:pPr algn="ctr"/>
                      <a:r>
                        <a:rPr lang="en-ZA" sz="2800" dirty="0" smtClean="0"/>
                        <a:t>3</a:t>
                      </a:r>
                      <a:endParaRPr lang="en-ZA" sz="2800" dirty="0"/>
                    </a:p>
                  </a:txBody>
                  <a:tcPr anchor="ctr"/>
                </a:tc>
              </a:tr>
              <a:tr h="370840">
                <a:tc>
                  <a:txBody>
                    <a:bodyPr/>
                    <a:lstStyle/>
                    <a:p>
                      <a:pPr algn="ctr"/>
                      <a:r>
                        <a:rPr lang="en-ZA" sz="2800" dirty="0" smtClean="0"/>
                        <a:t>A</a:t>
                      </a:r>
                      <a:endParaRPr lang="en-ZA" sz="2800" dirty="0"/>
                    </a:p>
                  </a:txBody>
                  <a:tcPr anchor="ctr"/>
                </a:tc>
                <a:tc>
                  <a:txBody>
                    <a:bodyPr/>
                    <a:lstStyle/>
                    <a:p>
                      <a:pPr algn="ctr"/>
                      <a:r>
                        <a:rPr lang="en-ZA" sz="2800" dirty="0" smtClean="0"/>
                        <a:t>B</a:t>
                      </a:r>
                      <a:endParaRPr lang="en-ZA" sz="2800" dirty="0"/>
                    </a:p>
                  </a:txBody>
                  <a:tcPr anchor="ctr"/>
                </a:tc>
                <a:tc>
                  <a:txBody>
                    <a:bodyPr/>
                    <a:lstStyle/>
                    <a:p>
                      <a:pPr algn="ctr"/>
                      <a:r>
                        <a:rPr lang="en-ZA" sz="2800" dirty="0" smtClean="0"/>
                        <a:t>C#</a:t>
                      </a:r>
                      <a:endParaRPr lang="en-ZA" sz="2800" dirty="0"/>
                    </a:p>
                  </a:txBody>
                  <a:tcPr anchor="ctr"/>
                </a:tc>
                <a:tc>
                  <a:txBody>
                    <a:bodyPr/>
                    <a:lstStyle/>
                    <a:p>
                      <a:pPr algn="ctr"/>
                      <a:r>
                        <a:rPr lang="en-ZA" sz="2800" dirty="0" smtClean="0"/>
                        <a:t>E</a:t>
                      </a:r>
                      <a:endParaRPr lang="en-ZA" sz="2800" dirty="0"/>
                    </a:p>
                  </a:txBody>
                  <a:tcPr anchor="ctr"/>
                </a:tc>
                <a:tc>
                  <a:txBody>
                    <a:bodyPr/>
                    <a:lstStyle/>
                    <a:p>
                      <a:pPr algn="ctr"/>
                      <a:r>
                        <a:rPr lang="en-ZA" sz="2800" dirty="0" smtClean="0"/>
                        <a:t>F#</a:t>
                      </a:r>
                      <a:endParaRPr lang="en-ZA" sz="2800" dirty="0"/>
                    </a:p>
                  </a:txBody>
                  <a:tcPr anchor="ctr"/>
                </a:tc>
                <a:tc>
                  <a:txBody>
                    <a:bodyPr/>
                    <a:lstStyle/>
                    <a:p>
                      <a:pPr algn="ctr"/>
                      <a:r>
                        <a:rPr lang="en-ZA" sz="2800" dirty="0" smtClean="0"/>
                        <a:t>A</a:t>
                      </a:r>
                      <a:endParaRPr lang="en-ZA" sz="2800" dirty="0"/>
                    </a:p>
                  </a:txBody>
                  <a:tcPr/>
                </a:tc>
              </a:tr>
            </a:tbl>
          </a:graphicData>
        </a:graphic>
      </p:graphicFrame>
    </p:spTree>
    <p:extLst>
      <p:ext uri="{BB962C8B-B14F-4D97-AF65-F5344CB8AC3E}">
        <p14:creationId xmlns:p14="http://schemas.microsoft.com/office/powerpoint/2010/main" val="38032162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89348"/>
            <a:ext cx="7178142"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049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5332"/>
            <a:ext cx="8010198" cy="3324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548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Incredibly Brief History of Audio</a:t>
            </a:r>
            <a:endParaRPr lang="en-ZA" dirty="0"/>
          </a:p>
        </p:txBody>
      </p:sp>
      <p:sp>
        <p:nvSpPr>
          <p:cNvPr id="3" name="Content Placeholder 2"/>
          <p:cNvSpPr>
            <a:spLocks noGrp="1"/>
          </p:cNvSpPr>
          <p:nvPr>
            <p:ph idx="1"/>
          </p:nvPr>
        </p:nvSpPr>
        <p:spPr/>
        <p:txBody>
          <a:bodyPr/>
          <a:lstStyle/>
          <a:p>
            <a:r>
              <a:rPr lang="en-ZA" dirty="0" smtClean="0"/>
              <a:t>Mozilla created Audio Data API</a:t>
            </a:r>
          </a:p>
          <a:p>
            <a:pPr lvl="1"/>
            <a:r>
              <a:rPr lang="en-ZA" dirty="0" smtClean="0"/>
              <a:t>Uses HTML5’s </a:t>
            </a:r>
            <a:r>
              <a:rPr lang="en-ZA" dirty="0" smtClean="0">
                <a:latin typeface="Courier New" pitchFamily="49" charset="0"/>
                <a:cs typeface="Courier New" pitchFamily="49" charset="0"/>
              </a:rPr>
              <a:t>&lt;audio /&gt; </a:t>
            </a:r>
            <a:r>
              <a:rPr lang="en-ZA" dirty="0" smtClean="0"/>
              <a:t>tag</a:t>
            </a:r>
          </a:p>
          <a:p>
            <a:pPr lvl="1"/>
            <a:r>
              <a:rPr lang="en-ZA" dirty="0" smtClean="0"/>
              <a:t>Extends capabilities with JavaScript</a:t>
            </a:r>
          </a:p>
          <a:p>
            <a:pPr lvl="1"/>
            <a:r>
              <a:rPr lang="en-ZA" dirty="0" smtClean="0"/>
              <a:t>Has functionality now supported by Web Audio API</a:t>
            </a:r>
          </a:p>
          <a:p>
            <a:pPr lvl="1"/>
            <a:r>
              <a:rPr lang="en-ZA" dirty="0" smtClean="0"/>
              <a:t>Deprecated in favour of it</a:t>
            </a:r>
          </a:p>
          <a:p>
            <a:pPr lvl="2"/>
            <a:endParaRPr lang="en-ZA" dirty="0" smtClean="0"/>
          </a:p>
          <a:p>
            <a:endParaRPr lang="en-ZA" dirty="0"/>
          </a:p>
        </p:txBody>
      </p:sp>
    </p:spTree>
    <p:extLst>
      <p:ext uri="{BB962C8B-B14F-4D97-AF65-F5344CB8AC3E}">
        <p14:creationId xmlns:p14="http://schemas.microsoft.com/office/powerpoint/2010/main" val="32820430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876" y="2361059"/>
            <a:ext cx="6327468" cy="1000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5041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sp>
        <p:nvSpPr>
          <p:cNvPr id="3" name="Content Placeholder 2"/>
          <p:cNvSpPr>
            <a:spLocks noGrp="1"/>
          </p:cNvSpPr>
          <p:nvPr>
            <p:ph idx="1"/>
          </p:nvPr>
        </p:nvSpPr>
        <p:spPr/>
        <p:txBody>
          <a:bodyPr>
            <a:normAutofit/>
          </a:bodyPr>
          <a:lstStyle/>
          <a:p>
            <a:pPr marL="0" indent="0">
              <a:buNone/>
            </a:pPr>
            <a:endParaRPr lang="en-ZA" sz="3600" b="0" i="1" dirty="0" smtClean="0">
              <a:latin typeface="Cambria Math"/>
            </a:endParaRPr>
          </a:p>
          <a:p>
            <a:pPr marL="0" indent="0" algn="ctr">
              <a:buNone/>
            </a:pPr>
            <a:endParaRPr lang="en-ZA" sz="3600" i="1" dirty="0">
              <a:latin typeface="Cambria Math"/>
            </a:endParaRPr>
          </a:p>
          <a:p>
            <a:pPr marL="0" indent="0" algn="ctr">
              <a:buNone/>
            </a:pPr>
            <a:r>
              <a:rPr lang="en-ZA" sz="3600" dirty="0" smtClean="0">
                <a:latin typeface="+mn-lt"/>
              </a:rPr>
              <a:t>&lt;insert scaled up demo here/&gt;</a:t>
            </a:r>
            <a:endParaRPr lang="en-ZA" sz="3600" b="0" dirty="0" smtClean="0">
              <a:latin typeface="+mn-lt"/>
            </a:endParaRPr>
          </a:p>
        </p:txBody>
      </p:sp>
    </p:spTree>
    <p:extLst>
      <p:ext uri="{BB962C8B-B14F-4D97-AF65-F5344CB8AC3E}">
        <p14:creationId xmlns:p14="http://schemas.microsoft.com/office/powerpoint/2010/main" val="2817616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Off the Scale</a:t>
            </a:r>
            <a:endParaRPr lang="en-ZA"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345332"/>
            <a:ext cx="4372694" cy="3230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2545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Sounds like…</a:t>
            </a:r>
            <a:endParaRPr lang="en-ZA"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893" y="841277"/>
            <a:ext cx="4234439" cy="2636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841276"/>
            <a:ext cx="4542045" cy="2636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3145532"/>
            <a:ext cx="3606220"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49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 of Music</a:t>
            </a:r>
            <a:endParaRPr lang="en-ZA" dirty="0"/>
          </a:p>
        </p:txBody>
      </p:sp>
      <p:sp>
        <p:nvSpPr>
          <p:cNvPr id="3" name="Content Placeholder 2"/>
          <p:cNvSpPr>
            <a:spLocks noGrp="1"/>
          </p:cNvSpPr>
          <p:nvPr>
            <p:ph idx="1"/>
          </p:nvPr>
        </p:nvSpPr>
        <p:spPr/>
        <p:txBody>
          <a:bodyPr/>
          <a:lstStyle/>
          <a:p>
            <a:r>
              <a:rPr lang="en-ZA" dirty="0" smtClean="0"/>
              <a:t>Able to generate new sounds at desired frequencies in semi-musical way</a:t>
            </a:r>
          </a:p>
          <a:p>
            <a:r>
              <a:rPr lang="en-ZA" dirty="0" smtClean="0"/>
              <a:t>One final trick up our sleeves</a:t>
            </a:r>
            <a:endParaRPr lang="en-ZA" dirty="0"/>
          </a:p>
        </p:txBody>
      </p:sp>
    </p:spTree>
    <p:extLst>
      <p:ext uri="{BB962C8B-B14F-4D97-AF65-F5344CB8AC3E}">
        <p14:creationId xmlns:p14="http://schemas.microsoft.com/office/powerpoint/2010/main" val="36516910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 of Music</a:t>
            </a:r>
            <a:endParaRPr lang="en-ZA" dirty="0"/>
          </a:p>
        </p:txBody>
      </p:sp>
      <p:pic>
        <p:nvPicPr>
          <p:cNvPr id="25602" name="Picture 2" descr="Beethoven - Symphony No.5 in C minor free sheetmus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985292"/>
            <a:ext cx="55435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1635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 of Music</a:t>
            </a:r>
            <a:endParaRPr lang="en-ZA" dirty="0"/>
          </a:p>
        </p:txBody>
      </p:sp>
      <p:sp>
        <p:nvSpPr>
          <p:cNvPr id="3" name="Content Placeholder 2"/>
          <p:cNvSpPr>
            <a:spLocks noGrp="1"/>
          </p:cNvSpPr>
          <p:nvPr>
            <p:ph idx="1"/>
          </p:nvPr>
        </p:nvSpPr>
        <p:spPr/>
        <p:txBody>
          <a:bodyPr/>
          <a:lstStyle/>
          <a:p>
            <a:r>
              <a:rPr lang="en-ZA" dirty="0" smtClean="0"/>
              <a:t>Standard music is difficult for machines to parse</a:t>
            </a:r>
          </a:p>
          <a:p>
            <a:r>
              <a:rPr lang="en-ZA" dirty="0" smtClean="0"/>
              <a:t>Allows for wide range for expression but a cost of complexity</a:t>
            </a:r>
          </a:p>
          <a:p>
            <a:r>
              <a:rPr lang="en-ZA" dirty="0" smtClean="0"/>
              <a:t>Another type of musical notation exists that is more suited to parsing </a:t>
            </a:r>
            <a:endParaRPr lang="en-ZA" dirty="0"/>
          </a:p>
        </p:txBody>
      </p:sp>
    </p:spTree>
    <p:extLst>
      <p:ext uri="{BB962C8B-B14F-4D97-AF65-F5344CB8AC3E}">
        <p14:creationId xmlns:p14="http://schemas.microsoft.com/office/powerpoint/2010/main" val="7309704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 of Music</a:t>
            </a:r>
            <a:endParaRPr lang="en-ZA" dirty="0"/>
          </a:p>
        </p:txBody>
      </p:sp>
      <p:sp>
        <p:nvSpPr>
          <p:cNvPr id="3" name="Content Placeholder 2"/>
          <p:cNvSpPr>
            <a:spLocks noGrp="1"/>
          </p:cNvSpPr>
          <p:nvPr>
            <p:ph idx="1"/>
          </p:nvPr>
        </p:nvSpPr>
        <p:spPr/>
        <p:txBody>
          <a:bodyPr anchor="ctr">
            <a:normAutofit/>
          </a:bodyPr>
          <a:lstStyle/>
          <a:p>
            <a:pPr marL="0" indent="0" algn="ctr">
              <a:buNone/>
            </a:pPr>
            <a:r>
              <a:rPr lang="en-ZA" sz="1200" dirty="0">
                <a:latin typeface="Courier New" pitchFamily="49" charset="0"/>
                <a:cs typeface="Courier New" pitchFamily="49" charset="0"/>
              </a:rPr>
              <a:t>e--3-3-3-----------1-1-1--------------------------------------------------------</a:t>
            </a:r>
          </a:p>
          <a:p>
            <a:pPr marL="0" indent="0" algn="ctr">
              <a:buNone/>
            </a:pPr>
            <a:r>
              <a:rPr lang="en-ZA" sz="1200" dirty="0">
                <a:latin typeface="Courier New" pitchFamily="49" charset="0"/>
                <a:cs typeface="Courier New" pitchFamily="49" charset="0"/>
              </a:rPr>
              <a:t>B--------44--------------33-------------------------------4-4-4-1---------------</a:t>
            </a:r>
          </a:p>
          <a:p>
            <a:pPr marL="0" indent="0" algn="ctr">
              <a:buNone/>
            </a:pPr>
            <a:r>
              <a:rPr lang="en-ZA" sz="1200" dirty="0">
                <a:latin typeface="Courier New" pitchFamily="49" charset="0"/>
                <a:cs typeface="Courier New" pitchFamily="49" charset="0"/>
              </a:rPr>
              <a:t>G--0-0-0----------------------------------0-0-0---1-1-1-0---------------0-0-0---</a:t>
            </a:r>
          </a:p>
          <a:p>
            <a:pPr marL="0" indent="0" algn="ctr">
              <a:buNone/>
            </a:pPr>
            <a:r>
              <a:rPr lang="en-ZA" sz="1200" dirty="0">
                <a:latin typeface="Courier New" pitchFamily="49" charset="0"/>
                <a:cs typeface="Courier New" pitchFamily="49" charset="0"/>
              </a:rPr>
              <a:t>D--------11--------3-3-3-00---------------------1-----------------------------0-</a:t>
            </a:r>
          </a:p>
          <a:p>
            <a:pPr marL="0" indent="0" algn="ctr">
              <a:buNone/>
            </a:pPr>
            <a:r>
              <a:rPr lang="en-ZA" sz="1200" dirty="0">
                <a:latin typeface="Courier New" pitchFamily="49" charset="0"/>
                <a:cs typeface="Courier New" pitchFamily="49" charset="0"/>
              </a:rPr>
              <a:t>A-------------------------------------------------------------------------------</a:t>
            </a:r>
          </a:p>
          <a:p>
            <a:pPr marL="0" indent="0" algn="ctr">
              <a:buNone/>
            </a:pPr>
            <a:r>
              <a:rPr lang="en-ZA" sz="1200" dirty="0">
                <a:latin typeface="Courier New" pitchFamily="49" charset="0"/>
                <a:cs typeface="Courier New" pitchFamily="49" charset="0"/>
              </a:rPr>
              <a:t>E-------------------------------------------------------------------------------</a:t>
            </a:r>
          </a:p>
        </p:txBody>
      </p:sp>
    </p:spTree>
    <p:extLst>
      <p:ext uri="{BB962C8B-B14F-4D97-AF65-F5344CB8AC3E}">
        <p14:creationId xmlns:p14="http://schemas.microsoft.com/office/powerpoint/2010/main" val="15479890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Sound of Music</a:t>
            </a:r>
            <a:endParaRPr lang="en-ZA"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913283"/>
            <a:ext cx="6048672" cy="4695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7906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Conclusion</a:t>
            </a:r>
            <a:endParaRPr lang="en-ZA" dirty="0"/>
          </a:p>
        </p:txBody>
      </p:sp>
      <p:sp>
        <p:nvSpPr>
          <p:cNvPr id="3" name="Content Placeholder 2"/>
          <p:cNvSpPr>
            <a:spLocks noGrp="1"/>
          </p:cNvSpPr>
          <p:nvPr>
            <p:ph idx="1"/>
          </p:nvPr>
        </p:nvSpPr>
        <p:spPr/>
        <p:txBody>
          <a:bodyPr/>
          <a:lstStyle/>
          <a:p>
            <a:r>
              <a:rPr lang="en-ZA" dirty="0" smtClean="0"/>
              <a:t>The Web Audio API has emerged as a strong alternative to Flash and is gaining in popularity</a:t>
            </a:r>
          </a:p>
          <a:p>
            <a:r>
              <a:rPr lang="en-ZA" dirty="0" smtClean="0"/>
              <a:t>Audio contexts and audio graphs make it easy to combine nodes to generate audio effects</a:t>
            </a:r>
          </a:p>
          <a:p>
            <a:r>
              <a:rPr lang="en-ZA" dirty="0" err="1" smtClean="0"/>
              <a:t>JavaScriptNodes</a:t>
            </a:r>
            <a:r>
              <a:rPr lang="en-ZA" dirty="0" smtClean="0"/>
              <a:t> allow us to manipulate data as we wish</a:t>
            </a:r>
            <a:endParaRPr lang="en-ZA" dirty="0"/>
          </a:p>
        </p:txBody>
      </p:sp>
    </p:spTree>
    <p:extLst>
      <p:ext uri="{BB962C8B-B14F-4D97-AF65-F5344CB8AC3E}">
        <p14:creationId xmlns:p14="http://schemas.microsoft.com/office/powerpoint/2010/main" val="3977029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Web Audio API</a:t>
            </a:r>
            <a:endParaRPr lang="en-ZA" dirty="0"/>
          </a:p>
        </p:txBody>
      </p:sp>
      <p:sp>
        <p:nvSpPr>
          <p:cNvPr id="3" name="Content Placeholder 2"/>
          <p:cNvSpPr>
            <a:spLocks noGrp="1"/>
          </p:cNvSpPr>
          <p:nvPr>
            <p:ph idx="1"/>
          </p:nvPr>
        </p:nvSpPr>
        <p:spPr/>
        <p:txBody>
          <a:bodyPr/>
          <a:lstStyle/>
          <a:p>
            <a:r>
              <a:rPr lang="en-ZA" dirty="0" smtClean="0"/>
              <a:t>Previous technologies supported</a:t>
            </a:r>
          </a:p>
          <a:p>
            <a:pPr lvl="1"/>
            <a:r>
              <a:rPr lang="en-ZA" dirty="0" smtClean="0"/>
              <a:t>Playing</a:t>
            </a:r>
          </a:p>
          <a:p>
            <a:pPr lvl="1"/>
            <a:r>
              <a:rPr lang="en-ZA" dirty="0" smtClean="0"/>
              <a:t>Pausing</a:t>
            </a:r>
          </a:p>
          <a:p>
            <a:pPr lvl="1"/>
            <a:r>
              <a:rPr lang="en-ZA" dirty="0" smtClean="0"/>
              <a:t>Resuming</a:t>
            </a:r>
          </a:p>
          <a:p>
            <a:r>
              <a:rPr lang="en-ZA" dirty="0" smtClean="0"/>
              <a:t>Limited in terms of timing and power</a:t>
            </a:r>
            <a:endParaRPr lang="en-ZA" dirty="0"/>
          </a:p>
        </p:txBody>
      </p:sp>
    </p:spTree>
    <p:extLst>
      <p:ext uri="{BB962C8B-B14F-4D97-AF65-F5344CB8AC3E}">
        <p14:creationId xmlns:p14="http://schemas.microsoft.com/office/powerpoint/2010/main" val="2154291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Web Audio API</a:t>
            </a:r>
            <a:endParaRPr lang="en-ZA" dirty="0"/>
          </a:p>
        </p:txBody>
      </p:sp>
      <p:sp>
        <p:nvSpPr>
          <p:cNvPr id="3" name="Content Placeholder 2"/>
          <p:cNvSpPr>
            <a:spLocks noGrp="1"/>
          </p:cNvSpPr>
          <p:nvPr>
            <p:ph idx="1"/>
          </p:nvPr>
        </p:nvSpPr>
        <p:spPr/>
        <p:txBody>
          <a:bodyPr/>
          <a:lstStyle/>
          <a:p>
            <a:r>
              <a:rPr lang="en-ZA" dirty="0" smtClean="0"/>
              <a:t>The Web Audio API</a:t>
            </a:r>
          </a:p>
          <a:p>
            <a:pPr lvl="1"/>
            <a:r>
              <a:rPr lang="en-ZA" dirty="0" smtClean="0"/>
              <a:t>High-level JavaScript library</a:t>
            </a:r>
          </a:p>
          <a:p>
            <a:pPr lvl="1"/>
            <a:r>
              <a:rPr lang="en-ZA" dirty="0" smtClean="0"/>
              <a:t>Abstracts away from low-level details</a:t>
            </a:r>
          </a:p>
          <a:p>
            <a:pPr lvl="1"/>
            <a:r>
              <a:rPr lang="en-ZA" dirty="0" smtClean="0"/>
              <a:t>Allows for sounds to be analysed and synthesized</a:t>
            </a:r>
          </a:p>
          <a:p>
            <a:pPr lvl="1"/>
            <a:r>
              <a:rPr lang="en-ZA" dirty="0" smtClean="0"/>
              <a:t>Uses an audio context comprised of various audio nodes</a:t>
            </a:r>
          </a:p>
          <a:p>
            <a:pPr lvl="1"/>
            <a:endParaRPr lang="en-ZA" dirty="0" smtClean="0"/>
          </a:p>
        </p:txBody>
      </p:sp>
    </p:spTree>
    <p:extLst>
      <p:ext uri="{BB962C8B-B14F-4D97-AF65-F5344CB8AC3E}">
        <p14:creationId xmlns:p14="http://schemas.microsoft.com/office/powerpoint/2010/main" val="594987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43545</TotalTime>
  <Words>3765</Words>
  <Application>Microsoft Office PowerPoint</Application>
  <PresentationFormat>On-screen Show (16:10)</PresentationFormat>
  <Paragraphs>449</Paragraphs>
  <Slides>79</Slides>
  <Notes>71</Notes>
  <HiddenSlides>0</HiddenSlides>
  <MMClips>5</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JSinSA 2013 Bits of Sound</vt:lpstr>
      <vt:lpstr>PowerPoint Presentation</vt:lpstr>
      <vt:lpstr>PowerPoint Presentation</vt:lpstr>
      <vt:lpstr>Overview</vt:lpstr>
      <vt:lpstr>Incredibly Brief History of Audio</vt:lpstr>
      <vt:lpstr>Incredibly Brief History of Audio</vt:lpstr>
      <vt:lpstr>Incredibly Brief History of Audio</vt:lpstr>
      <vt:lpstr>Web Audio API</vt:lpstr>
      <vt:lpstr>Web Audio API</vt:lpstr>
      <vt:lpstr>Web Audio API</vt:lpstr>
      <vt:lpstr>Audio Contexts</vt:lpstr>
      <vt:lpstr>Audio Contexts</vt:lpstr>
      <vt:lpstr>Audio Contexts</vt:lpstr>
      <vt:lpstr>Audio Contexts</vt:lpstr>
      <vt:lpstr>Audio Context</vt:lpstr>
      <vt:lpstr>Audio Nodes</vt:lpstr>
      <vt:lpstr>Audio Nodes</vt:lpstr>
      <vt:lpstr>Audio Nodes</vt:lpstr>
      <vt:lpstr>Audio Nodes</vt:lpstr>
      <vt:lpstr>Audio Nodes</vt:lpstr>
      <vt:lpstr>Sounds like…</vt:lpstr>
      <vt:lpstr>Sounds like…</vt:lpstr>
      <vt:lpstr>Sounds like…</vt:lpstr>
      <vt:lpstr>Sounds like…</vt:lpstr>
      <vt:lpstr>Sounds like…</vt:lpstr>
      <vt:lpstr>Sounds like… sampling</vt:lpstr>
      <vt:lpstr>Sounds like… sampling</vt:lpstr>
      <vt:lpstr>Sounds like… sampling</vt:lpstr>
      <vt:lpstr>Sounds like… sampling</vt:lpstr>
      <vt:lpstr>Sounds like…</vt:lpstr>
      <vt:lpstr>Sounds like…</vt:lpstr>
      <vt:lpstr>Sounds like…</vt:lpstr>
      <vt:lpstr>Sounds like…</vt:lpstr>
      <vt:lpstr>Sounds like…</vt:lpstr>
      <vt:lpstr>Sounds like…</vt:lpstr>
      <vt:lpstr>Sounds like…</vt:lpstr>
      <vt:lpstr>Bits of Sound</vt:lpstr>
      <vt:lpstr>Bits of Sound</vt:lpstr>
      <vt:lpstr>Bits of Sound</vt:lpstr>
      <vt:lpstr>Bits of Sound</vt:lpstr>
      <vt:lpstr>Bits of Sound</vt:lpstr>
      <vt:lpstr>Bits of Sound</vt:lpstr>
      <vt:lpstr>Bits of Sound</vt:lpstr>
      <vt:lpstr>Bits of Sound</vt:lpstr>
      <vt:lpstr>Sounds like…</vt:lpstr>
      <vt:lpstr>Sounds like…</vt:lpstr>
      <vt:lpstr>Bits of Note </vt:lpstr>
      <vt:lpstr>Bits of Note</vt:lpstr>
      <vt:lpstr>Bits of Note</vt:lpstr>
      <vt:lpstr>Bits of Note</vt:lpstr>
      <vt:lpstr>Bits of Note</vt:lpstr>
      <vt:lpstr>Bits of Note</vt:lpstr>
      <vt:lpstr>Bits of Note</vt:lpstr>
      <vt:lpstr>Bits of Note</vt:lpstr>
      <vt:lpstr>Bits of Note</vt:lpstr>
      <vt:lpstr>Bits of Note</vt:lpstr>
      <vt:lpstr>Bits of Note</vt:lpstr>
      <vt:lpstr>Bits of Note</vt:lpstr>
      <vt:lpstr>Sounds like…</vt:lpstr>
      <vt:lpstr>Sounds like…</vt:lpstr>
      <vt:lpstr>Sounds like…</vt:lpstr>
      <vt:lpstr>Off the Scale</vt:lpstr>
      <vt:lpstr>Off the Scale</vt:lpstr>
      <vt:lpstr>Off the Scale</vt:lpstr>
      <vt:lpstr>Off the Scale</vt:lpstr>
      <vt:lpstr>Off the Scale</vt:lpstr>
      <vt:lpstr>Off the Scale</vt:lpstr>
      <vt:lpstr>Off the Scale</vt:lpstr>
      <vt:lpstr>Off the Scale</vt:lpstr>
      <vt:lpstr>Off the Scale</vt:lpstr>
      <vt:lpstr>Off the Scale</vt:lpstr>
      <vt:lpstr>Off the Scale</vt:lpstr>
      <vt:lpstr>Sounds like…</vt:lpstr>
      <vt:lpstr>Sound of Music</vt:lpstr>
      <vt:lpstr>Sound of Music</vt:lpstr>
      <vt:lpstr>Sound of Music</vt:lpstr>
      <vt:lpstr>Sound of Music</vt:lpstr>
      <vt:lpstr>Sound of Music</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Evan Knowles</cp:lastModifiedBy>
  <cp:revision>576</cp:revision>
  <cp:lastPrinted>2011-01-10T15:18:30Z</cp:lastPrinted>
  <dcterms:created xsi:type="dcterms:W3CDTF">2010-08-29T06:05:31Z</dcterms:created>
  <dcterms:modified xsi:type="dcterms:W3CDTF">2013-06-28T20:46:35Z</dcterms:modified>
</cp:coreProperties>
</file>