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807" r:id="rId5"/>
    <p:sldId id="814" r:id="rId6"/>
    <p:sldId id="817" r:id="rId7"/>
    <p:sldId id="818" r:id="rId8"/>
    <p:sldId id="816" r:id="rId9"/>
    <p:sldId id="81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89C"/>
    <a:srgbClr val="3F4851"/>
    <a:srgbClr val="111419"/>
    <a:srgbClr val="2B2A30"/>
    <a:srgbClr val="3A434A"/>
    <a:srgbClr val="3A4048"/>
    <a:srgbClr val="30343D"/>
    <a:srgbClr val="16191E"/>
    <a:srgbClr val="C231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4" autoAdjust="0"/>
    <p:restoredTop sz="95510"/>
  </p:normalViewPr>
  <p:slideViewPr>
    <p:cSldViewPr snapToGrid="0">
      <p:cViewPr varScale="1">
        <p:scale>
          <a:sx n="101" d="100"/>
          <a:sy n="101" d="100"/>
        </p:scale>
        <p:origin x="-84" y="-1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A9A68-A837-4480-9B46-DF182C6F8F40}" type="datetimeFigureOut">
              <a:rPr lang="en-CA" smtClean="0"/>
              <a:t>2022-05-12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93499-AB9F-4349-B66E-3ACF1F1CDA89}" type="slidenum">
              <a:rPr lang="en-CA" smtClean="0"/>
              <a:t>‹#›</a:t>
            </a:fld>
            <a:endParaRPr lang="en-CA"/>
          </a:p>
        </p:txBody>
      </p:sp>
    </p:spTree>
    <p:extLst>
      <p:ext uri="{BB962C8B-B14F-4D97-AF65-F5344CB8AC3E}">
        <p14:creationId xmlns:p14="http://schemas.microsoft.com/office/powerpoint/2010/main" val="272099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B4C3F-22BA-43FE-8E21-DCEDAEDD6F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xmlns="" id="{CB542903-1CE1-4523-A159-5EAC25A6E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xmlns="" id="{650FAD65-5BFE-4F0F-86E7-C7D03F971E04}"/>
              </a:ext>
            </a:extLst>
          </p:cNvPr>
          <p:cNvSpPr>
            <a:spLocks noGrp="1"/>
          </p:cNvSpPr>
          <p:nvPr>
            <p:ph type="dt" sz="half" idx="10"/>
          </p:nvPr>
        </p:nvSpPr>
        <p:spPr/>
        <p:txBody>
          <a:bodyPr/>
          <a:lstStyle/>
          <a:p>
            <a:fld id="{019BAE8E-822E-4C2F-A2DA-2E1E7C06916C}" type="datetimeFigureOut">
              <a:rPr lang="en-CA" smtClean="0"/>
              <a:t>2022-05-12</a:t>
            </a:fld>
            <a:endParaRPr lang="en-CA"/>
          </a:p>
        </p:txBody>
      </p:sp>
      <p:sp>
        <p:nvSpPr>
          <p:cNvPr id="5" name="Footer Placeholder 4">
            <a:extLst>
              <a:ext uri="{FF2B5EF4-FFF2-40B4-BE49-F238E27FC236}">
                <a16:creationId xmlns:a16="http://schemas.microsoft.com/office/drawing/2014/main" xmlns="" id="{37502B5D-0C62-447D-8DF2-AE1B7795F8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E370841D-E03B-46B3-882A-E59929FE248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68973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E9A17A-7D67-45DE-9F05-2CD7E38C31C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5A09CECC-CA13-458D-BCEA-BDFFACAFC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FCFC9E23-3551-47B1-8474-17B362670AB8}"/>
              </a:ext>
            </a:extLst>
          </p:cNvPr>
          <p:cNvSpPr>
            <a:spLocks noGrp="1"/>
          </p:cNvSpPr>
          <p:nvPr>
            <p:ph type="dt" sz="half" idx="10"/>
          </p:nvPr>
        </p:nvSpPr>
        <p:spPr/>
        <p:txBody>
          <a:bodyPr/>
          <a:lstStyle/>
          <a:p>
            <a:fld id="{019BAE8E-822E-4C2F-A2DA-2E1E7C06916C}" type="datetimeFigureOut">
              <a:rPr lang="en-CA" smtClean="0"/>
              <a:t>2022-05-12</a:t>
            </a:fld>
            <a:endParaRPr lang="en-CA"/>
          </a:p>
        </p:txBody>
      </p:sp>
      <p:sp>
        <p:nvSpPr>
          <p:cNvPr id="5" name="Footer Placeholder 4">
            <a:extLst>
              <a:ext uri="{FF2B5EF4-FFF2-40B4-BE49-F238E27FC236}">
                <a16:creationId xmlns:a16="http://schemas.microsoft.com/office/drawing/2014/main" xmlns="" id="{0CF71E8D-8DCC-48F0-A22C-9AE1A00E60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C0325482-0C39-4E91-92C2-99D32C7721C3}"/>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36982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82C0D2C-251E-4DCA-9BD9-A586B9052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C9E50777-5461-42FB-83BD-D3DCAD9F30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0264F564-6D40-4C60-AC7E-B42328BF7BED}"/>
              </a:ext>
            </a:extLst>
          </p:cNvPr>
          <p:cNvSpPr>
            <a:spLocks noGrp="1"/>
          </p:cNvSpPr>
          <p:nvPr>
            <p:ph type="dt" sz="half" idx="10"/>
          </p:nvPr>
        </p:nvSpPr>
        <p:spPr/>
        <p:txBody>
          <a:bodyPr/>
          <a:lstStyle/>
          <a:p>
            <a:fld id="{019BAE8E-822E-4C2F-A2DA-2E1E7C06916C}" type="datetimeFigureOut">
              <a:rPr lang="en-CA" smtClean="0"/>
              <a:t>2022-05-12</a:t>
            </a:fld>
            <a:endParaRPr lang="en-CA"/>
          </a:p>
        </p:txBody>
      </p:sp>
      <p:sp>
        <p:nvSpPr>
          <p:cNvPr id="5" name="Footer Placeholder 4">
            <a:extLst>
              <a:ext uri="{FF2B5EF4-FFF2-40B4-BE49-F238E27FC236}">
                <a16:creationId xmlns:a16="http://schemas.microsoft.com/office/drawing/2014/main" xmlns="" id="{36B5CE93-E2B5-4F73-A572-F5DE9B43B1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E019F168-EE4E-410B-A23D-013C5FDB747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19249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C9405B-9F40-4E0F-A5F6-E0BAC42E69D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0116B8FA-B119-41CF-B222-8F9E48469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C66591E3-0DD4-4274-82CE-B82E64D55BDF}"/>
              </a:ext>
            </a:extLst>
          </p:cNvPr>
          <p:cNvSpPr>
            <a:spLocks noGrp="1"/>
          </p:cNvSpPr>
          <p:nvPr>
            <p:ph type="dt" sz="half" idx="10"/>
          </p:nvPr>
        </p:nvSpPr>
        <p:spPr/>
        <p:txBody>
          <a:bodyPr/>
          <a:lstStyle/>
          <a:p>
            <a:fld id="{019BAE8E-822E-4C2F-A2DA-2E1E7C06916C}" type="datetimeFigureOut">
              <a:rPr lang="en-CA" smtClean="0"/>
              <a:t>2022-05-12</a:t>
            </a:fld>
            <a:endParaRPr lang="en-CA"/>
          </a:p>
        </p:txBody>
      </p:sp>
      <p:sp>
        <p:nvSpPr>
          <p:cNvPr id="5" name="Footer Placeholder 4">
            <a:extLst>
              <a:ext uri="{FF2B5EF4-FFF2-40B4-BE49-F238E27FC236}">
                <a16:creationId xmlns:a16="http://schemas.microsoft.com/office/drawing/2014/main" xmlns="" id="{21B6A6F2-9A36-4FEB-86A4-375866BC97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EFCFD1F5-A927-424B-B651-1CE3455AFEC7}"/>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47193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C65A5-1225-41CB-8D01-3F95C7293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xmlns="" id="{750133D2-6C11-4A20-A8DF-FE1E1AE798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D3FD140-5911-41CB-A136-5F664583E1B5}"/>
              </a:ext>
            </a:extLst>
          </p:cNvPr>
          <p:cNvSpPr>
            <a:spLocks noGrp="1"/>
          </p:cNvSpPr>
          <p:nvPr>
            <p:ph type="dt" sz="half" idx="10"/>
          </p:nvPr>
        </p:nvSpPr>
        <p:spPr/>
        <p:txBody>
          <a:bodyPr/>
          <a:lstStyle/>
          <a:p>
            <a:fld id="{019BAE8E-822E-4C2F-A2DA-2E1E7C06916C}" type="datetimeFigureOut">
              <a:rPr lang="en-CA" smtClean="0"/>
              <a:t>2022-05-12</a:t>
            </a:fld>
            <a:endParaRPr lang="en-CA"/>
          </a:p>
        </p:txBody>
      </p:sp>
      <p:sp>
        <p:nvSpPr>
          <p:cNvPr id="5" name="Footer Placeholder 4">
            <a:extLst>
              <a:ext uri="{FF2B5EF4-FFF2-40B4-BE49-F238E27FC236}">
                <a16:creationId xmlns:a16="http://schemas.microsoft.com/office/drawing/2014/main" xmlns="" id="{811F64F4-BECA-4EE4-89FC-7E94698486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FCA16679-54DF-4B4F-A942-E44F57668A9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3723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F3CBD-E938-4CBC-8083-E0B10AAF03C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B6F47F52-93A8-4499-B1AE-4F090A704D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xmlns="" id="{F4EE4527-E366-486B-9ED2-A2645B0B6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xmlns="" id="{B4A7A408-C247-4B46-A755-A1D0940B5696}"/>
              </a:ext>
            </a:extLst>
          </p:cNvPr>
          <p:cNvSpPr>
            <a:spLocks noGrp="1"/>
          </p:cNvSpPr>
          <p:nvPr>
            <p:ph type="dt" sz="half" idx="10"/>
          </p:nvPr>
        </p:nvSpPr>
        <p:spPr/>
        <p:txBody>
          <a:bodyPr/>
          <a:lstStyle/>
          <a:p>
            <a:fld id="{019BAE8E-822E-4C2F-A2DA-2E1E7C06916C}" type="datetimeFigureOut">
              <a:rPr lang="en-CA" smtClean="0"/>
              <a:t>2022-05-12</a:t>
            </a:fld>
            <a:endParaRPr lang="en-CA"/>
          </a:p>
        </p:txBody>
      </p:sp>
      <p:sp>
        <p:nvSpPr>
          <p:cNvPr id="6" name="Footer Placeholder 5">
            <a:extLst>
              <a:ext uri="{FF2B5EF4-FFF2-40B4-BE49-F238E27FC236}">
                <a16:creationId xmlns:a16="http://schemas.microsoft.com/office/drawing/2014/main" xmlns="" id="{5D32A864-2B8D-46C5-AFC3-7D852AB24E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F6D3AF4E-8ADD-4B0B-91C0-7346BB6F1CB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368967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D094CE-221D-43FA-895A-9868D0EA63D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4C63FD2A-A4A3-4928-8AB9-D764E3D1A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0064790-D712-4705-AE8F-0D45BF6D4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xmlns="" id="{E50BED07-3144-41A6-92B6-12CBDD1E9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22BEF40-89E3-44FD-BA2F-6B3DE1A6D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xmlns="" id="{87090DEA-72A8-42A1-AFB3-8C2D8C3A0F01}"/>
              </a:ext>
            </a:extLst>
          </p:cNvPr>
          <p:cNvSpPr>
            <a:spLocks noGrp="1"/>
          </p:cNvSpPr>
          <p:nvPr>
            <p:ph type="dt" sz="half" idx="10"/>
          </p:nvPr>
        </p:nvSpPr>
        <p:spPr/>
        <p:txBody>
          <a:bodyPr/>
          <a:lstStyle/>
          <a:p>
            <a:fld id="{019BAE8E-822E-4C2F-A2DA-2E1E7C06916C}" type="datetimeFigureOut">
              <a:rPr lang="en-CA" smtClean="0"/>
              <a:t>2022-05-12</a:t>
            </a:fld>
            <a:endParaRPr lang="en-CA"/>
          </a:p>
        </p:txBody>
      </p:sp>
      <p:sp>
        <p:nvSpPr>
          <p:cNvPr id="8" name="Footer Placeholder 7">
            <a:extLst>
              <a:ext uri="{FF2B5EF4-FFF2-40B4-BE49-F238E27FC236}">
                <a16:creationId xmlns:a16="http://schemas.microsoft.com/office/drawing/2014/main" xmlns="" id="{CD07EF10-5513-4D5C-B6AF-C33D1518D6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xmlns="" id="{7847B5D0-236A-4AC7-865E-F63B84ECDF0F}"/>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0771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EE9884-75F9-4CC7-A32A-1C0EB2A1BEE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xmlns="" id="{3A47F818-DEB8-4A4D-8C0D-843B8E9F7AAB}"/>
              </a:ext>
            </a:extLst>
          </p:cNvPr>
          <p:cNvSpPr>
            <a:spLocks noGrp="1"/>
          </p:cNvSpPr>
          <p:nvPr>
            <p:ph type="dt" sz="half" idx="10"/>
          </p:nvPr>
        </p:nvSpPr>
        <p:spPr/>
        <p:txBody>
          <a:bodyPr/>
          <a:lstStyle/>
          <a:p>
            <a:fld id="{019BAE8E-822E-4C2F-A2DA-2E1E7C06916C}" type="datetimeFigureOut">
              <a:rPr lang="en-CA" smtClean="0"/>
              <a:t>2022-05-12</a:t>
            </a:fld>
            <a:endParaRPr lang="en-CA"/>
          </a:p>
        </p:txBody>
      </p:sp>
      <p:sp>
        <p:nvSpPr>
          <p:cNvPr id="4" name="Footer Placeholder 3">
            <a:extLst>
              <a:ext uri="{FF2B5EF4-FFF2-40B4-BE49-F238E27FC236}">
                <a16:creationId xmlns:a16="http://schemas.microsoft.com/office/drawing/2014/main" xmlns="" id="{4E15066C-CF37-47CB-8683-4D13E84E143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xmlns="" id="{EA276E0D-CC77-4306-99A2-208B66FB87F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90543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47770B8-295C-4B7C-8DA4-82D5DD3AA6CD}"/>
              </a:ext>
            </a:extLst>
          </p:cNvPr>
          <p:cNvSpPr>
            <a:spLocks noGrp="1"/>
          </p:cNvSpPr>
          <p:nvPr>
            <p:ph type="dt" sz="half" idx="10"/>
          </p:nvPr>
        </p:nvSpPr>
        <p:spPr/>
        <p:txBody>
          <a:bodyPr/>
          <a:lstStyle/>
          <a:p>
            <a:fld id="{019BAE8E-822E-4C2F-A2DA-2E1E7C06916C}" type="datetimeFigureOut">
              <a:rPr lang="en-CA" smtClean="0"/>
              <a:t>2022-05-12</a:t>
            </a:fld>
            <a:endParaRPr lang="en-CA"/>
          </a:p>
        </p:txBody>
      </p:sp>
      <p:sp>
        <p:nvSpPr>
          <p:cNvPr id="3" name="Footer Placeholder 2">
            <a:extLst>
              <a:ext uri="{FF2B5EF4-FFF2-40B4-BE49-F238E27FC236}">
                <a16:creationId xmlns:a16="http://schemas.microsoft.com/office/drawing/2014/main" xmlns="" id="{642D7377-02F4-4EBB-9F9B-0606ACEA9FB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xmlns="" id="{1F020FF2-B8F7-4215-8392-346C8360C395}"/>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09788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5D020-0F59-4DDC-B78B-30C3195F1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4133832B-F6D2-420A-870A-CB0DA2385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xmlns="" id="{BBC25A01-B6E6-4073-A09C-571089560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1CA7DF9-22B0-4C57-BCCE-0DB90EB835A2}"/>
              </a:ext>
            </a:extLst>
          </p:cNvPr>
          <p:cNvSpPr>
            <a:spLocks noGrp="1"/>
          </p:cNvSpPr>
          <p:nvPr>
            <p:ph type="dt" sz="half" idx="10"/>
          </p:nvPr>
        </p:nvSpPr>
        <p:spPr/>
        <p:txBody>
          <a:bodyPr/>
          <a:lstStyle/>
          <a:p>
            <a:fld id="{019BAE8E-822E-4C2F-A2DA-2E1E7C06916C}" type="datetimeFigureOut">
              <a:rPr lang="en-CA" smtClean="0"/>
              <a:t>2022-05-12</a:t>
            </a:fld>
            <a:endParaRPr lang="en-CA"/>
          </a:p>
        </p:txBody>
      </p:sp>
      <p:sp>
        <p:nvSpPr>
          <p:cNvPr id="6" name="Footer Placeholder 5">
            <a:extLst>
              <a:ext uri="{FF2B5EF4-FFF2-40B4-BE49-F238E27FC236}">
                <a16:creationId xmlns:a16="http://schemas.microsoft.com/office/drawing/2014/main" xmlns="" id="{71DD2992-E31F-41D2-86FC-ECA00BEF45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9F174791-D157-4072-856F-6216AF66CF7D}"/>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49198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2C4DC-8D46-408E-BA4A-0087C19B4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xmlns="" id="{931C88E4-9BF7-4D50-9BC3-CB12BFCAA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xmlns="" id="{D9C3BB58-8FD5-46BA-ADD8-701119CD7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F978500-B398-4E4F-B854-720C2B53D030}"/>
              </a:ext>
            </a:extLst>
          </p:cNvPr>
          <p:cNvSpPr>
            <a:spLocks noGrp="1"/>
          </p:cNvSpPr>
          <p:nvPr>
            <p:ph type="dt" sz="half" idx="10"/>
          </p:nvPr>
        </p:nvSpPr>
        <p:spPr/>
        <p:txBody>
          <a:bodyPr/>
          <a:lstStyle/>
          <a:p>
            <a:fld id="{019BAE8E-822E-4C2F-A2DA-2E1E7C06916C}" type="datetimeFigureOut">
              <a:rPr lang="en-CA" smtClean="0"/>
              <a:t>2022-05-12</a:t>
            </a:fld>
            <a:endParaRPr lang="en-CA"/>
          </a:p>
        </p:txBody>
      </p:sp>
      <p:sp>
        <p:nvSpPr>
          <p:cNvPr id="6" name="Footer Placeholder 5">
            <a:extLst>
              <a:ext uri="{FF2B5EF4-FFF2-40B4-BE49-F238E27FC236}">
                <a16:creationId xmlns:a16="http://schemas.microsoft.com/office/drawing/2014/main" xmlns="" id="{916BDD04-ABF2-4904-B671-475D7A4B315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BC2C441A-9C6A-445C-AB8E-34B4D08000C0}"/>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18293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123C2B9-B814-4271-9DCE-6E1FEEF53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A8E3419B-9932-478C-AAC6-DDAFE2CBD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F183CD5A-934D-4D80-A2E3-0F9E8A993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BAE8E-822E-4C2F-A2DA-2E1E7C06916C}" type="datetimeFigureOut">
              <a:rPr lang="en-CA" smtClean="0"/>
              <a:t>2022-05-12</a:t>
            </a:fld>
            <a:endParaRPr lang="en-CA"/>
          </a:p>
        </p:txBody>
      </p:sp>
      <p:sp>
        <p:nvSpPr>
          <p:cNvPr id="5" name="Footer Placeholder 4">
            <a:extLst>
              <a:ext uri="{FF2B5EF4-FFF2-40B4-BE49-F238E27FC236}">
                <a16:creationId xmlns:a16="http://schemas.microsoft.com/office/drawing/2014/main" xmlns="" id="{9A8E95A7-AC59-4AB7-AD6D-EBF66152C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xmlns="" id="{A3C649CD-217C-4B85-8B55-A47D90B5E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B1AE8-3EB3-498F-8EAC-B45DD624E7D9}" type="slidenum">
              <a:rPr lang="en-CA" smtClean="0"/>
              <a:t>‹#›</a:t>
            </a:fld>
            <a:endParaRPr lang="en-CA"/>
          </a:p>
        </p:txBody>
      </p:sp>
    </p:spTree>
    <p:extLst>
      <p:ext uri="{BB962C8B-B14F-4D97-AF65-F5344CB8AC3E}">
        <p14:creationId xmlns:p14="http://schemas.microsoft.com/office/powerpoint/2010/main" val="601757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195"/>
            <a:ext cx="10515600" cy="1325563"/>
          </a:xfrm>
        </p:spPr>
        <p:txBody>
          <a:bodyPr/>
          <a:lstStyle/>
          <a:p>
            <a:r>
              <a:rPr lang="en-CA" dirty="0" smtClean="0"/>
              <a:t>Group Project</a:t>
            </a:r>
            <a:endParaRPr lang="en-CA" dirty="0"/>
          </a:p>
        </p:txBody>
      </p:sp>
      <p:sp>
        <p:nvSpPr>
          <p:cNvPr id="3" name="Content Placeholder 2"/>
          <p:cNvSpPr>
            <a:spLocks noGrp="1"/>
          </p:cNvSpPr>
          <p:nvPr>
            <p:ph idx="1"/>
          </p:nvPr>
        </p:nvSpPr>
        <p:spPr>
          <a:xfrm>
            <a:off x="838200" y="1066800"/>
            <a:ext cx="10515600" cy="5791199"/>
          </a:xfrm>
        </p:spPr>
        <p:txBody>
          <a:bodyPr>
            <a:normAutofit fontScale="47500" lnSpcReduction="20000"/>
          </a:bodyPr>
          <a:lstStyle/>
          <a:p>
            <a:r>
              <a:rPr lang="en-CA" dirty="0" smtClean="0"/>
              <a:t>Worth 25%, Due May 20, with final demos </a:t>
            </a:r>
            <a:r>
              <a:rPr lang="en-CA" dirty="0" smtClean="0"/>
              <a:t>in-person on </a:t>
            </a:r>
            <a:r>
              <a:rPr lang="en-CA" dirty="0" smtClean="0"/>
              <a:t>May 20 </a:t>
            </a:r>
            <a:r>
              <a:rPr lang="en-CA" dirty="0" smtClean="0"/>
              <a:t>in P-322 from 11:00 until 5:30pm (see schedule on last slide)</a:t>
            </a:r>
            <a:endParaRPr lang="en-CA" dirty="0" smtClean="0"/>
          </a:p>
          <a:p>
            <a:r>
              <a:rPr lang="en-CA" dirty="0" smtClean="0"/>
              <a:t>For the group project, your team must develop a transactional web application</a:t>
            </a:r>
          </a:p>
          <a:p>
            <a:pPr lvl="1"/>
            <a:r>
              <a:rPr lang="en-CA" dirty="0" smtClean="0"/>
              <a:t>Note: </a:t>
            </a:r>
            <a:r>
              <a:rPr lang="en-CA" dirty="0"/>
              <a:t>A </a:t>
            </a:r>
            <a:r>
              <a:rPr lang="en-CA" dirty="0" smtClean="0"/>
              <a:t>transactional </a:t>
            </a:r>
            <a:r>
              <a:rPr lang="en-CA" dirty="0"/>
              <a:t>web application can take many forms, including applications for </a:t>
            </a:r>
            <a:r>
              <a:rPr lang="fr-FR" dirty="0" err="1"/>
              <a:t>reservations</a:t>
            </a:r>
            <a:r>
              <a:rPr lang="fr-FR" dirty="0"/>
              <a:t>, registrations, collaboration, </a:t>
            </a:r>
            <a:r>
              <a:rPr lang="fr-FR" dirty="0" err="1"/>
              <a:t>inventory</a:t>
            </a:r>
            <a:r>
              <a:rPr lang="fr-FR" dirty="0"/>
              <a:t> management, e-commerce, etc</a:t>
            </a:r>
            <a:r>
              <a:rPr lang="fr-FR" dirty="0" smtClean="0"/>
              <a:t>.</a:t>
            </a:r>
            <a:endParaRPr lang="en-CA" dirty="0" smtClean="0"/>
          </a:p>
          <a:p>
            <a:r>
              <a:rPr lang="en-CA" dirty="0" smtClean="0"/>
              <a:t>Key Technical Requirements:</a:t>
            </a:r>
          </a:p>
          <a:p>
            <a:pPr lvl="1"/>
            <a:r>
              <a:rPr lang="en-CA" dirty="0" smtClean="0"/>
              <a:t>Must implement a </a:t>
            </a:r>
            <a:r>
              <a:rPr lang="en-CA" dirty="0" smtClean="0"/>
              <a:t>"CRRUD" application (read single and read all)</a:t>
            </a:r>
            <a:endParaRPr lang="en-CA" dirty="0" smtClean="0"/>
          </a:p>
          <a:p>
            <a:pPr lvl="1"/>
            <a:r>
              <a:rPr lang="en-CA" dirty="0" smtClean="0"/>
              <a:t>Must use an MVC architecture</a:t>
            </a:r>
          </a:p>
          <a:p>
            <a:pPr lvl="1"/>
            <a:r>
              <a:rPr lang="en-CA" dirty="0" smtClean="0"/>
              <a:t>Must use a MySQL database backing the model</a:t>
            </a:r>
          </a:p>
          <a:p>
            <a:pPr lvl="1"/>
            <a:r>
              <a:rPr lang="en-CA" dirty="0" smtClean="0"/>
              <a:t>Must use Server-Side Rendering using Handlebars views</a:t>
            </a:r>
          </a:p>
          <a:p>
            <a:pPr lvl="1"/>
            <a:r>
              <a:rPr lang="en-CA" dirty="0" smtClean="0"/>
              <a:t>Must use Node.js with Express framework</a:t>
            </a:r>
          </a:p>
          <a:p>
            <a:pPr lvl="1"/>
            <a:r>
              <a:rPr lang="en-CA" dirty="0" smtClean="0"/>
              <a:t>Must use REST API endpoints that follow naming conventions</a:t>
            </a:r>
          </a:p>
          <a:p>
            <a:pPr lvl="1"/>
            <a:r>
              <a:rPr lang="en-CA" dirty="0" smtClean="0"/>
              <a:t>Must use 3rd party logger and save server log to a file</a:t>
            </a:r>
          </a:p>
          <a:p>
            <a:pPr lvl="1"/>
            <a:r>
              <a:rPr lang="en-CA" dirty="0" smtClean="0"/>
              <a:t>Must include robust </a:t>
            </a:r>
            <a:r>
              <a:rPr lang="en-CA" dirty="0" smtClean="0"/>
              <a:t>unit and endpoint testing </a:t>
            </a:r>
            <a:r>
              <a:rPr lang="en-CA" dirty="0" smtClean="0"/>
              <a:t>using </a:t>
            </a:r>
            <a:r>
              <a:rPr lang="en-CA" dirty="0" smtClean="0"/>
              <a:t>jest and </a:t>
            </a:r>
            <a:r>
              <a:rPr lang="en-CA" dirty="0" err="1" smtClean="0"/>
              <a:t>supertest</a:t>
            </a:r>
            <a:endParaRPr lang="en-CA" dirty="0" smtClean="0"/>
          </a:p>
          <a:p>
            <a:pPr lvl="1"/>
            <a:r>
              <a:rPr lang="en-CA" dirty="0" smtClean="0"/>
              <a:t>All code must be appropriately documented using </a:t>
            </a:r>
            <a:r>
              <a:rPr lang="en-CA" dirty="0" err="1" smtClean="0"/>
              <a:t>JSDoc</a:t>
            </a:r>
            <a:r>
              <a:rPr lang="en-CA" dirty="0" smtClean="0"/>
              <a:t> (and </a:t>
            </a:r>
            <a:r>
              <a:rPr lang="en-CA" dirty="0" err="1" smtClean="0"/>
              <a:t>JSDoc</a:t>
            </a:r>
            <a:r>
              <a:rPr lang="en-CA" dirty="0" smtClean="0"/>
              <a:t> html files must be generated)</a:t>
            </a:r>
            <a:endParaRPr lang="en-CA" dirty="0" smtClean="0"/>
          </a:p>
          <a:p>
            <a:r>
              <a:rPr lang="en-CA" dirty="0" smtClean="0"/>
              <a:t>Key Functional Requirements:</a:t>
            </a:r>
          </a:p>
          <a:p>
            <a:pPr lvl="1"/>
            <a:r>
              <a:rPr lang="en-CA" dirty="0" smtClean="0"/>
              <a:t>Must include a user login capability with associated authentication and sessions</a:t>
            </a:r>
          </a:p>
          <a:p>
            <a:pPr lvl="1"/>
            <a:r>
              <a:rPr lang="en-CA" dirty="0" smtClean="0"/>
              <a:t>Must use cookies for 4 purposes: authentication, personalization, tracking and functional.</a:t>
            </a:r>
          </a:p>
          <a:p>
            <a:pPr lvl="1"/>
            <a:r>
              <a:rPr lang="en-CA" dirty="0" smtClean="0"/>
              <a:t>User inputs must be appropriately validated</a:t>
            </a:r>
          </a:p>
          <a:p>
            <a:pPr lvl="1"/>
            <a:r>
              <a:rPr lang="en-CA" dirty="0" smtClean="0"/>
              <a:t>User errors should be handled explicitly and gracefully</a:t>
            </a:r>
          </a:p>
          <a:p>
            <a:pPr lvl="1"/>
            <a:r>
              <a:rPr lang="en-CA" dirty="0" smtClean="0"/>
              <a:t>The application should not hang or crash</a:t>
            </a:r>
          </a:p>
          <a:p>
            <a:pPr lvl="1"/>
            <a:r>
              <a:rPr lang="en-CA" dirty="0" smtClean="0"/>
              <a:t>The user should be able to perform all interactions with the application by visiting a home page and then navigating appropriately within the website.</a:t>
            </a:r>
          </a:p>
          <a:p>
            <a:pPr lvl="1"/>
            <a:r>
              <a:rPr lang="en-CA" dirty="0" smtClean="0"/>
              <a:t>The website must have an "About Us" that describes your team and the motivation for the website.</a:t>
            </a:r>
          </a:p>
          <a:p>
            <a:r>
              <a:rPr lang="en-CA" dirty="0" smtClean="0"/>
              <a:t>Key Business Logic Requirements:</a:t>
            </a:r>
          </a:p>
          <a:p>
            <a:pPr lvl="1"/>
            <a:r>
              <a:rPr lang="en-CA" dirty="0" smtClean="0"/>
              <a:t>For your team to determine and document (Assignment #4)</a:t>
            </a:r>
          </a:p>
          <a:p>
            <a:pPr lvl="1"/>
            <a:r>
              <a:rPr lang="fr-FR" dirty="0" err="1" smtClean="0"/>
              <a:t>Your</a:t>
            </a:r>
            <a:r>
              <a:rPr lang="fr-FR" dirty="0" smtClean="0"/>
              <a:t> </a:t>
            </a:r>
            <a:r>
              <a:rPr lang="fr-FR" dirty="0" err="1" smtClean="0"/>
              <a:t>website</a:t>
            </a:r>
            <a:r>
              <a:rPr lang="fr-FR" dirty="0" smtClean="0"/>
              <a:t> must serve a </a:t>
            </a:r>
            <a:r>
              <a:rPr lang="fr-FR" dirty="0" err="1" smtClean="0"/>
              <a:t>clear</a:t>
            </a:r>
            <a:r>
              <a:rPr lang="fr-FR" dirty="0" smtClean="0"/>
              <a:t> </a:t>
            </a:r>
            <a:r>
              <a:rPr lang="fr-FR" dirty="0" err="1" smtClean="0"/>
              <a:t>purpose</a:t>
            </a:r>
            <a:r>
              <a:rPr lang="fr-FR" dirty="0" smtClean="0"/>
              <a:t> and </a:t>
            </a:r>
            <a:r>
              <a:rPr lang="fr-FR" dirty="0" err="1" smtClean="0"/>
              <a:t>provide</a:t>
            </a:r>
            <a:r>
              <a:rPr lang="fr-FR" dirty="0" smtClean="0"/>
              <a:t> effective </a:t>
            </a:r>
            <a:r>
              <a:rPr lang="fr-FR" dirty="0" err="1" smtClean="0"/>
              <a:t>means</a:t>
            </a:r>
            <a:r>
              <a:rPr lang="fr-FR" dirty="0" smtClean="0"/>
              <a:t> of </a:t>
            </a:r>
            <a:r>
              <a:rPr lang="fr-FR" dirty="0" err="1" smtClean="0"/>
              <a:t>achieving</a:t>
            </a:r>
            <a:r>
              <a:rPr lang="fr-FR" dirty="0" smtClean="0"/>
              <a:t> </a:t>
            </a:r>
            <a:r>
              <a:rPr lang="fr-FR" dirty="0" err="1" smtClean="0"/>
              <a:t>that</a:t>
            </a:r>
            <a:r>
              <a:rPr lang="fr-FR" dirty="0" smtClean="0"/>
              <a:t> </a:t>
            </a:r>
            <a:r>
              <a:rPr lang="fr-FR" dirty="0" err="1" smtClean="0"/>
              <a:t>purpose</a:t>
            </a:r>
            <a:r>
              <a:rPr lang="fr-FR" dirty="0" smtClean="0"/>
              <a:t>.</a:t>
            </a:r>
          </a:p>
          <a:p>
            <a:r>
              <a:rPr lang="fr-FR" dirty="0" smtClean="0"/>
              <a:t>Soft </a:t>
            </a:r>
            <a:r>
              <a:rPr lang="fr-FR" dirty="0" err="1" smtClean="0"/>
              <a:t>Requirements</a:t>
            </a:r>
            <a:r>
              <a:rPr lang="fr-FR" dirty="0" smtClean="0"/>
              <a:t>:</a:t>
            </a:r>
          </a:p>
          <a:p>
            <a:pPr lvl="1"/>
            <a:r>
              <a:rPr lang="fr-FR" dirty="0" smtClean="0"/>
              <a:t>Good </a:t>
            </a:r>
            <a:r>
              <a:rPr lang="fr-FR" dirty="0" err="1" smtClean="0"/>
              <a:t>usability</a:t>
            </a:r>
            <a:endParaRPr lang="fr-FR" dirty="0" smtClean="0"/>
          </a:p>
          <a:p>
            <a:pPr lvl="1"/>
            <a:r>
              <a:rPr lang="fr-FR" dirty="0" smtClean="0"/>
              <a:t>Good </a:t>
            </a:r>
            <a:r>
              <a:rPr lang="fr-FR" dirty="0" err="1" smtClean="0"/>
              <a:t>aesthetic</a:t>
            </a:r>
            <a:r>
              <a:rPr lang="fr-FR" dirty="0" smtClean="0"/>
              <a:t> design (</a:t>
            </a:r>
            <a:r>
              <a:rPr lang="fr-FR" dirty="0" err="1" smtClean="0"/>
              <a:t>Layout</a:t>
            </a:r>
            <a:r>
              <a:rPr lang="fr-FR" dirty="0" smtClean="0"/>
              <a:t>, images, </a:t>
            </a:r>
            <a:r>
              <a:rPr lang="fr-FR" dirty="0" err="1" smtClean="0"/>
              <a:t>formatting</a:t>
            </a:r>
            <a:r>
              <a:rPr lang="fr-FR" dirty="0" smtClean="0"/>
              <a:t>, </a:t>
            </a:r>
            <a:r>
              <a:rPr lang="fr-FR" dirty="0" err="1" smtClean="0"/>
              <a:t>color</a:t>
            </a:r>
            <a:r>
              <a:rPr lang="fr-FR" dirty="0" smtClean="0"/>
              <a:t> </a:t>
            </a:r>
            <a:r>
              <a:rPr lang="fr-FR" dirty="0" err="1" smtClean="0"/>
              <a:t>scheme</a:t>
            </a:r>
            <a:r>
              <a:rPr lang="fr-FR" dirty="0" smtClean="0"/>
              <a:t>, etc.)</a:t>
            </a:r>
          </a:p>
          <a:p>
            <a:pPr lvl="1"/>
            <a:r>
              <a:rPr lang="fr-FR" dirty="0" err="1" smtClean="0"/>
              <a:t>Usefulness</a:t>
            </a:r>
            <a:r>
              <a:rPr lang="fr-FR" dirty="0" smtClean="0"/>
              <a:t> of site</a:t>
            </a:r>
            <a:endParaRPr lang="fr-FR" dirty="0"/>
          </a:p>
          <a:p>
            <a:pPr lvl="1"/>
            <a:endParaRPr lang="en-CA" dirty="0" smtClean="0"/>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9269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596"/>
            <a:ext cx="10515600" cy="1325563"/>
          </a:xfrm>
        </p:spPr>
        <p:txBody>
          <a:bodyPr/>
          <a:lstStyle/>
          <a:p>
            <a:r>
              <a:rPr lang="en-CA" smtClean="0"/>
              <a:t>Deliverables</a:t>
            </a:r>
            <a:endParaRPr lang="en-CA" dirty="0"/>
          </a:p>
        </p:txBody>
      </p:sp>
      <p:sp>
        <p:nvSpPr>
          <p:cNvPr id="3" name="Content Placeholder 2"/>
          <p:cNvSpPr>
            <a:spLocks noGrp="1"/>
          </p:cNvSpPr>
          <p:nvPr>
            <p:ph idx="1"/>
          </p:nvPr>
        </p:nvSpPr>
        <p:spPr>
          <a:xfrm>
            <a:off x="838200" y="1278859"/>
            <a:ext cx="10888744" cy="4351338"/>
          </a:xfrm>
        </p:spPr>
        <p:txBody>
          <a:bodyPr>
            <a:noAutofit/>
          </a:bodyPr>
          <a:lstStyle/>
          <a:p>
            <a:r>
              <a:rPr lang="en-CA" sz="1600" dirty="0" smtClean="0"/>
              <a:t>Deliverables to be submitted in zip file on Lea.</a:t>
            </a:r>
          </a:p>
          <a:p>
            <a:pPr lvl="1"/>
            <a:r>
              <a:rPr lang="en-CA" sz="1400" dirty="0" smtClean="0"/>
              <a:t>Software code and all required files (images, </a:t>
            </a:r>
            <a:r>
              <a:rPr lang="en-CA" sz="1400" dirty="0" err="1" smtClean="0"/>
              <a:t>css</a:t>
            </a:r>
            <a:r>
              <a:rPr lang="en-CA" sz="1400" dirty="0" smtClean="0"/>
              <a:t>, etc.) and generated </a:t>
            </a:r>
            <a:r>
              <a:rPr lang="en-CA" sz="1400" dirty="0" err="1" smtClean="0"/>
              <a:t>JSDoc</a:t>
            </a:r>
            <a:r>
              <a:rPr lang="en-CA" sz="1400" dirty="0" smtClean="0"/>
              <a:t> html files. </a:t>
            </a:r>
          </a:p>
          <a:p>
            <a:pPr lvl="2"/>
            <a:r>
              <a:rPr lang="en-CA" sz="1200" dirty="0" smtClean="0"/>
              <a:t>To save space, do not include </a:t>
            </a:r>
            <a:r>
              <a:rPr lang="en-CA" sz="1200" dirty="0" err="1" smtClean="0"/>
              <a:t>node_modules</a:t>
            </a:r>
            <a:r>
              <a:rPr lang="en-CA" sz="1200" dirty="0" smtClean="0"/>
              <a:t> folder</a:t>
            </a:r>
            <a:endParaRPr lang="en-CA" sz="1200" dirty="0" smtClean="0"/>
          </a:p>
          <a:p>
            <a:pPr lvl="1"/>
            <a:r>
              <a:rPr lang="en-CA" sz="1400" dirty="0" smtClean="0"/>
              <a:t>Readme with instructions on how to run and use the application.  Include any non-standard modules that need to be installed (i.e., any not used in class).</a:t>
            </a:r>
          </a:p>
          <a:p>
            <a:pPr lvl="1"/>
            <a:r>
              <a:rPr lang="en-CA" sz="1400" dirty="0" smtClean="0"/>
              <a:t>Final project report</a:t>
            </a:r>
          </a:p>
          <a:p>
            <a:pPr lvl="2"/>
            <a:r>
              <a:rPr lang="en-CA" sz="1200" dirty="0" smtClean="0"/>
              <a:t>A revision of your Assignment #4 with all changes in design, the final set of capabilities, summary of issues encountered and an attribution of efforts made by all team members</a:t>
            </a:r>
          </a:p>
          <a:p>
            <a:pPr lvl="1"/>
            <a:r>
              <a:rPr lang="en-CA" sz="1400" dirty="0" smtClean="0"/>
              <a:t>Self-report on team member contributions (scale of 1-10 with description).</a:t>
            </a:r>
          </a:p>
          <a:p>
            <a:pPr lvl="2"/>
            <a:r>
              <a:rPr lang="en-CA" sz="1200" dirty="0" smtClean="0"/>
              <a:t>Details should be given on any lack of or poor participation so that undue reward is not given.  In such cases, provide details.  Ideally, bring such issues to my attention early in the effort so they can be addressed.</a:t>
            </a:r>
          </a:p>
          <a:p>
            <a:pPr lvl="1"/>
            <a:r>
              <a:rPr lang="en-CA" sz="1400" dirty="0" smtClean="0"/>
              <a:t>Final presentation slides</a:t>
            </a:r>
          </a:p>
          <a:p>
            <a:pPr lvl="2"/>
            <a:r>
              <a:rPr lang="en-CA" sz="1200" dirty="0" smtClean="0"/>
              <a:t>A revision of your Assignment #5 presentation updated with final screenshots instead of </a:t>
            </a:r>
            <a:r>
              <a:rPr lang="en-CA" sz="1200" dirty="0" err="1" smtClean="0"/>
              <a:t>mockups</a:t>
            </a:r>
            <a:r>
              <a:rPr lang="en-CA" sz="1200" dirty="0" smtClean="0"/>
              <a:t>, final status of the project with any design changes after assignment #5, final timeline summarizing key accomplishments, additional issues encountered after assignment #5 presentation, and next steps.  (See details on next slide)</a:t>
            </a:r>
            <a:endParaRPr lang="en-CA" sz="1200" dirty="0" smtClean="0"/>
          </a:p>
          <a:p>
            <a:r>
              <a:rPr lang="en-CA" sz="1600" dirty="0" smtClean="0"/>
              <a:t>Final project presentation (in </a:t>
            </a:r>
            <a:r>
              <a:rPr lang="en-CA" sz="1600" dirty="0" smtClean="0"/>
              <a:t>person). All team members must participate (similar guidelines as for Assignment #5)</a:t>
            </a:r>
          </a:p>
          <a:p>
            <a:pPr lvl="1"/>
            <a:r>
              <a:rPr lang="en-CA" sz="1400" dirty="0" smtClean="0"/>
              <a:t>Practice together beforehand!</a:t>
            </a:r>
          </a:p>
          <a:p>
            <a:pPr lvl="1"/>
            <a:r>
              <a:rPr lang="en-CA" sz="1400" dirty="0" smtClean="0"/>
              <a:t>Make sure one person does not dominate.</a:t>
            </a:r>
            <a:endParaRPr lang="en-CA" sz="1400" dirty="0" smtClean="0"/>
          </a:p>
          <a:p>
            <a:r>
              <a:rPr lang="en-CA" sz="1600" dirty="0" smtClean="0"/>
              <a:t>Demo of working project (in person).  All team members must participate.  </a:t>
            </a:r>
          </a:p>
          <a:p>
            <a:pPr lvl="1"/>
            <a:r>
              <a:rPr lang="en-CA" sz="1400" dirty="0" smtClean="0"/>
              <a:t>Make sure your demo works beforehand!  "Last-minute issues" and non-working code will result in low marks.</a:t>
            </a:r>
          </a:p>
          <a:p>
            <a:pPr lvl="1"/>
            <a:r>
              <a:rPr lang="en-CA" sz="1400" dirty="0" smtClean="0"/>
              <a:t>Practice together beforehand!</a:t>
            </a:r>
          </a:p>
          <a:p>
            <a:pPr lvl="1"/>
            <a:r>
              <a:rPr lang="en-CA" sz="1400" dirty="0" smtClean="0"/>
              <a:t>Make sure one person does not dominate.  Each team member should spend some time demoing the capability(-</a:t>
            </a:r>
            <a:r>
              <a:rPr lang="en-CA" sz="1400" dirty="0" err="1" smtClean="0"/>
              <a:t>ies</a:t>
            </a:r>
            <a:r>
              <a:rPr lang="en-CA" sz="1400" dirty="0" smtClean="0"/>
              <a:t>) they coded the most.</a:t>
            </a:r>
          </a:p>
          <a:p>
            <a:pPr lvl="1"/>
            <a:r>
              <a:rPr lang="en-CA" sz="1400" dirty="0" smtClean="0"/>
              <a:t>Each team member must demonstrate their individual "cookie" feature (for the 3% Assignment #5 Part 2 mark).</a:t>
            </a:r>
          </a:p>
        </p:txBody>
      </p:sp>
    </p:spTree>
    <p:extLst>
      <p:ext uri="{BB962C8B-B14F-4D97-AF65-F5344CB8AC3E}">
        <p14:creationId xmlns:p14="http://schemas.microsoft.com/office/powerpoint/2010/main" val="63622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Presentation Outline</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Suggested presentation outline is similar to that of Assignment #5</a:t>
            </a:r>
          </a:p>
          <a:p>
            <a:r>
              <a:rPr lang="en-CA" dirty="0" smtClean="0"/>
              <a:t>All slides should indicate "created by", "modified by" (if different), "presented by"</a:t>
            </a:r>
          </a:p>
          <a:p>
            <a:pPr lvl="1"/>
            <a:r>
              <a:rPr lang="en-CA" dirty="0" smtClean="0"/>
              <a:t>1 slide motivation for site with inspiring image and/or logo.</a:t>
            </a:r>
          </a:p>
          <a:p>
            <a:pPr lvl="1"/>
            <a:r>
              <a:rPr lang="en-CA" dirty="0" smtClean="0"/>
              <a:t>1 slide summary of the key capabilities your site is providing.  i.e., these are essentially the business requirements</a:t>
            </a:r>
          </a:p>
          <a:p>
            <a:pPr lvl="1"/>
            <a:r>
              <a:rPr lang="en-CA" dirty="0" smtClean="0"/>
              <a:t>~3 slides summary of key features with final screenshots.  Aim is to showcase the "feel" of the final website.</a:t>
            </a:r>
          </a:p>
          <a:p>
            <a:pPr lvl="2"/>
            <a:r>
              <a:rPr lang="en-CA" dirty="0" smtClean="0"/>
              <a:t>Keep it simple since you'll be demoing right afterwards.  These should help clarify the demo.</a:t>
            </a:r>
          </a:p>
          <a:p>
            <a:pPr lvl="2"/>
            <a:r>
              <a:rPr lang="en-CA" dirty="0" smtClean="0"/>
              <a:t>Mention all the cookie-based features succinctly on one slide</a:t>
            </a:r>
          </a:p>
          <a:p>
            <a:pPr lvl="1"/>
            <a:r>
              <a:rPr lang="en-CA" dirty="0" smtClean="0"/>
              <a:t>1 slide summary of final database design.  The UML diagram generally should suffice.</a:t>
            </a:r>
          </a:p>
          <a:p>
            <a:pPr lvl="1"/>
            <a:r>
              <a:rPr lang="en-CA" dirty="0" smtClean="0"/>
              <a:t>3 slides on final project status</a:t>
            </a:r>
          </a:p>
          <a:p>
            <a:pPr lvl="2"/>
            <a:r>
              <a:rPr lang="en-CA" dirty="0" smtClean="0"/>
              <a:t>1 slide with summary of any changes to design since assignment #5</a:t>
            </a:r>
          </a:p>
          <a:p>
            <a:pPr lvl="2"/>
            <a:r>
              <a:rPr lang="en-CA" dirty="0" smtClean="0"/>
              <a:t>1 slide with final key achievements on a timeline</a:t>
            </a:r>
          </a:p>
          <a:p>
            <a:pPr lvl="3"/>
            <a:r>
              <a:rPr lang="en-CA" dirty="0" smtClean="0"/>
              <a:t>Slide should give a sense of what was accomplished when.</a:t>
            </a:r>
          </a:p>
          <a:p>
            <a:pPr lvl="3"/>
            <a:r>
              <a:rPr lang="en-CA" dirty="0" smtClean="0"/>
              <a:t>This can all be done in a single table or in a single graphic.  Focus on the big things, not all the little details.</a:t>
            </a:r>
          </a:p>
          <a:p>
            <a:pPr lvl="2"/>
            <a:r>
              <a:rPr lang="en-CA" dirty="0" smtClean="0"/>
              <a:t>1 slide with tasks/capabilities that were not completed or only partially completed.</a:t>
            </a:r>
          </a:p>
          <a:p>
            <a:pPr lvl="1"/>
            <a:r>
              <a:rPr lang="en-CA" dirty="0" smtClean="0"/>
              <a:t>1 slide with summary of issues encountered since assignment #5, solutions found, lessons learned, etc.</a:t>
            </a:r>
          </a:p>
          <a:p>
            <a:pPr lvl="2"/>
            <a:r>
              <a:rPr lang="en-CA" dirty="0" smtClean="0"/>
              <a:t>Indicate any issues with task allocations and how things may have changed in your team</a:t>
            </a:r>
          </a:p>
          <a:p>
            <a:pPr lvl="1"/>
            <a:r>
              <a:rPr lang="en-CA" dirty="0" smtClean="0"/>
              <a:t>1 slide with "Next Steps"</a:t>
            </a:r>
          </a:p>
          <a:p>
            <a:pPr lvl="2"/>
            <a:r>
              <a:rPr lang="en-CA" dirty="0" smtClean="0"/>
              <a:t>What would you like to do with the site next?  If you had more time, what would you add/change?</a:t>
            </a:r>
          </a:p>
          <a:p>
            <a:pPr lvl="2"/>
            <a:r>
              <a:rPr lang="en-CA" dirty="0" smtClean="0"/>
              <a:t>You can role-play this as if you were a business, presenting to a venture capitalist, etc., or make it personal to your real life, pretend there was another class project phase after this,  talk about actual plans, etc.</a:t>
            </a:r>
            <a:endParaRPr lang="en-CA" dirty="0"/>
          </a:p>
        </p:txBody>
      </p:sp>
    </p:spTree>
    <p:extLst>
      <p:ext uri="{BB962C8B-B14F-4D97-AF65-F5344CB8AC3E}">
        <p14:creationId xmlns:p14="http://schemas.microsoft.com/office/powerpoint/2010/main" val="329422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smtClean="0"/>
              <a:t>Presentation/Demo Guidelines</a:t>
            </a:r>
            <a:endParaRPr lang="en-CA" dirty="0"/>
          </a:p>
        </p:txBody>
      </p:sp>
      <p:sp>
        <p:nvSpPr>
          <p:cNvPr id="3" name="Content Placeholder 2"/>
          <p:cNvSpPr>
            <a:spLocks noGrp="1"/>
          </p:cNvSpPr>
          <p:nvPr>
            <p:ph idx="1"/>
          </p:nvPr>
        </p:nvSpPr>
        <p:spPr/>
        <p:txBody>
          <a:bodyPr>
            <a:noAutofit/>
          </a:bodyPr>
          <a:lstStyle/>
          <a:p>
            <a:r>
              <a:rPr lang="en-CA" sz="1400" dirty="0" smtClean="0"/>
              <a:t>You should aim to spend at most 1 minute per slide.</a:t>
            </a:r>
          </a:p>
          <a:p>
            <a:pPr lvl="1"/>
            <a:r>
              <a:rPr lang="en-CA" sz="1200" dirty="0" smtClean="0"/>
              <a:t>You don't need a lot of words on each slide.  Let images / tables do the work for you.</a:t>
            </a:r>
          </a:p>
          <a:p>
            <a:pPr lvl="1"/>
            <a:r>
              <a:rPr lang="en-CA" sz="1200" dirty="0" smtClean="0"/>
              <a:t>You don't need to read all the words on the slide when presenting.  Focus on conveying the main message(s).</a:t>
            </a:r>
          </a:p>
          <a:p>
            <a:pPr lvl="1"/>
            <a:r>
              <a:rPr lang="en-CA" sz="1200" dirty="0" smtClean="0"/>
              <a:t>Leverage as much content from your assignment #5 and your final report as you can</a:t>
            </a:r>
          </a:p>
          <a:p>
            <a:pPr lvl="1"/>
            <a:r>
              <a:rPr lang="en-CA" sz="1200" dirty="0" smtClean="0"/>
              <a:t>Unlike the document, here short bullets are your friend…</a:t>
            </a:r>
          </a:p>
          <a:p>
            <a:pPr lvl="1"/>
            <a:r>
              <a:rPr lang="en-CA" sz="1200" dirty="0" smtClean="0"/>
              <a:t>In other words, keep it simple so you don't get bogged down spending a lot of time on any particular slide (and also don't spend too much time creating the slides!)</a:t>
            </a:r>
          </a:p>
          <a:p>
            <a:r>
              <a:rPr lang="en-CA" sz="1400" dirty="0" smtClean="0"/>
              <a:t>Final demo must show me a fully working website.</a:t>
            </a:r>
          </a:p>
          <a:p>
            <a:pPr lvl="1"/>
            <a:r>
              <a:rPr lang="en-CA" sz="1200" dirty="0" smtClean="0"/>
              <a:t>All key capabilities should work ("must-haves")</a:t>
            </a:r>
          </a:p>
          <a:p>
            <a:pPr lvl="1"/>
            <a:r>
              <a:rPr lang="en-CA" sz="1200" dirty="0" smtClean="0"/>
              <a:t>Some optional capabilities can be working but "incomplete" ("nice-to-haves").  i.e., it can't cause a runtime issue, but may only have partial functionality.</a:t>
            </a:r>
          </a:p>
          <a:p>
            <a:pPr lvl="1"/>
            <a:r>
              <a:rPr lang="en-CA" sz="1200" dirty="0" smtClean="0"/>
              <a:t>The demo must be run from a single codebase (no separate branches).</a:t>
            </a:r>
          </a:p>
          <a:p>
            <a:r>
              <a:rPr lang="en-CA" sz="1400" dirty="0" smtClean="0"/>
              <a:t>Demo setup:</a:t>
            </a:r>
          </a:p>
          <a:p>
            <a:pPr lvl="1"/>
            <a:r>
              <a:rPr lang="en-CA" sz="1200" dirty="0" smtClean="0"/>
              <a:t>Make sure everything is setup and that your website is working before you start your presentation.</a:t>
            </a:r>
          </a:p>
          <a:p>
            <a:pPr lvl="1"/>
            <a:r>
              <a:rPr lang="en-CA" sz="1200" dirty="0" smtClean="0"/>
              <a:t>We will be sharing screens on Teams in class, so make sure that you are signed in to Teams and that your </a:t>
            </a:r>
            <a:r>
              <a:rPr lang="en-CA" sz="1200" dirty="0" err="1" smtClean="0"/>
              <a:t>screenshare</a:t>
            </a:r>
            <a:r>
              <a:rPr lang="en-CA" sz="1200" dirty="0" smtClean="0"/>
              <a:t> is working before you start your presentation.</a:t>
            </a:r>
          </a:p>
          <a:p>
            <a:pPr lvl="2"/>
            <a:r>
              <a:rPr lang="en-CA" sz="1100" dirty="0" smtClean="0"/>
              <a:t>Ideally, do a </a:t>
            </a:r>
            <a:r>
              <a:rPr lang="en-CA" sz="1100" dirty="0" err="1" smtClean="0"/>
              <a:t>screenshare</a:t>
            </a:r>
            <a:r>
              <a:rPr lang="en-CA" sz="1100" dirty="0" smtClean="0"/>
              <a:t> test-run beforehand from that same computer</a:t>
            </a:r>
          </a:p>
          <a:p>
            <a:pPr lvl="2"/>
            <a:r>
              <a:rPr lang="en-CA" sz="1100" dirty="0" smtClean="0"/>
              <a:t>Alternatively, you can use a laptop and connect directly to the presentation screen via HDMI.</a:t>
            </a:r>
          </a:p>
          <a:p>
            <a:r>
              <a:rPr lang="en-CA" sz="1400" dirty="0" smtClean="0"/>
              <a:t>Demo </a:t>
            </a:r>
            <a:r>
              <a:rPr lang="en-CA" sz="1400" dirty="0" err="1" smtClean="0"/>
              <a:t>followup</a:t>
            </a:r>
            <a:r>
              <a:rPr lang="en-CA" sz="1400" dirty="0" smtClean="0"/>
              <a:t>:</a:t>
            </a:r>
          </a:p>
          <a:p>
            <a:pPr lvl="1"/>
            <a:r>
              <a:rPr lang="en-CA" sz="1200" dirty="0" smtClean="0"/>
              <a:t>After the demo, the teacher will go through the code with you "over your shoulder".  </a:t>
            </a:r>
          </a:p>
          <a:p>
            <a:pPr lvl="1"/>
            <a:r>
              <a:rPr lang="en-CA" sz="1200" dirty="0" smtClean="0"/>
              <a:t>Be prepared to run your test suite, to show your </a:t>
            </a:r>
            <a:r>
              <a:rPr lang="en-CA" sz="1200" dirty="0" err="1" smtClean="0"/>
              <a:t>JSDoc</a:t>
            </a:r>
            <a:r>
              <a:rPr lang="en-CA" sz="1200" dirty="0" smtClean="0"/>
              <a:t> html files, and to bring up your model and controller code for inspection.</a:t>
            </a:r>
          </a:p>
          <a:p>
            <a:pPr lvl="1"/>
            <a:r>
              <a:rPr lang="en-CA" sz="1200" dirty="0" smtClean="0"/>
              <a:t>We may also drill-down into capabilities that were unclear in the demo.</a:t>
            </a:r>
            <a:br>
              <a:rPr lang="en-CA" sz="1200" dirty="0" smtClean="0"/>
            </a:br>
            <a:endParaRPr lang="en-CA" sz="1200" dirty="0" smtClean="0"/>
          </a:p>
          <a:p>
            <a:pPr lvl="2"/>
            <a:endParaRPr lang="en-CA" sz="1100" dirty="0" smtClean="0"/>
          </a:p>
          <a:p>
            <a:endParaRPr lang="en-CA" sz="1400" dirty="0"/>
          </a:p>
        </p:txBody>
      </p:sp>
    </p:spTree>
    <p:extLst>
      <p:ext uri="{BB962C8B-B14F-4D97-AF65-F5344CB8AC3E}">
        <p14:creationId xmlns:p14="http://schemas.microsoft.com/office/powerpoint/2010/main" val="402912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Marking Scheme</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Marking Scheme (Revised slightly from original):</a:t>
            </a:r>
          </a:p>
          <a:p>
            <a:pPr lvl="1"/>
            <a:r>
              <a:rPr lang="en-CA" dirty="0" smtClean="0"/>
              <a:t>30% Functionality: Did your project meet the technical and functional requirements set by the teacher? Did your code meet the business logic requirements as per your design?</a:t>
            </a:r>
          </a:p>
          <a:p>
            <a:pPr lvl="1"/>
            <a:r>
              <a:rPr lang="en-CA" dirty="0" smtClean="0"/>
              <a:t>10% Aesthetic: How well did your website meet the soft requirements and your design aesthetics?  Is your </a:t>
            </a:r>
            <a:r>
              <a:rPr lang="fr-FR" dirty="0" err="1" smtClean="0"/>
              <a:t>website</a:t>
            </a:r>
            <a:r>
              <a:rPr lang="fr-FR" dirty="0" smtClean="0"/>
              <a:t> usable? </a:t>
            </a:r>
            <a:r>
              <a:rPr lang="fr-FR" dirty="0" err="1" smtClean="0"/>
              <a:t>Does</a:t>
            </a:r>
            <a:r>
              <a:rPr lang="fr-FR" dirty="0" smtClean="0"/>
              <a:t> </a:t>
            </a:r>
            <a:r>
              <a:rPr lang="fr-FR" dirty="0" err="1" smtClean="0"/>
              <a:t>it</a:t>
            </a:r>
            <a:r>
              <a:rPr lang="fr-FR" dirty="0" smtClean="0"/>
              <a:t> have a good </a:t>
            </a:r>
            <a:r>
              <a:rPr lang="fr-FR" dirty="0" err="1" smtClean="0"/>
              <a:t>aesthetic</a:t>
            </a:r>
            <a:r>
              <a:rPr lang="fr-FR" dirty="0" smtClean="0"/>
              <a:t> design? How </a:t>
            </a:r>
            <a:r>
              <a:rPr lang="fr-FR" dirty="0" err="1" smtClean="0"/>
              <a:t>useful</a:t>
            </a:r>
            <a:r>
              <a:rPr lang="fr-FR" dirty="0" smtClean="0"/>
              <a:t> </a:t>
            </a:r>
            <a:r>
              <a:rPr lang="fr-FR" dirty="0" err="1" smtClean="0"/>
              <a:t>is</a:t>
            </a:r>
            <a:r>
              <a:rPr lang="fr-FR" dirty="0" smtClean="0"/>
              <a:t> the site? </a:t>
            </a:r>
            <a:endParaRPr lang="en-CA" dirty="0" smtClean="0"/>
          </a:p>
          <a:p>
            <a:pPr lvl="1"/>
            <a:r>
              <a:rPr lang="en-CA" dirty="0" smtClean="0"/>
              <a:t>10% Code quality: Does your code handle errors properly, does it use effective logging messages, does it use good variable and method naming, is it formatted well, etc.?</a:t>
            </a:r>
          </a:p>
          <a:p>
            <a:pPr lvl="1"/>
            <a:r>
              <a:rPr lang="en-CA" dirty="0" smtClean="0"/>
              <a:t>10% Testing: Do you have a good suite of unit tests and endpoint tests that test for success and failure conditions?</a:t>
            </a:r>
          </a:p>
          <a:p>
            <a:pPr lvl="1"/>
            <a:r>
              <a:rPr lang="en-CA" dirty="0" smtClean="0"/>
              <a:t>10% Documentation: Effective, well-written </a:t>
            </a:r>
            <a:r>
              <a:rPr lang="en-CA" dirty="0" err="1" smtClean="0"/>
              <a:t>JSDoc</a:t>
            </a:r>
            <a:r>
              <a:rPr lang="en-CA" dirty="0" smtClean="0"/>
              <a:t>, internal documentation, readme, etc.  5% of this mark will be for generated </a:t>
            </a:r>
            <a:r>
              <a:rPr lang="en-CA" dirty="0" err="1" smtClean="0"/>
              <a:t>JSDoc</a:t>
            </a:r>
            <a:r>
              <a:rPr lang="en-CA" dirty="0"/>
              <a:t> </a:t>
            </a:r>
            <a:r>
              <a:rPr lang="en-CA" dirty="0" smtClean="0"/>
              <a:t>html files.</a:t>
            </a:r>
            <a:endParaRPr lang="en-CA" dirty="0" smtClean="0"/>
          </a:p>
          <a:p>
            <a:pPr lvl="1"/>
            <a:r>
              <a:rPr lang="en-CA" dirty="0" smtClean="0"/>
              <a:t>10</a:t>
            </a:r>
            <a:r>
              <a:rPr lang="en-CA" dirty="0" smtClean="0"/>
              <a:t>% Final Report: Good quality, up-to-date report</a:t>
            </a:r>
          </a:p>
          <a:p>
            <a:pPr lvl="1"/>
            <a:r>
              <a:rPr lang="en-CA" dirty="0" smtClean="0"/>
              <a:t>10</a:t>
            </a:r>
            <a:r>
              <a:rPr lang="en-CA" dirty="0" smtClean="0"/>
              <a:t>% Final Presentation and Demo: Good presentation and demo with participation by all team members</a:t>
            </a:r>
          </a:p>
          <a:p>
            <a:pPr lvl="1"/>
            <a:r>
              <a:rPr lang="en-CA" dirty="0" smtClean="0"/>
              <a:t>10% Individual contribution: (Will be based on self-reports and teacher assessment, including class attendance during final few weeks)</a:t>
            </a:r>
          </a:p>
          <a:p>
            <a:pPr lvl="2"/>
            <a:r>
              <a:rPr lang="en-CA" dirty="0" smtClean="0"/>
              <a:t>Note: Poor participation on the project will result in penalties for that individual on other marking categories as appropriate based on their actual contributions.</a:t>
            </a:r>
          </a:p>
          <a:p>
            <a:pPr lvl="1"/>
            <a:endParaRPr lang="en-CA" dirty="0" smtClean="0"/>
          </a:p>
        </p:txBody>
      </p:sp>
    </p:spTree>
    <p:extLst>
      <p:ext uri="{BB962C8B-B14F-4D97-AF65-F5344CB8AC3E}">
        <p14:creationId xmlns:p14="http://schemas.microsoft.com/office/powerpoint/2010/main" val="242874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731"/>
            <a:ext cx="10515600" cy="1325563"/>
          </a:xfrm>
        </p:spPr>
        <p:txBody>
          <a:bodyPr/>
          <a:lstStyle/>
          <a:p>
            <a:r>
              <a:rPr lang="en-CA" dirty="0" smtClean="0"/>
              <a:t>Schedule</a:t>
            </a:r>
            <a:endParaRPr lang="en-CA" dirty="0"/>
          </a:p>
        </p:txBody>
      </p:sp>
      <p:sp>
        <p:nvSpPr>
          <p:cNvPr id="3" name="Content Placeholder 2"/>
          <p:cNvSpPr>
            <a:spLocks noGrp="1"/>
          </p:cNvSpPr>
          <p:nvPr>
            <p:ph idx="1"/>
          </p:nvPr>
        </p:nvSpPr>
        <p:spPr>
          <a:xfrm>
            <a:off x="838200" y="1253764"/>
            <a:ext cx="10515600" cy="5604236"/>
          </a:xfrm>
        </p:spPr>
        <p:txBody>
          <a:bodyPr>
            <a:normAutofit fontScale="55000" lnSpcReduction="20000"/>
          </a:bodyPr>
          <a:lstStyle/>
          <a:p>
            <a:r>
              <a:rPr lang="en-CA" dirty="0" smtClean="0"/>
              <a:t>You must arrive at least 15 minutes before your presentation and be ready to go on time.  (Suggest 30 minutes beforehand so you can support the group before you as an audience member).</a:t>
            </a:r>
          </a:p>
          <a:p>
            <a:pPr lvl="1"/>
            <a:r>
              <a:rPr lang="en-CA" dirty="0" smtClean="0"/>
              <a:t>If a presentation/demo is happening when you enter, please be quiet and respectful.  No talking, but you can start getting setup.</a:t>
            </a:r>
          </a:p>
          <a:p>
            <a:r>
              <a:rPr lang="en-CA" dirty="0" smtClean="0"/>
              <a:t>Format:</a:t>
            </a:r>
          </a:p>
          <a:p>
            <a:pPr lvl="1"/>
            <a:r>
              <a:rPr lang="en-CA" dirty="0" smtClean="0"/>
              <a:t>~10 min presentation</a:t>
            </a:r>
          </a:p>
          <a:p>
            <a:pPr lvl="1"/>
            <a:r>
              <a:rPr lang="en-CA" dirty="0" smtClean="0"/>
              <a:t>~10 min demo</a:t>
            </a:r>
          </a:p>
          <a:p>
            <a:pPr lvl="1"/>
            <a:r>
              <a:rPr lang="en-CA" dirty="0" smtClean="0"/>
              <a:t>~10 min </a:t>
            </a:r>
            <a:r>
              <a:rPr lang="en-CA" dirty="0" err="1" smtClean="0"/>
              <a:t>followup</a:t>
            </a:r>
            <a:endParaRPr lang="en-CA" dirty="0" smtClean="0"/>
          </a:p>
          <a:p>
            <a:r>
              <a:rPr lang="en-CA" dirty="0" smtClean="0"/>
              <a:t>11:00 - 11:30 - Jayden, Joseph, </a:t>
            </a:r>
            <a:r>
              <a:rPr lang="en-CA" dirty="0" err="1" smtClean="0"/>
              <a:t>Braedan</a:t>
            </a:r>
            <a:endParaRPr lang="en-CA" dirty="0" smtClean="0"/>
          </a:p>
          <a:p>
            <a:r>
              <a:rPr lang="en-CA" dirty="0" smtClean="0"/>
              <a:t>11:30 - 12:00 - Abdel, Matthew, Joshua, Ben</a:t>
            </a:r>
          </a:p>
          <a:p>
            <a:r>
              <a:rPr lang="en-CA" dirty="0" smtClean="0"/>
              <a:t>12:00 - 12:30 - Samuel, Chase, Jeffrey</a:t>
            </a:r>
          </a:p>
          <a:p>
            <a:r>
              <a:rPr lang="en-CA" dirty="0" smtClean="0"/>
              <a:t>12:30 - 1:00 - Sebastian, Tyler, </a:t>
            </a:r>
            <a:r>
              <a:rPr lang="en-CA" dirty="0" err="1" smtClean="0"/>
              <a:t>Biko</a:t>
            </a:r>
            <a:endParaRPr lang="en-CA" dirty="0" smtClean="0"/>
          </a:p>
          <a:p>
            <a:r>
              <a:rPr lang="en-CA" dirty="0" smtClean="0"/>
              <a:t>1:00 - 1:30 - Evan, Jeremy, Julian</a:t>
            </a:r>
          </a:p>
          <a:p>
            <a:r>
              <a:rPr lang="en-CA" dirty="0" smtClean="0"/>
              <a:t>1:30 - 2:00 - Nathan, Trevor, Jacob</a:t>
            </a:r>
          </a:p>
          <a:p>
            <a:r>
              <a:rPr lang="en-CA" dirty="0" smtClean="0"/>
              <a:t>2:00 - 2:30 - </a:t>
            </a:r>
            <a:r>
              <a:rPr lang="en-CA" dirty="0" err="1" smtClean="0"/>
              <a:t>Vathu</a:t>
            </a:r>
            <a:r>
              <a:rPr lang="en-CA" dirty="0" smtClean="0"/>
              <a:t>, </a:t>
            </a:r>
            <a:r>
              <a:rPr lang="en-CA" dirty="0" err="1" smtClean="0"/>
              <a:t>Resham</a:t>
            </a:r>
            <a:r>
              <a:rPr lang="en-CA" dirty="0" smtClean="0"/>
              <a:t>, </a:t>
            </a:r>
            <a:r>
              <a:rPr lang="en-CA" dirty="0" err="1" smtClean="0"/>
              <a:t>Yorick</a:t>
            </a:r>
            <a:endParaRPr lang="en-CA" dirty="0" smtClean="0"/>
          </a:p>
          <a:p>
            <a:r>
              <a:rPr lang="en-CA" dirty="0" smtClean="0"/>
              <a:t>2:30 - 3:00 - Liam, Eric, Pleasure</a:t>
            </a:r>
          </a:p>
          <a:p>
            <a:r>
              <a:rPr lang="en-CA" dirty="0" smtClean="0"/>
              <a:t>3:00 - 3:30 - Chris, Anna, Simon</a:t>
            </a:r>
          </a:p>
          <a:p>
            <a:r>
              <a:rPr lang="en-CA" dirty="0" smtClean="0"/>
              <a:t>3:30 - 4:00 - Brandon, Kevin, Samuel A.</a:t>
            </a:r>
          </a:p>
          <a:p>
            <a:r>
              <a:rPr lang="en-CA" dirty="0" smtClean="0"/>
              <a:t>4:00 - 4:30 - </a:t>
            </a:r>
            <a:r>
              <a:rPr lang="en-CA" dirty="0" err="1" smtClean="0"/>
              <a:t>Gorav</a:t>
            </a:r>
            <a:r>
              <a:rPr lang="en-CA" dirty="0" smtClean="0"/>
              <a:t>, </a:t>
            </a:r>
            <a:r>
              <a:rPr lang="en-CA" dirty="0" err="1" smtClean="0"/>
              <a:t>Payal</a:t>
            </a:r>
            <a:r>
              <a:rPr lang="en-CA" dirty="0" smtClean="0"/>
              <a:t>, Samuel D., Rafael</a:t>
            </a:r>
          </a:p>
          <a:p>
            <a:r>
              <a:rPr lang="en-CA" dirty="0" smtClean="0"/>
              <a:t>4:30 - 5:00 - </a:t>
            </a:r>
            <a:r>
              <a:rPr lang="en-CA" dirty="0" err="1" smtClean="0"/>
              <a:t>Sarim</a:t>
            </a:r>
            <a:r>
              <a:rPr lang="en-CA" dirty="0" smtClean="0"/>
              <a:t>, Angela, Emma</a:t>
            </a:r>
          </a:p>
          <a:p>
            <a:r>
              <a:rPr lang="en-CA" dirty="0" smtClean="0"/>
              <a:t>5:00 - 5:30 - Lauren, </a:t>
            </a:r>
            <a:r>
              <a:rPr lang="en-CA" dirty="0" err="1" smtClean="0"/>
              <a:t>Priya</a:t>
            </a:r>
            <a:r>
              <a:rPr lang="en-CA" dirty="0" smtClean="0"/>
              <a:t>, Alexei</a:t>
            </a:r>
          </a:p>
          <a:p>
            <a:endParaRPr lang="en-CA" dirty="0"/>
          </a:p>
        </p:txBody>
      </p:sp>
    </p:spTree>
    <p:extLst>
      <p:ext uri="{BB962C8B-B14F-4D97-AF65-F5344CB8AC3E}">
        <p14:creationId xmlns:p14="http://schemas.microsoft.com/office/powerpoint/2010/main" val="2379732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4D61FE78918647AE1087A3C93530A6" ma:contentTypeVersion="11" ma:contentTypeDescription="Create a new document." ma:contentTypeScope="" ma:versionID="122c18bb79a47c06789461d5a6dad822">
  <xsd:schema xmlns:xsd="http://www.w3.org/2001/XMLSchema" xmlns:xs="http://www.w3.org/2001/XMLSchema" xmlns:p="http://schemas.microsoft.com/office/2006/metadata/properties" xmlns:ns3="bd79ff27-7ff7-4a72-93ea-772c9b9e9b6b" xmlns:ns4="e07a3a43-2147-4a71-9116-f40940da4895" targetNamespace="http://schemas.microsoft.com/office/2006/metadata/properties" ma:root="true" ma:fieldsID="bf79c116fec319c47836f3ef2e4f05a2" ns3:_="" ns4:_="">
    <xsd:import namespace="bd79ff27-7ff7-4a72-93ea-772c9b9e9b6b"/>
    <xsd:import namespace="e07a3a43-2147-4a71-9116-f40940da489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9ff27-7ff7-4a72-93ea-772c9b9e9b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7a3a43-2147-4a71-9116-f40940da489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9868C4-66A6-4D2D-A4B2-DE91DC8F276A}">
  <ds:schemaRefs>
    <ds:schemaRef ds:uri="http://schemas.microsoft.com/office/infopath/2007/PartnerControls"/>
    <ds:schemaRef ds:uri="http://purl.org/dc/terms/"/>
    <ds:schemaRef ds:uri="http://schemas.microsoft.com/office/2006/documentManagement/types"/>
    <ds:schemaRef ds:uri="bd79ff27-7ff7-4a72-93ea-772c9b9e9b6b"/>
    <ds:schemaRef ds:uri="http://purl.org/dc/elements/1.1/"/>
    <ds:schemaRef ds:uri="http://schemas.microsoft.com/office/2006/metadata/properties"/>
    <ds:schemaRef ds:uri="http://schemas.openxmlformats.org/package/2006/metadata/core-properties"/>
    <ds:schemaRef ds:uri="e07a3a43-2147-4a71-9116-f40940da4895"/>
    <ds:schemaRef ds:uri="http://www.w3.org/XML/1998/namespace"/>
    <ds:schemaRef ds:uri="http://purl.org/dc/dcmitype/"/>
  </ds:schemaRefs>
</ds:datastoreItem>
</file>

<file path=customXml/itemProps2.xml><?xml version="1.0" encoding="utf-8"?>
<ds:datastoreItem xmlns:ds="http://schemas.openxmlformats.org/officeDocument/2006/customXml" ds:itemID="{DFDC66A2-8AD5-4B5C-B3AE-BA70D5887F84}">
  <ds:schemaRefs>
    <ds:schemaRef ds:uri="http://schemas.microsoft.com/sharepoint/v3/contenttype/forms"/>
  </ds:schemaRefs>
</ds:datastoreItem>
</file>

<file path=customXml/itemProps3.xml><?xml version="1.0" encoding="utf-8"?>
<ds:datastoreItem xmlns:ds="http://schemas.openxmlformats.org/officeDocument/2006/customXml" ds:itemID="{17C35065-CC9D-4A8A-B3AC-B0442B9DF7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9ff27-7ff7-4a72-93ea-772c9b9e9b6b"/>
    <ds:schemaRef ds:uri="e07a3a43-2147-4a71-9116-f40940da48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38792</TotalTime>
  <Words>1732</Words>
  <Application>Microsoft Office PowerPoint</Application>
  <PresentationFormat>Custom</PresentationFormat>
  <Paragraphs>121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Group Project</vt:lpstr>
      <vt:lpstr>Deliverables</vt:lpstr>
      <vt:lpstr>Presentation Outline</vt:lpstr>
      <vt:lpstr>Presentation/Demo Guidelines</vt:lpstr>
      <vt:lpstr>Marking Scheme</vt:lpstr>
      <vt:lpstr>Schedule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Main</cp:lastModifiedBy>
  <cp:revision>415</cp:revision>
  <dcterms:created xsi:type="dcterms:W3CDTF">2022-01-14T10:55:47Z</dcterms:created>
  <dcterms:modified xsi:type="dcterms:W3CDTF">2022-05-12T05:52:56Z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0x010100624D61FE78918647AE1087A3C93530A6</vt:lpwstr>
  </property>
</Properties>
</file>