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916" r:id="rId2"/>
    <p:sldId id="261" r:id="rId3"/>
    <p:sldId id="264" r:id="rId4"/>
    <p:sldId id="267" r:id="rId5"/>
    <p:sldId id="266" r:id="rId6"/>
    <p:sldId id="258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0542"/>
  </p:normalViewPr>
  <p:slideViewPr>
    <p:cSldViewPr snapToGrid="0" snapToObjects="1">
      <p:cViewPr varScale="1">
        <p:scale>
          <a:sx n="125" d="100"/>
          <a:sy n="125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18C34-0825-6243-92D3-A46F4A14394E}" type="datetimeFigureOut">
              <a:rPr lang="en-CN" smtClean="0"/>
              <a:t>11/16/20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14F2-3742-0B4F-8574-B21BB8622E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49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714F2-3742-0B4F-8574-B21BB8622E75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217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714F2-3742-0B4F-8574-B21BB8622E75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770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714F2-3742-0B4F-8574-B21BB8622E75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796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743-EBBE-A84B-B897-A083FA13A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31CE5-769F-7342-B806-F287FCCE7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66A8-4891-4941-AC9F-5E545FD5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38C0-A3A2-734E-BCE6-79B197B216CA}" type="datetimeFigureOut">
              <a:rPr lang="en-CN" smtClean="0"/>
              <a:t>11/16/20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B6E1-746E-5645-8096-1EF421EE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50561-6958-9044-A0A9-902EDD20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3FB-719C-AE43-B2C3-132AB043FC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193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3E98-A6E0-1A4E-8DCA-EA59034A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EF028-C6F9-844F-90CA-9312C0DE9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9FAB-5CF9-7449-B35D-A4E4D676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38C0-A3A2-734E-BCE6-79B197B216CA}" type="datetimeFigureOut">
              <a:rPr lang="en-CN" smtClean="0"/>
              <a:t>11/16/20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E9E8C-1DB7-0C46-90B8-6DDF6E22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E9655-A3A9-B84C-ADE7-2778CA23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3FB-719C-AE43-B2C3-132AB043FC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530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3F6F6-1D7A-CA47-B455-98C7421F5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3CE8B-6A1B-8B4E-B4FD-91D7AEEB7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F686-9E6B-0B4B-B355-B22B0696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38C0-A3A2-734E-BCE6-79B197B216CA}" type="datetimeFigureOut">
              <a:rPr lang="en-CN" smtClean="0"/>
              <a:t>11/16/20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521C-0A5F-F447-ACE7-83CBF730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98CD-5238-324E-9668-45511538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3FB-719C-AE43-B2C3-132AB043FC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73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640C-10F0-E942-AD4D-AA4BFE2B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918F-C846-5644-AF3D-B970B585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AF97-8EC0-0046-BAB3-76B776A3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38C0-A3A2-734E-BCE6-79B197B216CA}" type="datetimeFigureOut">
              <a:rPr lang="en-CN" smtClean="0"/>
              <a:t>11/16/20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4D1B-AAEC-1D44-80D5-BB528384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38C3-2DD7-0C4F-9255-598F2FEE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3FB-719C-AE43-B2C3-132AB043FC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271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AF53-A23D-FA4D-AB2B-3AD88A16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89E76-F7DD-F74E-A7A8-B1EE5301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EDA1-1853-2142-A75C-33D0D558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38C0-A3A2-734E-BCE6-79B197B216CA}" type="datetimeFigureOut">
              <a:rPr lang="en-CN" smtClean="0"/>
              <a:t>11/16/20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6FAE0-4C08-E644-9A82-1CA6390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7736-FE60-024E-A171-DA8C0014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3FB-719C-AE43-B2C3-132AB043FC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686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57AB-6A9B-5E4B-98C9-A1C14D32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5445-D22D-C645-8D20-9518B5C25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50C2-7537-6341-B184-FEF17053E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F3F8-FBED-E44B-86E5-58D4C73E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38C0-A3A2-734E-BCE6-79B197B216CA}" type="datetimeFigureOut">
              <a:rPr lang="en-CN" smtClean="0"/>
              <a:t>11/16/20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6866F-3AD1-E64D-96C5-971E0128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FC595-212C-DE43-AD67-C7552ED8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3FB-719C-AE43-B2C3-132AB043FC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773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8B24-FF88-C14C-9A6F-4B866B08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9C91E-1666-E549-83E6-D23833BB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033D-7051-9349-BCCE-94E62BEDA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BDEEF-289D-4B4D-A843-4110A4097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F21A0-F690-9646-8436-224FBB8EF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73D19-3829-EF46-A946-E4FB6CC3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38C0-A3A2-734E-BCE6-79B197B216CA}" type="datetimeFigureOut">
              <a:rPr lang="en-CN" smtClean="0"/>
              <a:t>11/16/20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4142E-7D12-A848-BB01-0213D433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4A723-DBBC-7A49-82F9-647FA923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3FB-719C-AE43-B2C3-132AB043FC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07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D118-260A-2D4E-901C-81A2CFA4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16CE2-FECE-924E-AC9A-C113E341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38C0-A3A2-734E-BCE6-79B197B216CA}" type="datetimeFigureOut">
              <a:rPr lang="en-CN" smtClean="0"/>
              <a:t>11/16/20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8214A-AFD2-884D-A14F-C338972D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D61AF-C516-AD41-96AA-AB01F4C4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3FB-719C-AE43-B2C3-132AB043FC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024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25695-5381-5A41-8B22-91AB0A38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38C0-A3A2-734E-BCE6-79B197B216CA}" type="datetimeFigureOut">
              <a:rPr lang="en-CN" smtClean="0"/>
              <a:t>11/16/20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359D0-7306-0F4D-8263-D5E445A9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1F34A-3AC2-2C4B-B044-0449D0A3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3FB-719C-AE43-B2C3-132AB043FC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713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03BB-2438-4942-AD04-FD78545A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1104-E98C-B948-8DCB-AC5C1BEC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E65A1-E1FF-E141-8FB2-AC7F2FF1A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5537-BFC1-C349-9B73-56A1E3BE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38C0-A3A2-734E-BCE6-79B197B216CA}" type="datetimeFigureOut">
              <a:rPr lang="en-CN" smtClean="0"/>
              <a:t>11/16/20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01BE8-DB34-084C-8A7F-BF883166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E0857-6A74-AD41-BD75-DC320A08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3FB-719C-AE43-B2C3-132AB043FC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45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2A62-5D92-5E47-A4DD-687F515C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65CFA-A1F1-6140-BF4C-563942531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4E9E2-1CDB-BB4A-8253-6EE5E57C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393D2-37B5-C246-B24A-5FC6E49F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38C0-A3A2-734E-BCE6-79B197B216CA}" type="datetimeFigureOut">
              <a:rPr lang="en-CN" smtClean="0"/>
              <a:t>11/16/20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767B7-0494-594F-AF0D-1BC7CEA5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78C08-8588-7543-A212-2DF8973F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3FB-719C-AE43-B2C3-132AB043FC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93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9C8CE-5D52-384F-A25B-5085B884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72044-AB1F-284F-B104-C832722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3ABF5-7DA2-0F45-B847-E1F909B9B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138C0-A3A2-734E-BCE6-79B197B216CA}" type="datetimeFigureOut">
              <a:rPr lang="en-CN" smtClean="0"/>
              <a:t>11/16/20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8F53-2ED6-5147-A6E3-E786DBAD6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BCB1-55FD-F34C-ADC3-AF3D93A69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03FB-719C-AE43-B2C3-132AB043FC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815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nLongMa/ABTestforBook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77250" y="-2829877"/>
            <a:ext cx="6858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58350" y="7116763"/>
            <a:ext cx="6858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66000" y="924686"/>
            <a:ext cx="1044659" cy="46403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77250" y="3248848"/>
            <a:ext cx="2825841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</a:rPr>
              <a:t>Team member: </a:t>
            </a:r>
          </a:p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</a:rPr>
              <a:t>  Evan Long Ma</a:t>
            </a:r>
          </a:p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</a:rPr>
              <a:t> Xia Yi Huang</a:t>
            </a:r>
          </a:p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思源黑体 CN Light" panose="020B0300000000000000" pitchFamily="34" charset="-122"/>
                <a:cs typeface="Arial" panose="020B0604020202020204" pitchFamily="34" charset="0"/>
              </a:rPr>
              <a:t>    Xiao Yang Ren</a:t>
            </a: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8441030" y="2854818"/>
            <a:ext cx="344424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477250" y="1405860"/>
            <a:ext cx="401002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Marketing </a:t>
            </a:r>
          </a:p>
          <a:p>
            <a:pPr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Analytics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</a:p>
        </p:txBody>
      </p:sp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D846D6-4337-E548-9A98-04D1D4D3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6" name="矩形 9">
            <a:extLst>
              <a:ext uri="{FF2B5EF4-FFF2-40B4-BE49-F238E27FC236}">
                <a16:creationId xmlns:a16="http://schemas.microsoft.com/office/drawing/2014/main" id="{02AD895D-46C5-F743-9DC4-4508435F859C}"/>
              </a:ext>
            </a:extLst>
          </p:cNvPr>
          <p:cNvSpPr/>
          <p:nvPr/>
        </p:nvSpPr>
        <p:spPr>
          <a:xfrm>
            <a:off x="8477250" y="4452223"/>
            <a:ext cx="2825841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 u="sng" dirty="0">
                <a:solidFill>
                  <a:schemeClr val="bg1"/>
                </a:solidFill>
                <a:latin typeface="Perpetua" panose="02020502060401020303" pitchFamily="18" charset="77"/>
                <a:ea typeface="Brush Script MT" panose="03060802040406070304" pitchFamily="66" charset="-122"/>
                <a:cs typeface="Brush Script MT" panose="03060802040406070304" pitchFamily="66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https://github.com/EvanLongMa/</a:t>
            </a:r>
            <a:r>
              <a:rPr lang="en-US" i="1" u="sng" dirty="0" err="1">
                <a:solidFill>
                  <a:schemeClr val="bg1"/>
                </a:solidFill>
                <a:latin typeface="Perpetua" panose="02020502060401020303" pitchFamily="18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CustomerSegmentationForFastFood</a:t>
            </a:r>
            <a:endParaRPr lang="en-US" sz="1600" i="1" dirty="0">
              <a:solidFill>
                <a:schemeClr val="bg1"/>
              </a:solidFill>
              <a:latin typeface="Perpetua" panose="02020502060401020303" pitchFamily="18" charset="77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80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4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4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3" grpId="0"/>
      <p:bldP spid="1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870E2-4DE5-A04A-B284-4626E70FE58E}"/>
              </a:ext>
            </a:extLst>
          </p:cNvPr>
          <p:cNvSpPr txBox="1"/>
          <p:nvPr/>
        </p:nvSpPr>
        <p:spPr>
          <a:xfrm>
            <a:off x="0" y="-800099"/>
            <a:ext cx="1427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and discussion on the clustering model including high level summary of model robustness checks, e.g. how you selected the number of cluster </a:t>
            </a:r>
          </a:p>
          <a:p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06F6-A80C-604F-AA85-47F3AF38E5C1}"/>
              </a:ext>
            </a:extLst>
          </p:cNvPr>
          <p:cNvSpPr txBox="1"/>
          <p:nvPr/>
        </p:nvSpPr>
        <p:spPr>
          <a:xfrm>
            <a:off x="0" y="-86"/>
            <a:ext cx="4492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Descriptive data overview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8BD111CC-6BB5-B544-917A-59954F37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666"/>
            <a:ext cx="5540188" cy="4614627"/>
          </a:xfrm>
          <a:prstGeom prst="rect">
            <a:avLst/>
          </a:prstGeom>
        </p:spPr>
      </p:pic>
      <p:sp>
        <p:nvSpPr>
          <p:cNvPr id="22" name="矩形: 圆角 55">
            <a:extLst>
              <a:ext uri="{FF2B5EF4-FFF2-40B4-BE49-F238E27FC236}">
                <a16:creationId xmlns:a16="http://schemas.microsoft.com/office/drawing/2014/main" id="{B314261F-C82D-CE4B-8CE7-50E1D2FE2E06}"/>
              </a:ext>
            </a:extLst>
          </p:cNvPr>
          <p:cNvSpPr/>
          <p:nvPr/>
        </p:nvSpPr>
        <p:spPr>
          <a:xfrm>
            <a:off x="2718835" y="5644233"/>
            <a:ext cx="6754330" cy="1092743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total item count in location 1,3,5,8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total item count in location 4,7,9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 descr="Map&#10;&#10;Description automatically generated">
            <a:extLst>
              <a:ext uri="{FF2B5EF4-FFF2-40B4-BE49-F238E27FC236}">
                <a16:creationId xmlns:a16="http://schemas.microsoft.com/office/drawing/2014/main" id="{22F1E0D4-22BE-1C47-9C21-6B3339B76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8666"/>
            <a:ext cx="5780216" cy="449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9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3C06F6-A80C-604F-AA85-47F3AF38E5C1}"/>
              </a:ext>
            </a:extLst>
          </p:cNvPr>
          <p:cNvSpPr txBox="1"/>
          <p:nvPr/>
        </p:nvSpPr>
        <p:spPr>
          <a:xfrm>
            <a:off x="0" y="-86"/>
            <a:ext cx="4492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Descriptive data overview</a:t>
            </a:r>
          </a:p>
        </p:txBody>
      </p:sp>
      <p:sp>
        <p:nvSpPr>
          <p:cNvPr id="13" name="矩形: 圆角 55">
            <a:extLst>
              <a:ext uri="{FF2B5EF4-FFF2-40B4-BE49-F238E27FC236}">
                <a16:creationId xmlns:a16="http://schemas.microsoft.com/office/drawing/2014/main" id="{942EDF88-CDCC-144D-BED1-4C6ECFA29AD4}"/>
              </a:ext>
            </a:extLst>
          </p:cNvPr>
          <p:cNvSpPr/>
          <p:nvPr/>
        </p:nvSpPr>
        <p:spPr>
          <a:xfrm>
            <a:off x="6129911" y="5332365"/>
            <a:ext cx="4528926" cy="946731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hours:11am-1am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most orders during lunch time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: 圆角 55">
            <a:extLst>
              <a:ext uri="{FF2B5EF4-FFF2-40B4-BE49-F238E27FC236}">
                <a16:creationId xmlns:a16="http://schemas.microsoft.com/office/drawing/2014/main" id="{7A58A0B2-D8BB-8843-BF7D-87B4883EADC7}"/>
              </a:ext>
            </a:extLst>
          </p:cNvPr>
          <p:cNvSpPr/>
          <p:nvPr/>
        </p:nvSpPr>
        <p:spPr>
          <a:xfrm>
            <a:off x="280588" y="5333822"/>
            <a:ext cx="3695112" cy="946730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Burger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fries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food.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9959AB0F-C586-464F-95C3-F3532682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420" y="1052269"/>
            <a:ext cx="7582489" cy="4064927"/>
          </a:xfrm>
          <a:prstGeom prst="rect">
            <a:avLst/>
          </a:prstGeom>
        </p:spPr>
      </p:pic>
      <p:cxnSp>
        <p:nvCxnSpPr>
          <p:cNvPr id="23" name="直接连接符 45">
            <a:extLst>
              <a:ext uri="{FF2B5EF4-FFF2-40B4-BE49-F238E27FC236}">
                <a16:creationId xmlns:a16="http://schemas.microsoft.com/office/drawing/2014/main" id="{F69B67DF-FFC8-7942-8311-59664EB7BB91}"/>
              </a:ext>
            </a:extLst>
          </p:cNvPr>
          <p:cNvCxnSpPr>
            <a:cxnSpLocks/>
          </p:cNvCxnSpPr>
          <p:nvPr/>
        </p:nvCxnSpPr>
        <p:spPr>
          <a:xfrm flipV="1">
            <a:off x="4258274" y="902374"/>
            <a:ext cx="0" cy="5566665"/>
          </a:xfrm>
          <a:prstGeom prst="line">
            <a:avLst/>
          </a:prstGeom>
          <a:ln w="28575">
            <a:solidFill>
              <a:srgbClr val="004D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Chart, bubble chart&#10;&#10;Description automatically generated">
            <a:extLst>
              <a:ext uri="{FF2B5EF4-FFF2-40B4-BE49-F238E27FC236}">
                <a16:creationId xmlns:a16="http://schemas.microsoft.com/office/drawing/2014/main" id="{F668CC2A-1844-C74F-BD94-7EBD1EB0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24" y="1129553"/>
            <a:ext cx="3695112" cy="39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8642C6-5AD7-3049-9B19-1DD3FF7B63BA}"/>
              </a:ext>
            </a:extLst>
          </p:cNvPr>
          <p:cNvSpPr txBox="1"/>
          <p:nvPr/>
        </p:nvSpPr>
        <p:spPr>
          <a:xfrm>
            <a:off x="0" y="-86"/>
            <a:ext cx="3008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Clustering model</a:t>
            </a:r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0C2AA161-7D40-6D47-A27A-8245F3FD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2" y="533387"/>
            <a:ext cx="5818908" cy="2975253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E30DEFD4-0E30-8D46-8634-E7E773A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31" y="521512"/>
            <a:ext cx="5923555" cy="3005462"/>
          </a:xfrm>
          <a:prstGeom prst="rect">
            <a:avLst/>
          </a:prstGeom>
        </p:spPr>
      </p:pic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77DC55BD-CE45-684C-B230-4F1F438B7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758" y="3552412"/>
            <a:ext cx="3860746" cy="3056690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A7D7D898-1033-0842-892B-ABD135B8D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431" y="3578026"/>
            <a:ext cx="5777897" cy="300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ACB0A44-BB6C-D249-9124-511BFBB716DF}"/>
              </a:ext>
            </a:extLst>
          </p:cNvPr>
          <p:cNvSpPr txBox="1"/>
          <p:nvPr/>
        </p:nvSpPr>
        <p:spPr>
          <a:xfrm>
            <a:off x="0" y="-86"/>
            <a:ext cx="3008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Clustering model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49BC36E-D500-B640-B8DA-D9F6F168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3" y="3510738"/>
            <a:ext cx="4488873" cy="3233171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2F673286-3C0E-E448-99BE-FD7E6CC15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26" y="3553196"/>
            <a:ext cx="5152871" cy="3241911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D8BAF6E-C26C-F941-BB07-55CF88AAC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7" y="570953"/>
            <a:ext cx="9925846" cy="301998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72782377-DFAB-8A4A-BD69-D121D74E7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4697" y="675942"/>
            <a:ext cx="2377303" cy="61616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59705F3-3CA3-5B47-81AD-838E96EE148D}"/>
              </a:ext>
            </a:extLst>
          </p:cNvPr>
          <p:cNvSpPr txBox="1"/>
          <p:nvPr/>
        </p:nvSpPr>
        <p:spPr>
          <a:xfrm>
            <a:off x="10008973" y="296591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Food types bought</a:t>
            </a:r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2B6D9EB6-2DB4-494C-987C-C0B6B5C17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4482" y="55807"/>
            <a:ext cx="482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36A796-A0DC-1E4E-972C-A7E656FAFCC6}"/>
              </a:ext>
            </a:extLst>
          </p:cNvPr>
          <p:cNvSpPr txBox="1"/>
          <p:nvPr/>
        </p:nvSpPr>
        <p:spPr>
          <a:xfrm>
            <a:off x="34554" y="0"/>
            <a:ext cx="3413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Customer Segment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6C65C9-6F9B-B04B-9441-4D960505B140}"/>
              </a:ext>
            </a:extLst>
          </p:cNvPr>
          <p:cNvGrpSpPr/>
          <p:nvPr/>
        </p:nvGrpSpPr>
        <p:grpSpPr>
          <a:xfrm>
            <a:off x="8762788" y="2537126"/>
            <a:ext cx="1414463" cy="1810714"/>
            <a:chOff x="8762788" y="2537126"/>
            <a:chExt cx="1414463" cy="1810714"/>
          </a:xfrm>
        </p:grpSpPr>
        <p:pic>
          <p:nvPicPr>
            <p:cNvPr id="3" name="Graphic 2" descr="User">
              <a:extLst>
                <a:ext uri="{FF2B5EF4-FFF2-40B4-BE49-F238E27FC236}">
                  <a16:creationId xmlns:a16="http://schemas.microsoft.com/office/drawing/2014/main" id="{B7043B9D-D7AC-B54C-BA70-4ACEC0C93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2788" y="2537126"/>
              <a:ext cx="1414463" cy="1414463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DE28D1-911B-164F-990A-6AE749484B2A}"/>
                </a:ext>
              </a:extLst>
            </p:cNvPr>
            <p:cNvSpPr txBox="1"/>
            <p:nvPr/>
          </p:nvSpPr>
          <p:spPr>
            <a:xfrm>
              <a:off x="8883564" y="3978508"/>
              <a:ext cx="1293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Clustering 1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2EDF63C-20B7-F74A-9FFB-894F9D42F13A}"/>
              </a:ext>
            </a:extLst>
          </p:cNvPr>
          <p:cNvGrpSpPr/>
          <p:nvPr/>
        </p:nvGrpSpPr>
        <p:grpSpPr>
          <a:xfrm>
            <a:off x="578245" y="1155328"/>
            <a:ext cx="5555011" cy="5192279"/>
            <a:chOff x="578245" y="1155328"/>
            <a:chExt cx="5555011" cy="519227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7C749F1-1DD8-5A4F-BAB1-AB12E79C6BB1}"/>
                </a:ext>
              </a:extLst>
            </p:cNvPr>
            <p:cNvGrpSpPr/>
            <p:nvPr/>
          </p:nvGrpSpPr>
          <p:grpSpPr>
            <a:xfrm>
              <a:off x="3909954" y="1324789"/>
              <a:ext cx="1920971" cy="1231901"/>
              <a:chOff x="6548438" y="1329530"/>
              <a:chExt cx="1763399" cy="1231901"/>
            </a:xfrm>
          </p:grpSpPr>
          <p:sp>
            <p:nvSpPr>
              <p:cNvPr id="27" name="矩形 87">
                <a:extLst>
                  <a:ext uri="{FF2B5EF4-FFF2-40B4-BE49-F238E27FC236}">
                    <a16:creationId xmlns:a16="http://schemas.microsoft.com/office/drawing/2014/main" id="{79399022-BB72-DD40-9FC7-F459A4F6DD3A}"/>
                  </a:ext>
                </a:extLst>
              </p:cNvPr>
              <p:cNvSpPr/>
              <p:nvPr/>
            </p:nvSpPr>
            <p:spPr>
              <a:xfrm>
                <a:off x="6548438" y="1467643"/>
                <a:ext cx="1763399" cy="109378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0">
                <a:extLst>
                  <a:ext uri="{FF2B5EF4-FFF2-40B4-BE49-F238E27FC236}">
                    <a16:creationId xmlns:a16="http://schemas.microsoft.com/office/drawing/2014/main" id="{B322631D-5F1B-B44A-A991-1E79D440E142}"/>
                  </a:ext>
                </a:extLst>
              </p:cNvPr>
              <p:cNvSpPr txBox="1"/>
              <p:nvPr/>
            </p:nvSpPr>
            <p:spPr>
              <a:xfrm>
                <a:off x="6805294" y="1329530"/>
                <a:ext cx="124968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endParaRPr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4" name="Graphic 33" descr="User">
              <a:extLst>
                <a:ext uri="{FF2B5EF4-FFF2-40B4-BE49-F238E27FC236}">
                  <a16:creationId xmlns:a16="http://schemas.microsoft.com/office/drawing/2014/main" id="{B385EABD-1864-A640-8A15-BAFF8F83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08485" y="2630487"/>
              <a:ext cx="1414463" cy="141446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CB2C0F-40DA-EF4E-89B6-78AA498DF335}"/>
                </a:ext>
              </a:extLst>
            </p:cNvPr>
            <p:cNvSpPr txBox="1"/>
            <p:nvPr/>
          </p:nvSpPr>
          <p:spPr>
            <a:xfrm>
              <a:off x="2768872" y="4009983"/>
              <a:ext cx="1293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Clustering 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635777-C468-AA46-94C0-EFAC6BC3E743}"/>
                </a:ext>
              </a:extLst>
            </p:cNvPr>
            <p:cNvSpPr txBox="1"/>
            <p:nvPr/>
          </p:nvSpPr>
          <p:spPr>
            <a:xfrm>
              <a:off x="3967273" y="1814084"/>
              <a:ext cx="1863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600" dirty="0"/>
                <a:t>H</a:t>
              </a:r>
              <a:r>
                <a:rPr lang="en-US" sz="1600" dirty="0" err="1"/>
                <a:t>i</a:t>
              </a:r>
              <a:r>
                <a:rPr lang="en-CN" sz="1600" dirty="0"/>
                <a:t>gh in expenditure 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0BD44BA-398D-E242-BDF6-E47C303CF754}"/>
                </a:ext>
              </a:extLst>
            </p:cNvPr>
            <p:cNvGrpSpPr/>
            <p:nvPr/>
          </p:nvGrpSpPr>
          <p:grpSpPr>
            <a:xfrm>
              <a:off x="578245" y="4075043"/>
              <a:ext cx="2190627" cy="1627627"/>
              <a:chOff x="1075135" y="4520644"/>
              <a:chExt cx="2160434" cy="145164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0A8734E-9DCF-E145-B94D-9400DBD7102F}"/>
                  </a:ext>
                </a:extLst>
              </p:cNvPr>
              <p:cNvGrpSpPr/>
              <p:nvPr/>
            </p:nvGrpSpPr>
            <p:grpSpPr>
              <a:xfrm>
                <a:off x="1075135" y="4520644"/>
                <a:ext cx="2160434" cy="1451641"/>
                <a:chOff x="6548438" y="1386311"/>
                <a:chExt cx="1763399" cy="760330"/>
              </a:xfrm>
            </p:grpSpPr>
            <p:sp>
              <p:nvSpPr>
                <p:cNvPr id="55" name="矩形 87">
                  <a:extLst>
                    <a:ext uri="{FF2B5EF4-FFF2-40B4-BE49-F238E27FC236}">
                      <a16:creationId xmlns:a16="http://schemas.microsoft.com/office/drawing/2014/main" id="{214AE729-BB5D-9E42-9E4B-BB2EDB54759D}"/>
                    </a:ext>
                  </a:extLst>
                </p:cNvPr>
                <p:cNvSpPr/>
                <p:nvPr/>
              </p:nvSpPr>
              <p:spPr>
                <a:xfrm>
                  <a:off x="6548438" y="1467643"/>
                  <a:ext cx="1763399" cy="678998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6" name="文本框 20">
                  <a:extLst>
                    <a:ext uri="{FF2B5EF4-FFF2-40B4-BE49-F238E27FC236}">
                      <a16:creationId xmlns:a16="http://schemas.microsoft.com/office/drawing/2014/main" id="{390697CD-50FE-FD42-B18C-30C7E4B13B0E}"/>
                    </a:ext>
                  </a:extLst>
                </p:cNvPr>
                <p:cNvSpPr txBox="1"/>
                <p:nvPr/>
              </p:nvSpPr>
              <p:spPr>
                <a:xfrm>
                  <a:off x="6753574" y="1386311"/>
                  <a:ext cx="1249686" cy="15815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Food Type</a:t>
                  </a:r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25CBCC4-8B59-0941-9DA6-942F38CF63A4}"/>
                  </a:ext>
                </a:extLst>
              </p:cNvPr>
              <p:cNvSpPr txBox="1"/>
              <p:nvPr/>
            </p:nvSpPr>
            <p:spPr>
              <a:xfrm>
                <a:off x="1366076" y="4850725"/>
                <a:ext cx="1843147" cy="960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600" dirty="0"/>
                  <a:t>Burger:29%</a:t>
                </a:r>
              </a:p>
              <a:p>
                <a:r>
                  <a:rPr lang="en-US" sz="1600" dirty="0"/>
                  <a:t>F</a:t>
                </a:r>
                <a:r>
                  <a:rPr lang="en-CN" sz="1600" dirty="0"/>
                  <a:t>ries:41.3%</a:t>
                </a:r>
              </a:p>
              <a:p>
                <a:r>
                  <a:rPr lang="en-US" sz="1600" dirty="0"/>
                  <a:t>S</a:t>
                </a:r>
                <a:r>
                  <a:rPr lang="en-CN" sz="1600" dirty="0"/>
                  <a:t>alad:7.1%</a:t>
                </a:r>
              </a:p>
              <a:p>
                <a:r>
                  <a:rPr lang="en-CN" sz="1600" dirty="0"/>
                  <a:t>Shake:22.6%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AF84A77-01F5-A44A-9E92-8D8B19A9FBB3}"/>
                </a:ext>
              </a:extLst>
            </p:cNvPr>
            <p:cNvGrpSpPr/>
            <p:nvPr/>
          </p:nvGrpSpPr>
          <p:grpSpPr>
            <a:xfrm>
              <a:off x="712129" y="1155328"/>
              <a:ext cx="1763399" cy="2198389"/>
              <a:chOff x="3941607" y="4278789"/>
              <a:chExt cx="1763399" cy="24854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BA7933B-3539-C145-BB89-3CE30B1D06CA}"/>
                  </a:ext>
                </a:extLst>
              </p:cNvPr>
              <p:cNvGrpSpPr/>
              <p:nvPr/>
            </p:nvGrpSpPr>
            <p:grpSpPr>
              <a:xfrm>
                <a:off x="3941607" y="4278789"/>
                <a:ext cx="1763399" cy="2485426"/>
                <a:chOff x="6548438" y="1277604"/>
                <a:chExt cx="1763399" cy="1283827"/>
              </a:xfrm>
            </p:grpSpPr>
            <p:sp>
              <p:nvSpPr>
                <p:cNvPr id="70" name="矩形 87">
                  <a:extLst>
                    <a:ext uri="{FF2B5EF4-FFF2-40B4-BE49-F238E27FC236}">
                      <a16:creationId xmlns:a16="http://schemas.microsoft.com/office/drawing/2014/main" id="{BC0294D4-0841-5F4C-96B2-35AAA5A06686}"/>
                    </a:ext>
                  </a:extLst>
                </p:cNvPr>
                <p:cNvSpPr/>
                <p:nvPr/>
              </p:nvSpPr>
              <p:spPr>
                <a:xfrm>
                  <a:off x="6548438" y="1467643"/>
                  <a:ext cx="1763399" cy="1093788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文本框 20">
                  <a:extLst>
                    <a:ext uri="{FF2B5EF4-FFF2-40B4-BE49-F238E27FC236}">
                      <a16:creationId xmlns:a16="http://schemas.microsoft.com/office/drawing/2014/main" id="{D2A9E35D-637A-B947-8993-1B7FF63B1FB5}"/>
                    </a:ext>
                  </a:extLst>
                </p:cNvPr>
                <p:cNvSpPr txBox="1"/>
                <p:nvPr/>
              </p:nvSpPr>
              <p:spPr>
                <a:xfrm>
                  <a:off x="6805294" y="1277604"/>
                  <a:ext cx="1249686" cy="3415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and Location</a:t>
                  </a:r>
                  <a:endParaRPr lang="zh-CN" alt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48EAF9D-8946-5F4C-8BEB-65099A047820}"/>
                  </a:ext>
                </a:extLst>
              </p:cNvPr>
              <p:cNvSpPr txBox="1"/>
              <p:nvPr/>
            </p:nvSpPr>
            <p:spPr>
              <a:xfrm>
                <a:off x="4062559" y="4900246"/>
                <a:ext cx="150590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</a:t>
                </a:r>
                <a:r>
                  <a:rPr lang="en-CN" sz="1600" dirty="0"/>
                  <a:t>ime slot preference:3pm-9pm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</a:t>
                </a:r>
                <a:r>
                  <a:rPr lang="en-CN" sz="1600" dirty="0"/>
                  <a:t>ocation preference:4,7,9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N" sz="1600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A7E1F66-38EE-8743-82E1-D50DF4F749AA}"/>
                </a:ext>
              </a:extLst>
            </p:cNvPr>
            <p:cNvGrpSpPr/>
            <p:nvPr/>
          </p:nvGrpSpPr>
          <p:grpSpPr>
            <a:xfrm>
              <a:off x="3458918" y="4337870"/>
              <a:ext cx="2674338" cy="2009737"/>
              <a:chOff x="3458918" y="4337870"/>
              <a:chExt cx="2674338" cy="200973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84FFB5E-724E-6C49-8147-33EE71071A18}"/>
                  </a:ext>
                </a:extLst>
              </p:cNvPr>
              <p:cNvGrpSpPr/>
              <p:nvPr/>
            </p:nvGrpSpPr>
            <p:grpSpPr>
              <a:xfrm>
                <a:off x="3458918" y="4337870"/>
                <a:ext cx="2674338" cy="2009737"/>
                <a:chOff x="6097402" y="1241462"/>
                <a:chExt cx="2674338" cy="1177583"/>
              </a:xfrm>
            </p:grpSpPr>
            <p:sp>
              <p:nvSpPr>
                <p:cNvPr id="25" name="矩形 87">
                  <a:extLst>
                    <a:ext uri="{FF2B5EF4-FFF2-40B4-BE49-F238E27FC236}">
                      <a16:creationId xmlns:a16="http://schemas.microsoft.com/office/drawing/2014/main" id="{26758C99-3F5A-0746-B3C4-D9F94342AC5A}"/>
                    </a:ext>
                  </a:extLst>
                </p:cNvPr>
                <p:cNvSpPr/>
                <p:nvPr/>
              </p:nvSpPr>
              <p:spPr>
                <a:xfrm>
                  <a:off x="6097402" y="1379574"/>
                  <a:ext cx="2674338" cy="1039471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文本框 20">
                  <a:extLst>
                    <a:ext uri="{FF2B5EF4-FFF2-40B4-BE49-F238E27FC236}">
                      <a16:creationId xmlns:a16="http://schemas.microsoft.com/office/drawing/2014/main" id="{F5442B00-7035-3245-89CB-60FCBAB29D7F}"/>
                    </a:ext>
                  </a:extLst>
                </p:cNvPr>
                <p:cNvSpPr txBox="1"/>
                <p:nvPr/>
              </p:nvSpPr>
              <p:spPr>
                <a:xfrm>
                  <a:off x="6805294" y="1241462"/>
                  <a:ext cx="1249686" cy="5847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Potential cohort</a:t>
                  </a:r>
                  <a:endParaRPr lang="zh-CN" alt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B118EDC-5937-5047-BCBB-C786B044C354}"/>
                  </a:ext>
                </a:extLst>
              </p:cNvPr>
              <p:cNvSpPr txBox="1"/>
              <p:nvPr/>
            </p:nvSpPr>
            <p:spPr>
              <a:xfrm>
                <a:off x="3537135" y="4907934"/>
                <a:ext cx="248345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1600" dirty="0"/>
                  <a:t>Surburb residents: live in surburb, and get fewer choices,focus less on health</a:t>
                </a:r>
              </a:p>
              <a:p>
                <a:endParaRPr lang="en-CN" sz="1600" dirty="0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6890171-0389-1E40-884C-C08CF8A1B57E}"/>
              </a:ext>
            </a:extLst>
          </p:cNvPr>
          <p:cNvGrpSpPr/>
          <p:nvPr/>
        </p:nvGrpSpPr>
        <p:grpSpPr>
          <a:xfrm>
            <a:off x="6650379" y="1155328"/>
            <a:ext cx="5401774" cy="5308100"/>
            <a:chOff x="578245" y="1170514"/>
            <a:chExt cx="5401774" cy="530810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E370993-B739-974B-9739-2212DCD9E356}"/>
                </a:ext>
              </a:extLst>
            </p:cNvPr>
            <p:cNvGrpSpPr/>
            <p:nvPr/>
          </p:nvGrpSpPr>
          <p:grpSpPr>
            <a:xfrm>
              <a:off x="3909954" y="1324789"/>
              <a:ext cx="1920971" cy="1231901"/>
              <a:chOff x="6548438" y="1329530"/>
              <a:chExt cx="1763399" cy="1231901"/>
            </a:xfrm>
          </p:grpSpPr>
          <p:sp>
            <p:nvSpPr>
              <p:cNvPr id="116" name="矩形 87">
                <a:extLst>
                  <a:ext uri="{FF2B5EF4-FFF2-40B4-BE49-F238E27FC236}">
                    <a16:creationId xmlns:a16="http://schemas.microsoft.com/office/drawing/2014/main" id="{95577636-133E-214F-A1CC-B247234C6EA2}"/>
                  </a:ext>
                </a:extLst>
              </p:cNvPr>
              <p:cNvSpPr/>
              <p:nvPr/>
            </p:nvSpPr>
            <p:spPr>
              <a:xfrm>
                <a:off x="6548438" y="1467643"/>
                <a:ext cx="1763399" cy="109378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文本框 20">
                <a:extLst>
                  <a:ext uri="{FF2B5EF4-FFF2-40B4-BE49-F238E27FC236}">
                    <a16:creationId xmlns:a16="http://schemas.microsoft.com/office/drawing/2014/main" id="{9585F99F-369D-3444-B28C-D1FA0DF804DD}"/>
                  </a:ext>
                </a:extLst>
              </p:cNvPr>
              <p:cNvSpPr txBox="1"/>
              <p:nvPr/>
            </p:nvSpPr>
            <p:spPr>
              <a:xfrm>
                <a:off x="6805294" y="1329530"/>
                <a:ext cx="124968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endParaRPr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691B277-9482-2441-84A2-BC89D4476B28}"/>
                </a:ext>
              </a:extLst>
            </p:cNvPr>
            <p:cNvSpPr txBox="1"/>
            <p:nvPr/>
          </p:nvSpPr>
          <p:spPr>
            <a:xfrm>
              <a:off x="3967273" y="1814084"/>
              <a:ext cx="178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600" dirty="0"/>
                <a:t>low in expenditure 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ED0F1BB-D8CC-C244-A2E7-D41309F02F24}"/>
                </a:ext>
              </a:extLst>
            </p:cNvPr>
            <p:cNvGrpSpPr/>
            <p:nvPr/>
          </p:nvGrpSpPr>
          <p:grpSpPr>
            <a:xfrm>
              <a:off x="578245" y="4249154"/>
              <a:ext cx="2190627" cy="1441456"/>
              <a:chOff x="1075135" y="4675928"/>
              <a:chExt cx="2160434" cy="1285599"/>
            </a:xfrm>
          </p:grpSpPr>
          <p:sp>
            <p:nvSpPr>
              <p:cNvPr id="114" name="矩形 87">
                <a:extLst>
                  <a:ext uri="{FF2B5EF4-FFF2-40B4-BE49-F238E27FC236}">
                    <a16:creationId xmlns:a16="http://schemas.microsoft.com/office/drawing/2014/main" id="{BF8A0AB3-7673-8647-A7D3-E9A40FB2D2ED}"/>
                  </a:ext>
                </a:extLst>
              </p:cNvPr>
              <p:cNvSpPr/>
              <p:nvPr/>
            </p:nvSpPr>
            <p:spPr>
              <a:xfrm>
                <a:off x="1075135" y="4675928"/>
                <a:ext cx="2160434" cy="128559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07485D8-A932-A745-8675-72B6301DC4AF}"/>
                  </a:ext>
                </a:extLst>
              </p:cNvPr>
              <p:cNvSpPr txBox="1"/>
              <p:nvPr/>
            </p:nvSpPr>
            <p:spPr>
              <a:xfrm>
                <a:off x="1303690" y="4918874"/>
                <a:ext cx="1843147" cy="301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N" sz="1600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C8F41A2-1F25-DF49-8E55-30256456A01C}"/>
                </a:ext>
              </a:extLst>
            </p:cNvPr>
            <p:cNvGrpSpPr/>
            <p:nvPr/>
          </p:nvGrpSpPr>
          <p:grpSpPr>
            <a:xfrm>
              <a:off x="712129" y="1170514"/>
              <a:ext cx="1763399" cy="2350383"/>
              <a:chOff x="3941607" y="4295957"/>
              <a:chExt cx="1763399" cy="2657265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B3988FE-A60E-6A4F-973F-63EAA4528C0C}"/>
                  </a:ext>
                </a:extLst>
              </p:cNvPr>
              <p:cNvGrpSpPr/>
              <p:nvPr/>
            </p:nvGrpSpPr>
            <p:grpSpPr>
              <a:xfrm>
                <a:off x="3941607" y="4295957"/>
                <a:ext cx="1763399" cy="2468258"/>
                <a:chOff x="6548438" y="1286472"/>
                <a:chExt cx="1763399" cy="1274959"/>
              </a:xfrm>
            </p:grpSpPr>
            <p:sp>
              <p:nvSpPr>
                <p:cNvPr id="110" name="矩形 87">
                  <a:extLst>
                    <a:ext uri="{FF2B5EF4-FFF2-40B4-BE49-F238E27FC236}">
                      <a16:creationId xmlns:a16="http://schemas.microsoft.com/office/drawing/2014/main" id="{0324EBFF-EF07-DD43-9F0C-AA54D42F676A}"/>
                    </a:ext>
                  </a:extLst>
                </p:cNvPr>
                <p:cNvSpPr/>
                <p:nvPr/>
              </p:nvSpPr>
              <p:spPr>
                <a:xfrm>
                  <a:off x="6548438" y="1467643"/>
                  <a:ext cx="1763399" cy="1093788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文本框 20">
                  <a:extLst>
                    <a:ext uri="{FF2B5EF4-FFF2-40B4-BE49-F238E27FC236}">
                      <a16:creationId xmlns:a16="http://schemas.microsoft.com/office/drawing/2014/main" id="{9F308C95-1F98-1447-8F96-19F950551B3F}"/>
                    </a:ext>
                  </a:extLst>
                </p:cNvPr>
                <p:cNvSpPr txBox="1"/>
                <p:nvPr/>
              </p:nvSpPr>
              <p:spPr>
                <a:xfrm>
                  <a:off x="6847872" y="1286472"/>
                  <a:ext cx="1249686" cy="3415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and Location</a:t>
                  </a:r>
                  <a:endParaRPr lang="zh-CN" alt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F8235A1-DFB2-704C-BD44-C83C19FECDF4}"/>
                  </a:ext>
                </a:extLst>
              </p:cNvPr>
              <p:cNvSpPr txBox="1"/>
              <p:nvPr/>
            </p:nvSpPr>
            <p:spPr>
              <a:xfrm>
                <a:off x="4062559" y="4900246"/>
                <a:ext cx="1505903" cy="205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</a:t>
                </a:r>
                <a:r>
                  <a:rPr lang="en-CN" sz="1600" dirty="0"/>
                  <a:t>ime slot preference:10pm-1am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</a:t>
                </a:r>
                <a:r>
                  <a:rPr lang="en-CN" sz="1600" dirty="0"/>
                  <a:t>ocation preference:1,2,3,5,6,8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N" sz="1600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A539093-4D10-2846-8C75-7E82E9A2AE73}"/>
                </a:ext>
              </a:extLst>
            </p:cNvPr>
            <p:cNvGrpSpPr/>
            <p:nvPr/>
          </p:nvGrpSpPr>
          <p:grpSpPr>
            <a:xfrm>
              <a:off x="3433866" y="4300295"/>
              <a:ext cx="2546153" cy="2178319"/>
              <a:chOff x="3433866" y="4300295"/>
              <a:chExt cx="2546153" cy="217831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38356C8-66DD-B04C-8E59-C0331EBC9736}"/>
                  </a:ext>
                </a:extLst>
              </p:cNvPr>
              <p:cNvGrpSpPr/>
              <p:nvPr/>
            </p:nvGrpSpPr>
            <p:grpSpPr>
              <a:xfrm>
                <a:off x="3433866" y="4300295"/>
                <a:ext cx="2546153" cy="2178319"/>
                <a:chOff x="6072350" y="1219445"/>
                <a:chExt cx="2546153" cy="1276362"/>
              </a:xfrm>
            </p:grpSpPr>
            <p:sp>
              <p:nvSpPr>
                <p:cNvPr id="106" name="矩形 87">
                  <a:extLst>
                    <a:ext uri="{FF2B5EF4-FFF2-40B4-BE49-F238E27FC236}">
                      <a16:creationId xmlns:a16="http://schemas.microsoft.com/office/drawing/2014/main" id="{797C854A-924A-E540-909E-4461C004C116}"/>
                    </a:ext>
                  </a:extLst>
                </p:cNvPr>
                <p:cNvSpPr/>
                <p:nvPr/>
              </p:nvSpPr>
              <p:spPr>
                <a:xfrm>
                  <a:off x="6072350" y="1379574"/>
                  <a:ext cx="2546153" cy="1116233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文本框 20">
                  <a:extLst>
                    <a:ext uri="{FF2B5EF4-FFF2-40B4-BE49-F238E27FC236}">
                      <a16:creationId xmlns:a16="http://schemas.microsoft.com/office/drawing/2014/main" id="{756A889D-DBCC-5047-A0F3-C5AC95644F0E}"/>
                    </a:ext>
                  </a:extLst>
                </p:cNvPr>
                <p:cNvSpPr txBox="1"/>
                <p:nvPr/>
              </p:nvSpPr>
              <p:spPr>
                <a:xfrm>
                  <a:off x="6780242" y="1219445"/>
                  <a:ext cx="1249686" cy="5847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altLang="zh-CN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Potential cohort</a:t>
                  </a:r>
                  <a:endParaRPr lang="zh-CN" alt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990F935-55C1-C445-811B-F89FCDC36BE8}"/>
                  </a:ext>
                </a:extLst>
              </p:cNvPr>
              <p:cNvSpPr txBox="1"/>
              <p:nvPr/>
            </p:nvSpPr>
            <p:spPr>
              <a:xfrm>
                <a:off x="3499111" y="4793134"/>
                <a:ext cx="245585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U</a:t>
                </a:r>
                <a:r>
                  <a:rPr lang="en-CN" sz="1600" dirty="0"/>
                  <a:t>rban residents:have more choices,prefer to order night snacks as many other restaurants are closed as that time, they focus more on health  </a:t>
                </a:r>
              </a:p>
            </p:txBody>
          </p:sp>
        </p:grpSp>
      </p:grpSp>
      <p:sp>
        <p:nvSpPr>
          <p:cNvPr id="118" name="文本框 20">
            <a:extLst>
              <a:ext uri="{FF2B5EF4-FFF2-40B4-BE49-F238E27FC236}">
                <a16:creationId xmlns:a16="http://schemas.microsoft.com/office/drawing/2014/main" id="{AAEE8AC8-3DD9-7348-B100-9D52A25BC8AC}"/>
              </a:ext>
            </a:extLst>
          </p:cNvPr>
          <p:cNvSpPr txBox="1"/>
          <p:nvPr/>
        </p:nvSpPr>
        <p:spPr>
          <a:xfrm>
            <a:off x="6905215" y="4061420"/>
            <a:ext cx="15524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Food Type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814534B-8104-4449-BCEF-BB642F879B3F}"/>
              </a:ext>
            </a:extLst>
          </p:cNvPr>
          <p:cNvSpPr txBox="1"/>
          <p:nvPr/>
        </p:nvSpPr>
        <p:spPr>
          <a:xfrm>
            <a:off x="6993379" y="4416087"/>
            <a:ext cx="1868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Burger:29.4%</a:t>
            </a:r>
          </a:p>
          <a:p>
            <a:r>
              <a:rPr lang="en-US" sz="1600" dirty="0"/>
              <a:t>F</a:t>
            </a:r>
            <a:r>
              <a:rPr lang="en-CN" sz="1600" dirty="0"/>
              <a:t>ries:38%</a:t>
            </a:r>
          </a:p>
          <a:p>
            <a:r>
              <a:rPr lang="en-US" sz="1600" dirty="0"/>
              <a:t>S</a:t>
            </a:r>
            <a:r>
              <a:rPr lang="en-CN" sz="1600" dirty="0"/>
              <a:t>alad:19.5%</a:t>
            </a:r>
          </a:p>
          <a:p>
            <a:r>
              <a:rPr lang="en-CN" sz="1600" dirty="0"/>
              <a:t>Shake:13%</a:t>
            </a:r>
          </a:p>
        </p:txBody>
      </p:sp>
      <p:cxnSp>
        <p:nvCxnSpPr>
          <p:cNvPr id="120" name="直接连接符 45">
            <a:extLst>
              <a:ext uri="{FF2B5EF4-FFF2-40B4-BE49-F238E27FC236}">
                <a16:creationId xmlns:a16="http://schemas.microsoft.com/office/drawing/2014/main" id="{464DEABD-5DEB-904C-BD5A-172118DD3FE1}"/>
              </a:ext>
            </a:extLst>
          </p:cNvPr>
          <p:cNvCxnSpPr>
            <a:cxnSpLocks/>
          </p:cNvCxnSpPr>
          <p:nvPr/>
        </p:nvCxnSpPr>
        <p:spPr>
          <a:xfrm flipV="1">
            <a:off x="6385720" y="-6362"/>
            <a:ext cx="33412" cy="6842274"/>
          </a:xfrm>
          <a:prstGeom prst="line">
            <a:avLst/>
          </a:prstGeom>
          <a:ln w="28575">
            <a:solidFill>
              <a:srgbClr val="004D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6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8EF75-402B-8742-BF64-1B3FC237FD8C}"/>
              </a:ext>
            </a:extLst>
          </p:cNvPr>
          <p:cNvSpPr txBox="1"/>
          <p:nvPr/>
        </p:nvSpPr>
        <p:spPr>
          <a:xfrm>
            <a:off x="0" y="62794"/>
            <a:ext cx="3699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</a:t>
            </a:r>
            <a:r>
              <a:rPr lang="en-CN" sz="2000" b="1" dirty="0"/>
              <a:t>hich segment is more valuable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96365-938D-2442-939E-D3491EC9B39A}"/>
              </a:ext>
            </a:extLst>
          </p:cNvPr>
          <p:cNvSpPr txBox="1"/>
          <p:nvPr/>
        </p:nvSpPr>
        <p:spPr>
          <a:xfrm>
            <a:off x="5790089" y="62794"/>
            <a:ext cx="2549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CN" sz="2000" b="1" dirty="0"/>
              <a:t>arketing strategy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0D576-D8E0-FF45-9237-E591FD152504}"/>
              </a:ext>
            </a:extLst>
          </p:cNvPr>
          <p:cNvSpPr txBox="1"/>
          <p:nvPr/>
        </p:nvSpPr>
        <p:spPr>
          <a:xfrm>
            <a:off x="1660164" y="1668588"/>
            <a:ext cx="374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hoose clustering 1---urban residents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65CF9F-A0AE-F540-ABD1-65FA5E5D5472}"/>
              </a:ext>
            </a:extLst>
          </p:cNvPr>
          <p:cNvGrpSpPr/>
          <p:nvPr/>
        </p:nvGrpSpPr>
        <p:grpSpPr>
          <a:xfrm>
            <a:off x="0" y="600718"/>
            <a:ext cx="1113960" cy="1355584"/>
            <a:chOff x="8541232" y="2537126"/>
            <a:chExt cx="1636019" cy="1783795"/>
          </a:xfrm>
        </p:grpSpPr>
        <p:pic>
          <p:nvPicPr>
            <p:cNvPr id="11" name="Graphic 10" descr="User">
              <a:extLst>
                <a:ext uri="{FF2B5EF4-FFF2-40B4-BE49-F238E27FC236}">
                  <a16:creationId xmlns:a16="http://schemas.microsoft.com/office/drawing/2014/main" id="{2D6BE1B8-B311-A94E-8A6E-545A9934E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2788" y="2537126"/>
              <a:ext cx="1414463" cy="141446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94277E-2424-2540-8C2C-4FFBF4006F32}"/>
                </a:ext>
              </a:extLst>
            </p:cNvPr>
            <p:cNvSpPr txBox="1"/>
            <p:nvPr/>
          </p:nvSpPr>
          <p:spPr>
            <a:xfrm>
              <a:off x="8541232" y="3951588"/>
              <a:ext cx="129368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Clustering 1</a:t>
              </a:r>
            </a:p>
          </p:txBody>
        </p:sp>
      </p:grp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88399D70-2922-FD48-BA04-CE99016C5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719" y="497501"/>
            <a:ext cx="1178129" cy="11781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488F30-5186-2748-A89E-A261E3CCFCB1}"/>
              </a:ext>
            </a:extLst>
          </p:cNvPr>
          <p:cNvSpPr txBox="1"/>
          <p:nvPr/>
        </p:nvSpPr>
        <p:spPr>
          <a:xfrm>
            <a:off x="-838084" y="2524911"/>
            <a:ext cx="249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b="1" dirty="0"/>
              <a:t>Why?</a:t>
            </a:r>
          </a:p>
        </p:txBody>
      </p:sp>
      <p:sp>
        <p:nvSpPr>
          <p:cNvPr id="17" name="矩形 168">
            <a:extLst>
              <a:ext uri="{FF2B5EF4-FFF2-40B4-BE49-F238E27FC236}">
                <a16:creationId xmlns:a16="http://schemas.microsoft.com/office/drawing/2014/main" id="{6B8B359B-BD5B-134E-845F-DBE27640EA54}"/>
              </a:ext>
            </a:extLst>
          </p:cNvPr>
          <p:cNvSpPr/>
          <p:nvPr/>
        </p:nvSpPr>
        <p:spPr>
          <a:xfrm>
            <a:off x="3622812" y="3066223"/>
            <a:ext cx="1987200" cy="688303"/>
          </a:xfrm>
          <a:prstGeom prst="rect">
            <a:avLst/>
          </a:prstGeom>
          <a:solidFill>
            <a:srgbClr val="006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dirty="0"/>
              <a:t>Marginal effect</a:t>
            </a:r>
            <a:endParaRPr lang="zh-CN" altLang="en-US" sz="1600" dirty="0"/>
          </a:p>
        </p:txBody>
      </p:sp>
      <p:sp>
        <p:nvSpPr>
          <p:cNvPr id="18" name="文本框 171">
            <a:extLst>
              <a:ext uri="{FF2B5EF4-FFF2-40B4-BE49-F238E27FC236}">
                <a16:creationId xmlns:a16="http://schemas.microsoft.com/office/drawing/2014/main" id="{4AFB573A-9253-694D-91E3-6D031086235A}"/>
              </a:ext>
            </a:extLst>
          </p:cNvPr>
          <p:cNvSpPr txBox="1"/>
          <p:nvPr/>
        </p:nvSpPr>
        <p:spPr>
          <a:xfrm>
            <a:off x="3622812" y="3754526"/>
            <a:ext cx="1982574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r>
              <a:rPr lang="en-AU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 expenditure of suburb residents is already very high, so the marginal effect of marketing strategy would be low.</a:t>
            </a:r>
          </a:p>
          <a:p>
            <a:endParaRPr lang="en-AU" altLang="zh-CN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altLang="zh-C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75">
            <a:extLst>
              <a:ext uri="{FF2B5EF4-FFF2-40B4-BE49-F238E27FC236}">
                <a16:creationId xmlns:a16="http://schemas.microsoft.com/office/drawing/2014/main" id="{59ABE8F2-30BD-D24C-8713-9CD270DB7C43}"/>
              </a:ext>
            </a:extLst>
          </p:cNvPr>
          <p:cNvSpPr txBox="1"/>
          <p:nvPr/>
        </p:nvSpPr>
        <p:spPr>
          <a:xfrm>
            <a:off x="1639054" y="3754526"/>
            <a:ext cx="1983758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Suburb residents prefer to buy item in location 4,7,9, </a:t>
            </a:r>
            <a:r>
              <a:rPr lang="en-AU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already have very high item counts. Therefore these spots may almost reach to the full capacity </a:t>
            </a:r>
          </a:p>
          <a:p>
            <a:endParaRPr lang="zh-CN" altLang="en-US" sz="1100" b="1" i="1" dirty="0">
              <a:solidFill>
                <a:srgbClr val="004D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68">
            <a:extLst>
              <a:ext uri="{FF2B5EF4-FFF2-40B4-BE49-F238E27FC236}">
                <a16:creationId xmlns:a16="http://schemas.microsoft.com/office/drawing/2014/main" id="{820AFF8A-11BB-DF4F-9AC3-41ECB5101825}"/>
              </a:ext>
            </a:extLst>
          </p:cNvPr>
          <p:cNvSpPr/>
          <p:nvPr/>
        </p:nvSpPr>
        <p:spPr>
          <a:xfrm>
            <a:off x="1635612" y="3066223"/>
            <a:ext cx="1987200" cy="688303"/>
          </a:xfrm>
          <a:prstGeom prst="rect">
            <a:avLst/>
          </a:prstGeom>
          <a:solidFill>
            <a:srgbClr val="006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dirty="0"/>
              <a:t>Potential Order Capacity</a:t>
            </a:r>
            <a:endParaRPr lang="zh-CN" altLang="en-US" sz="1600" dirty="0"/>
          </a:p>
        </p:txBody>
      </p:sp>
      <p:sp>
        <p:nvSpPr>
          <p:cNvPr id="21" name="矩形 168">
            <a:extLst>
              <a:ext uri="{FF2B5EF4-FFF2-40B4-BE49-F238E27FC236}">
                <a16:creationId xmlns:a16="http://schemas.microsoft.com/office/drawing/2014/main" id="{4148FA90-EA53-3845-BAE6-8B3E73B2E919}"/>
              </a:ext>
            </a:extLst>
          </p:cNvPr>
          <p:cNvSpPr/>
          <p:nvPr/>
        </p:nvSpPr>
        <p:spPr>
          <a:xfrm>
            <a:off x="87682" y="3754526"/>
            <a:ext cx="1552556" cy="1384994"/>
          </a:xfrm>
          <a:prstGeom prst="rect">
            <a:avLst/>
          </a:prstGeom>
          <a:solidFill>
            <a:srgbClr val="006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dirty="0"/>
              <a:t>Clustering 0</a:t>
            </a:r>
          </a:p>
          <a:p>
            <a:pPr algn="ctr"/>
            <a:r>
              <a:rPr lang="en-AU" altLang="zh-CN" sz="1600" dirty="0"/>
              <a:t>(Suburb residents)</a:t>
            </a:r>
            <a:endParaRPr lang="zh-CN" altLang="en-US" sz="1600" dirty="0"/>
          </a:p>
        </p:txBody>
      </p:sp>
      <p:sp>
        <p:nvSpPr>
          <p:cNvPr id="22" name="矩形 168">
            <a:extLst>
              <a:ext uri="{FF2B5EF4-FFF2-40B4-BE49-F238E27FC236}">
                <a16:creationId xmlns:a16="http://schemas.microsoft.com/office/drawing/2014/main" id="{0181293B-5D1A-5D40-BD81-B3F586887BB8}"/>
              </a:ext>
            </a:extLst>
          </p:cNvPr>
          <p:cNvSpPr/>
          <p:nvPr/>
        </p:nvSpPr>
        <p:spPr>
          <a:xfrm>
            <a:off x="87682" y="5139518"/>
            <a:ext cx="1547930" cy="1631215"/>
          </a:xfrm>
          <a:prstGeom prst="rect">
            <a:avLst/>
          </a:prstGeom>
          <a:solidFill>
            <a:srgbClr val="006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dirty="0"/>
              <a:t>Clustering 1</a:t>
            </a:r>
          </a:p>
          <a:p>
            <a:pPr algn="ctr"/>
            <a:r>
              <a:rPr lang="en-AU" altLang="zh-CN" sz="1600" dirty="0"/>
              <a:t>(Urban residents)</a:t>
            </a:r>
            <a:endParaRPr lang="zh-CN" altLang="en-US" sz="1600" dirty="0"/>
          </a:p>
        </p:txBody>
      </p:sp>
      <p:sp>
        <p:nvSpPr>
          <p:cNvPr id="23" name="文本框 175">
            <a:extLst>
              <a:ext uri="{FF2B5EF4-FFF2-40B4-BE49-F238E27FC236}">
                <a16:creationId xmlns:a16="http://schemas.microsoft.com/office/drawing/2014/main" id="{5B6D74C0-9DA9-D745-8508-A53DB68436F2}"/>
              </a:ext>
            </a:extLst>
          </p:cNvPr>
          <p:cNvSpPr txBox="1"/>
          <p:nvPr/>
        </p:nvSpPr>
        <p:spPr>
          <a:xfrm>
            <a:off x="1639054" y="5139518"/>
            <a:ext cx="1983758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r>
              <a:rPr lang="en-AU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Urban residents prefer to buy item in the shop located in city area, which have an average 60% total number of item count of the restaurants in Suburb area. So the potential order capacity of urban stores are high</a:t>
            </a:r>
          </a:p>
        </p:txBody>
      </p:sp>
      <p:sp>
        <p:nvSpPr>
          <p:cNvPr id="24" name="文本框 175">
            <a:extLst>
              <a:ext uri="{FF2B5EF4-FFF2-40B4-BE49-F238E27FC236}">
                <a16:creationId xmlns:a16="http://schemas.microsoft.com/office/drawing/2014/main" id="{E73DAF14-7069-EC41-962B-B0DAF77047BF}"/>
              </a:ext>
            </a:extLst>
          </p:cNvPr>
          <p:cNvSpPr txBox="1"/>
          <p:nvPr/>
        </p:nvSpPr>
        <p:spPr>
          <a:xfrm>
            <a:off x="3621628" y="5139518"/>
            <a:ext cx="1983758" cy="163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AU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 expenditure of urban residents is pretty low, so there’s plenty of room to increase. Therefore, the marginal effect of marketing strategy would be high</a:t>
            </a:r>
          </a:p>
          <a:p>
            <a:endParaRPr lang="en-AU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连接符 45">
            <a:extLst>
              <a:ext uri="{FF2B5EF4-FFF2-40B4-BE49-F238E27FC236}">
                <a16:creationId xmlns:a16="http://schemas.microsoft.com/office/drawing/2014/main" id="{A2CBE902-E45B-AC4C-8C4D-5427A6522CF6}"/>
              </a:ext>
            </a:extLst>
          </p:cNvPr>
          <p:cNvCxnSpPr>
            <a:cxnSpLocks/>
          </p:cNvCxnSpPr>
          <p:nvPr/>
        </p:nvCxnSpPr>
        <p:spPr>
          <a:xfrm flipV="1">
            <a:off x="5728954" y="0"/>
            <a:ext cx="33412" cy="6842274"/>
          </a:xfrm>
          <a:prstGeom prst="line">
            <a:avLst/>
          </a:prstGeom>
          <a:ln w="28575">
            <a:solidFill>
              <a:srgbClr val="004D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68">
            <a:extLst>
              <a:ext uri="{FF2B5EF4-FFF2-40B4-BE49-F238E27FC236}">
                <a16:creationId xmlns:a16="http://schemas.microsoft.com/office/drawing/2014/main" id="{874BA4A0-746E-3C43-A157-7F446FF4DEBF}"/>
              </a:ext>
            </a:extLst>
          </p:cNvPr>
          <p:cNvSpPr/>
          <p:nvPr/>
        </p:nvSpPr>
        <p:spPr>
          <a:xfrm>
            <a:off x="5859489" y="572857"/>
            <a:ext cx="2096701" cy="4104640"/>
          </a:xfrm>
          <a:prstGeom prst="rect">
            <a:avLst/>
          </a:prstGeom>
          <a:solidFill>
            <a:srgbClr val="B9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endParaRPr lang="en-AU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CN" dirty="0">
                <a:solidFill>
                  <a:schemeClr val="tx1"/>
                </a:solidFill>
              </a:rPr>
              <a:t>dd healthy casual food---poke bowl (e.g.teriyaki chicken poke bowl) and Shake without sugar </a:t>
            </a:r>
          </a:p>
          <a:p>
            <a:endParaRPr lang="en-CN" dirty="0">
              <a:solidFill>
                <a:schemeClr val="tx1"/>
              </a:solidFill>
            </a:endParaRPr>
          </a:p>
          <a:p>
            <a:r>
              <a:rPr lang="en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Rationale:</a:t>
            </a:r>
          </a:p>
          <a:p>
            <a:r>
              <a:rPr lang="en-CN" dirty="0">
                <a:solidFill>
                  <a:schemeClr val="tx1"/>
                </a:solidFill>
              </a:rPr>
              <a:t>Try to attract customers seeking for healthier and more classy food 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68">
            <a:extLst>
              <a:ext uri="{FF2B5EF4-FFF2-40B4-BE49-F238E27FC236}">
                <a16:creationId xmlns:a16="http://schemas.microsoft.com/office/drawing/2014/main" id="{E904FFD5-695A-7941-8A13-7538EC5D6F6B}"/>
              </a:ext>
            </a:extLst>
          </p:cNvPr>
          <p:cNvSpPr/>
          <p:nvPr/>
        </p:nvSpPr>
        <p:spPr>
          <a:xfrm>
            <a:off x="5859489" y="4677497"/>
            <a:ext cx="6332511" cy="2117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</a:t>
            </a:r>
          </a:p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Method: </a:t>
            </a:r>
            <a:r>
              <a:rPr lang="en-AU" dirty="0">
                <a:solidFill>
                  <a:schemeClr val="tx1"/>
                </a:solidFill>
              </a:rPr>
              <a:t>Give discount to new customers and frequent buyers</a:t>
            </a:r>
            <a:r>
              <a:rPr lang="en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Rationale: </a:t>
            </a:r>
            <a:r>
              <a:rPr lang="en-AU" altLang="zh-CN" dirty="0">
                <a:solidFill>
                  <a:schemeClr val="tx1"/>
                </a:solidFill>
                <a:cs typeface="Arial" panose="020B0604020202020204" pitchFamily="34" charset="0"/>
              </a:rPr>
              <a:t>Try to increase total item count and obtain more customers</a:t>
            </a:r>
          </a:p>
          <a:p>
            <a:endParaRPr lang="en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68">
            <a:extLst>
              <a:ext uri="{FF2B5EF4-FFF2-40B4-BE49-F238E27FC236}">
                <a16:creationId xmlns:a16="http://schemas.microsoft.com/office/drawing/2014/main" id="{4E28DDEC-2D54-A64A-920A-634DE85DEC3E}"/>
              </a:ext>
            </a:extLst>
          </p:cNvPr>
          <p:cNvSpPr/>
          <p:nvPr/>
        </p:nvSpPr>
        <p:spPr>
          <a:xfrm>
            <a:off x="7954911" y="572857"/>
            <a:ext cx="2096701" cy="4104640"/>
          </a:xfrm>
          <a:prstGeom prst="rect">
            <a:avLst/>
          </a:prstGeom>
          <a:solidFill>
            <a:srgbClr val="B9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</a:p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r>
              <a:rPr lang="en-AU" dirty="0">
                <a:solidFill>
                  <a:schemeClr val="tx1"/>
                </a:solidFill>
                <a:cs typeface="Arial" panose="020B0604020202020204" pitchFamily="34" charset="0"/>
              </a:rPr>
              <a:t>Work with takeaway platform (e.g. Uber eat) to expand operation scale </a:t>
            </a:r>
          </a:p>
          <a:p>
            <a:r>
              <a:rPr lang="en-CN" dirty="0">
                <a:solidFill>
                  <a:schemeClr val="tx1"/>
                </a:solidFill>
              </a:rPr>
              <a:t> </a:t>
            </a:r>
          </a:p>
          <a:p>
            <a:endParaRPr lang="en-CN" dirty="0">
              <a:solidFill>
                <a:schemeClr val="tx1"/>
              </a:solidFill>
            </a:endParaRPr>
          </a:p>
          <a:p>
            <a:r>
              <a:rPr lang="en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Rationale:</a:t>
            </a:r>
          </a:p>
          <a:p>
            <a:r>
              <a:rPr lang="en-AU" altLang="zh-CN" dirty="0">
                <a:solidFill>
                  <a:schemeClr val="tx1"/>
                </a:solidFill>
                <a:cs typeface="Arial" panose="020B0604020202020204" pitchFamily="34" charset="0"/>
              </a:rPr>
              <a:t>The</a:t>
            </a:r>
            <a:r>
              <a:rPr lang="en-AU" altLang="zh-CN" dirty="0">
                <a:cs typeface="Arial" panose="020B0604020202020204" pitchFamily="34" charset="0"/>
              </a:rPr>
              <a:t> </a:t>
            </a:r>
            <a:r>
              <a:rPr lang="en-AU" altLang="zh-CN" dirty="0">
                <a:solidFill>
                  <a:schemeClr val="tx1"/>
                </a:solidFill>
                <a:cs typeface="Arial" panose="020B0604020202020204" pitchFamily="34" charset="0"/>
              </a:rPr>
              <a:t>location 1&amp;3&amp;5&amp;8 is too close to each other</a:t>
            </a:r>
          </a:p>
          <a:p>
            <a:endParaRPr lang="en-AU" altLang="zh-C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6" name="矩形 68">
            <a:extLst>
              <a:ext uri="{FF2B5EF4-FFF2-40B4-BE49-F238E27FC236}">
                <a16:creationId xmlns:a16="http://schemas.microsoft.com/office/drawing/2014/main" id="{0BADFEA0-899D-8547-9E72-446B2F281579}"/>
              </a:ext>
            </a:extLst>
          </p:cNvPr>
          <p:cNvSpPr/>
          <p:nvPr/>
        </p:nvSpPr>
        <p:spPr>
          <a:xfrm>
            <a:off x="10050333" y="572857"/>
            <a:ext cx="2096701" cy="4104640"/>
          </a:xfrm>
          <a:prstGeom prst="rect">
            <a:avLst/>
          </a:prstGeom>
          <a:solidFill>
            <a:srgbClr val="B9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AU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</a:p>
          <a:p>
            <a:pPr algn="ctr"/>
            <a:endParaRPr lang="en-AU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r>
              <a:rPr lang="en-AU" dirty="0">
                <a:solidFill>
                  <a:schemeClr val="tx1"/>
                </a:solidFill>
              </a:rPr>
              <a:t>Loss-leader pricing, we set the fries at low price (cost) </a:t>
            </a:r>
            <a:endParaRPr lang="en-CN" dirty="0">
              <a:solidFill>
                <a:schemeClr val="tx1"/>
              </a:solidFill>
            </a:endParaRPr>
          </a:p>
          <a:p>
            <a:r>
              <a:rPr lang="en-CN" dirty="0">
                <a:solidFill>
                  <a:schemeClr val="tx1"/>
                </a:solidFill>
              </a:rPr>
              <a:t>  </a:t>
            </a:r>
          </a:p>
          <a:p>
            <a:endParaRPr lang="en-CN" dirty="0">
              <a:solidFill>
                <a:schemeClr val="tx1"/>
              </a:solidFill>
            </a:endParaRPr>
          </a:p>
          <a:p>
            <a:endParaRPr lang="en-CN" dirty="0">
              <a:solidFill>
                <a:schemeClr val="tx1"/>
              </a:solidFill>
            </a:endParaRPr>
          </a:p>
          <a:p>
            <a:r>
              <a:rPr lang="en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Rationale:</a:t>
            </a:r>
          </a:p>
          <a:p>
            <a:r>
              <a:rPr lang="en-AU" altLang="zh-CN" dirty="0">
                <a:solidFill>
                  <a:schemeClr val="tx1"/>
                </a:solidFill>
                <a:cs typeface="Arial" panose="020B0604020202020204" pitchFamily="34" charset="0"/>
              </a:rPr>
              <a:t>Try to increase total item count and obtain more customers</a:t>
            </a:r>
          </a:p>
          <a:p>
            <a:endParaRPr lang="en-AU" altLang="zh-C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AU" altLang="zh-CN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7" name="直接连接符 45">
            <a:extLst>
              <a:ext uri="{FF2B5EF4-FFF2-40B4-BE49-F238E27FC236}">
                <a16:creationId xmlns:a16="http://schemas.microsoft.com/office/drawing/2014/main" id="{E5B2EE95-8F28-4F4E-950D-7689F03DADEA}"/>
              </a:ext>
            </a:extLst>
          </p:cNvPr>
          <p:cNvCxnSpPr>
            <a:cxnSpLocks/>
          </p:cNvCxnSpPr>
          <p:nvPr/>
        </p:nvCxnSpPr>
        <p:spPr>
          <a:xfrm flipH="1">
            <a:off x="-85963" y="2432509"/>
            <a:ext cx="5831623" cy="13991"/>
          </a:xfrm>
          <a:prstGeom prst="line">
            <a:avLst/>
          </a:prstGeom>
          <a:ln w="28575">
            <a:solidFill>
              <a:srgbClr val="004D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1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518</Words>
  <Application>Microsoft Macintosh PowerPoint</Application>
  <PresentationFormat>Widescreen</PresentationFormat>
  <Paragraphs>102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Brush Script MT</vt:lpstr>
      <vt:lpstr>等线</vt:lpstr>
      <vt:lpstr>等线 Light</vt:lpstr>
      <vt:lpstr>Microsoft YaHei</vt:lpstr>
      <vt:lpstr>思源黑体 CN Light</vt:lpstr>
      <vt:lpstr>Arial</vt:lpstr>
      <vt:lpstr>Calibri</vt:lpstr>
      <vt:lpstr>Calibri Light</vt:lpstr>
      <vt:lpstr>Perpetua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Ren</dc:creator>
  <cp:lastModifiedBy>Microsoft Office User</cp:lastModifiedBy>
  <cp:revision>52</cp:revision>
  <dcterms:created xsi:type="dcterms:W3CDTF">2020-11-14T08:18:32Z</dcterms:created>
  <dcterms:modified xsi:type="dcterms:W3CDTF">2020-11-16T15:32:44Z</dcterms:modified>
</cp:coreProperties>
</file>