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5F504-9ADA-42B1-B943-258B43A6FEB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C95DD1F-EC39-4F1F-B087-1983126C895B}">
      <dgm:prSet phldrT="[文字]"/>
      <dgm:spPr/>
      <dgm:t>
        <a:bodyPr/>
        <a:lstStyle/>
        <a:p>
          <a:r>
            <a:rPr lang="en-US" altLang="zh-TW" dirty="0"/>
            <a:t>Prepare parameters</a:t>
          </a:r>
          <a:endParaRPr lang="zh-TW" altLang="en-US" dirty="0"/>
        </a:p>
      </dgm:t>
    </dgm:pt>
    <dgm:pt modelId="{C6393801-BF09-49B6-A7D1-4927ABA20824}" type="parTrans" cxnId="{98695A2F-24BA-4AFE-A508-122F1498A2D9}">
      <dgm:prSet/>
      <dgm:spPr/>
      <dgm:t>
        <a:bodyPr/>
        <a:lstStyle/>
        <a:p>
          <a:endParaRPr lang="zh-TW" altLang="en-US"/>
        </a:p>
      </dgm:t>
    </dgm:pt>
    <dgm:pt modelId="{4D9B54B6-C1FA-4028-9EA9-AB1E55A5D32F}" type="sibTrans" cxnId="{98695A2F-24BA-4AFE-A508-122F1498A2D9}">
      <dgm:prSet/>
      <dgm:spPr/>
      <dgm:t>
        <a:bodyPr/>
        <a:lstStyle/>
        <a:p>
          <a:endParaRPr lang="zh-TW" altLang="en-US"/>
        </a:p>
      </dgm:t>
    </dgm:pt>
    <dgm:pt modelId="{FA00E6D1-2829-44A9-BC87-92B7357E3298}">
      <dgm:prSet phldrT="[文字]"/>
      <dgm:spPr/>
      <dgm:t>
        <a:bodyPr/>
        <a:lstStyle/>
        <a:p>
          <a:r>
            <a:rPr lang="en-US" altLang="zh-TW" dirty="0"/>
            <a:t>Execute kernel</a:t>
          </a:r>
          <a:endParaRPr lang="zh-TW" altLang="en-US" dirty="0"/>
        </a:p>
      </dgm:t>
    </dgm:pt>
    <dgm:pt modelId="{DD6EB88E-B65E-4537-937D-D157E45B832B}" type="parTrans" cxnId="{4190C42A-9A5B-4826-8180-8BE479B95F51}">
      <dgm:prSet/>
      <dgm:spPr/>
      <dgm:t>
        <a:bodyPr/>
        <a:lstStyle/>
        <a:p>
          <a:endParaRPr lang="zh-TW" altLang="en-US"/>
        </a:p>
      </dgm:t>
    </dgm:pt>
    <dgm:pt modelId="{936C6ACF-13CB-404B-A7FE-1AA96FCF3348}" type="sibTrans" cxnId="{4190C42A-9A5B-4826-8180-8BE479B95F51}">
      <dgm:prSet/>
      <dgm:spPr/>
      <dgm:t>
        <a:bodyPr/>
        <a:lstStyle/>
        <a:p>
          <a:endParaRPr lang="zh-TW" altLang="en-US"/>
        </a:p>
      </dgm:t>
    </dgm:pt>
    <dgm:pt modelId="{D94248E5-B222-446A-9C44-EDFC6813DFD2}">
      <dgm:prSet phldrT="[文字]"/>
      <dgm:spPr/>
      <dgm:t>
        <a:bodyPr/>
        <a:lstStyle/>
        <a:p>
          <a:r>
            <a:rPr lang="en-US" altLang="zh-TW" dirty="0"/>
            <a:t>Check results</a:t>
          </a:r>
          <a:endParaRPr lang="zh-TW" altLang="en-US" dirty="0"/>
        </a:p>
      </dgm:t>
    </dgm:pt>
    <dgm:pt modelId="{C61064BD-54A5-4167-A73E-765470E40405}" type="parTrans" cxnId="{E07F9EFE-4BB9-499C-BC32-CFCAF549B05F}">
      <dgm:prSet/>
      <dgm:spPr/>
      <dgm:t>
        <a:bodyPr/>
        <a:lstStyle/>
        <a:p>
          <a:endParaRPr lang="zh-TW" altLang="en-US"/>
        </a:p>
      </dgm:t>
    </dgm:pt>
    <dgm:pt modelId="{3460DC8D-0E86-403B-BE40-A579AA92C8D5}" type="sibTrans" cxnId="{E07F9EFE-4BB9-499C-BC32-CFCAF549B05F}">
      <dgm:prSet/>
      <dgm:spPr/>
      <dgm:t>
        <a:bodyPr/>
        <a:lstStyle/>
        <a:p>
          <a:endParaRPr lang="zh-TW" altLang="en-US"/>
        </a:p>
      </dgm:t>
    </dgm:pt>
    <dgm:pt modelId="{4E7F78CE-C75E-4605-8139-F4B6F1D1F097}" type="pres">
      <dgm:prSet presAssocID="{BF95F504-9ADA-42B1-B943-258B43A6FEB8}" presName="CompostProcess" presStyleCnt="0">
        <dgm:presLayoutVars>
          <dgm:dir/>
          <dgm:resizeHandles val="exact"/>
        </dgm:presLayoutVars>
      </dgm:prSet>
      <dgm:spPr/>
    </dgm:pt>
    <dgm:pt modelId="{7067C76E-AB81-4F29-A244-8E8D1BB68D4A}" type="pres">
      <dgm:prSet presAssocID="{BF95F504-9ADA-42B1-B943-258B43A6FEB8}" presName="arrow" presStyleLbl="bgShp" presStyleIdx="0" presStyleCnt="1"/>
      <dgm:spPr/>
    </dgm:pt>
    <dgm:pt modelId="{2BB163EF-3C4D-4B8C-8327-22A421A1DB78}" type="pres">
      <dgm:prSet presAssocID="{BF95F504-9ADA-42B1-B943-258B43A6FEB8}" presName="linearProcess" presStyleCnt="0"/>
      <dgm:spPr/>
    </dgm:pt>
    <dgm:pt modelId="{75B3AA6E-9F52-4FEE-8022-22AC944C4607}" type="pres">
      <dgm:prSet presAssocID="{BC95DD1F-EC39-4F1F-B087-1983126C895B}" presName="textNode" presStyleLbl="node1" presStyleIdx="0" presStyleCnt="3">
        <dgm:presLayoutVars>
          <dgm:bulletEnabled val="1"/>
        </dgm:presLayoutVars>
      </dgm:prSet>
      <dgm:spPr/>
    </dgm:pt>
    <dgm:pt modelId="{8A0BCCCD-43D1-4360-8727-0FE3E6E4AE50}" type="pres">
      <dgm:prSet presAssocID="{4D9B54B6-C1FA-4028-9EA9-AB1E55A5D32F}" presName="sibTrans" presStyleCnt="0"/>
      <dgm:spPr/>
    </dgm:pt>
    <dgm:pt modelId="{A94668F9-2D4F-4C4D-84DD-48AD716D3043}" type="pres">
      <dgm:prSet presAssocID="{FA00E6D1-2829-44A9-BC87-92B7357E3298}" presName="textNode" presStyleLbl="node1" presStyleIdx="1" presStyleCnt="3">
        <dgm:presLayoutVars>
          <dgm:bulletEnabled val="1"/>
        </dgm:presLayoutVars>
      </dgm:prSet>
      <dgm:spPr/>
    </dgm:pt>
    <dgm:pt modelId="{AE74F2BD-01F4-460F-9ED2-2EAE65A72EAE}" type="pres">
      <dgm:prSet presAssocID="{936C6ACF-13CB-404B-A7FE-1AA96FCF3348}" presName="sibTrans" presStyleCnt="0"/>
      <dgm:spPr/>
    </dgm:pt>
    <dgm:pt modelId="{6CD27A31-F372-47FE-854F-B4703CFDDB58}" type="pres">
      <dgm:prSet presAssocID="{D94248E5-B222-446A-9C44-EDFC6813DFD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190C42A-9A5B-4826-8180-8BE479B95F51}" srcId="{BF95F504-9ADA-42B1-B943-258B43A6FEB8}" destId="{FA00E6D1-2829-44A9-BC87-92B7357E3298}" srcOrd="1" destOrd="0" parTransId="{DD6EB88E-B65E-4537-937D-D157E45B832B}" sibTransId="{936C6ACF-13CB-404B-A7FE-1AA96FCF3348}"/>
    <dgm:cxn modelId="{98695A2F-24BA-4AFE-A508-122F1498A2D9}" srcId="{BF95F504-9ADA-42B1-B943-258B43A6FEB8}" destId="{BC95DD1F-EC39-4F1F-B087-1983126C895B}" srcOrd="0" destOrd="0" parTransId="{C6393801-BF09-49B6-A7D1-4927ABA20824}" sibTransId="{4D9B54B6-C1FA-4028-9EA9-AB1E55A5D32F}"/>
    <dgm:cxn modelId="{2DC03031-469F-4516-BEF8-D7CBAEA8C02F}" type="presOf" srcId="{BC95DD1F-EC39-4F1F-B087-1983126C895B}" destId="{75B3AA6E-9F52-4FEE-8022-22AC944C4607}" srcOrd="0" destOrd="0" presId="urn:microsoft.com/office/officeart/2005/8/layout/hProcess9"/>
    <dgm:cxn modelId="{A0CFB771-AD98-4B49-AFCE-FCC860554F77}" type="presOf" srcId="{FA00E6D1-2829-44A9-BC87-92B7357E3298}" destId="{A94668F9-2D4F-4C4D-84DD-48AD716D3043}" srcOrd="0" destOrd="0" presId="urn:microsoft.com/office/officeart/2005/8/layout/hProcess9"/>
    <dgm:cxn modelId="{A84C327D-FFA1-4834-BB0A-27C691C5CF1B}" type="presOf" srcId="{D94248E5-B222-446A-9C44-EDFC6813DFD2}" destId="{6CD27A31-F372-47FE-854F-B4703CFDDB58}" srcOrd="0" destOrd="0" presId="urn:microsoft.com/office/officeart/2005/8/layout/hProcess9"/>
    <dgm:cxn modelId="{0A3751B2-A397-451A-92C5-72A6CA79C25A}" type="presOf" srcId="{BF95F504-9ADA-42B1-B943-258B43A6FEB8}" destId="{4E7F78CE-C75E-4605-8139-F4B6F1D1F097}" srcOrd="0" destOrd="0" presId="urn:microsoft.com/office/officeart/2005/8/layout/hProcess9"/>
    <dgm:cxn modelId="{E07F9EFE-4BB9-499C-BC32-CFCAF549B05F}" srcId="{BF95F504-9ADA-42B1-B943-258B43A6FEB8}" destId="{D94248E5-B222-446A-9C44-EDFC6813DFD2}" srcOrd="2" destOrd="0" parTransId="{C61064BD-54A5-4167-A73E-765470E40405}" sibTransId="{3460DC8D-0E86-403B-BE40-A579AA92C8D5}"/>
    <dgm:cxn modelId="{17558B46-1391-4A43-862F-C38894085E00}" type="presParOf" srcId="{4E7F78CE-C75E-4605-8139-F4B6F1D1F097}" destId="{7067C76E-AB81-4F29-A244-8E8D1BB68D4A}" srcOrd="0" destOrd="0" presId="urn:microsoft.com/office/officeart/2005/8/layout/hProcess9"/>
    <dgm:cxn modelId="{D1958731-D28F-4B22-8A68-A9F057C27DC6}" type="presParOf" srcId="{4E7F78CE-C75E-4605-8139-F4B6F1D1F097}" destId="{2BB163EF-3C4D-4B8C-8327-22A421A1DB78}" srcOrd="1" destOrd="0" presId="urn:microsoft.com/office/officeart/2005/8/layout/hProcess9"/>
    <dgm:cxn modelId="{6AA3E1EB-8706-4364-AB7B-1508A44AA3B3}" type="presParOf" srcId="{2BB163EF-3C4D-4B8C-8327-22A421A1DB78}" destId="{75B3AA6E-9F52-4FEE-8022-22AC944C4607}" srcOrd="0" destOrd="0" presId="urn:microsoft.com/office/officeart/2005/8/layout/hProcess9"/>
    <dgm:cxn modelId="{ABFA4207-B738-45FB-A325-6C430B33D710}" type="presParOf" srcId="{2BB163EF-3C4D-4B8C-8327-22A421A1DB78}" destId="{8A0BCCCD-43D1-4360-8727-0FE3E6E4AE50}" srcOrd="1" destOrd="0" presId="urn:microsoft.com/office/officeart/2005/8/layout/hProcess9"/>
    <dgm:cxn modelId="{09AB7810-1107-4D21-9589-46B30EDAF022}" type="presParOf" srcId="{2BB163EF-3C4D-4B8C-8327-22A421A1DB78}" destId="{A94668F9-2D4F-4C4D-84DD-48AD716D3043}" srcOrd="2" destOrd="0" presId="urn:microsoft.com/office/officeart/2005/8/layout/hProcess9"/>
    <dgm:cxn modelId="{072B966C-396F-45FC-BBD5-FA9A8ADCA25E}" type="presParOf" srcId="{2BB163EF-3C4D-4B8C-8327-22A421A1DB78}" destId="{AE74F2BD-01F4-460F-9ED2-2EAE65A72EAE}" srcOrd="3" destOrd="0" presId="urn:microsoft.com/office/officeart/2005/8/layout/hProcess9"/>
    <dgm:cxn modelId="{0FC18A4C-83CD-4D2C-92B9-144E99B4315F}" type="presParOf" srcId="{2BB163EF-3C4D-4B8C-8327-22A421A1DB78}" destId="{6CD27A31-F372-47FE-854F-B4703CFDDB5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6EDED6-0724-4E03-B9E2-F91920FA160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41F17FE-B421-4864-8AA1-85D47AF1A82F}">
      <dgm:prSet phldrT="[文字]"/>
      <dgm:spPr/>
      <dgm:t>
        <a:bodyPr/>
        <a:lstStyle/>
        <a:p>
          <a:r>
            <a:rPr lang="en-US" altLang="zh-TW" dirty="0" err="1"/>
            <a:t>Path_sim</a:t>
          </a:r>
          <a:endParaRPr lang="zh-TW" altLang="en-US" dirty="0"/>
        </a:p>
      </dgm:t>
    </dgm:pt>
    <dgm:pt modelId="{872A8508-386E-41AD-824A-8C722C1BAAC2}" type="parTrans" cxnId="{7E9B6376-56F1-468E-AA99-C70C97D3AADD}">
      <dgm:prSet/>
      <dgm:spPr/>
      <dgm:t>
        <a:bodyPr/>
        <a:lstStyle/>
        <a:p>
          <a:endParaRPr lang="zh-TW" altLang="en-US"/>
        </a:p>
      </dgm:t>
    </dgm:pt>
    <dgm:pt modelId="{3A0010FF-8C64-4BB2-98DC-FADACCE0239C}" type="sibTrans" cxnId="{7E9B6376-56F1-468E-AA99-C70C97D3AADD}">
      <dgm:prSet/>
      <dgm:spPr/>
      <dgm:t>
        <a:bodyPr/>
        <a:lstStyle/>
        <a:p>
          <a:endParaRPr lang="zh-TW" altLang="en-US"/>
        </a:p>
      </dgm:t>
    </dgm:pt>
    <dgm:pt modelId="{4C99C91E-7DEA-4769-9FFE-53AE9FE61FD2}">
      <dgm:prSet phldrT="[文字]"/>
      <dgm:spPr/>
      <dgm:t>
        <a:bodyPr/>
        <a:lstStyle/>
        <a:p>
          <a:r>
            <a:rPr lang="en-US" altLang="zh-TW" dirty="0"/>
            <a:t>Sum</a:t>
          </a:r>
          <a:endParaRPr lang="zh-TW" altLang="en-US" dirty="0"/>
        </a:p>
      </dgm:t>
    </dgm:pt>
    <dgm:pt modelId="{486481C0-3A16-42E2-8DAE-C997ED7A12B3}" type="parTrans" cxnId="{ECDB0A6E-59F9-4B45-AC65-12645E6A96E0}">
      <dgm:prSet/>
      <dgm:spPr/>
      <dgm:t>
        <a:bodyPr/>
        <a:lstStyle/>
        <a:p>
          <a:endParaRPr lang="zh-TW" altLang="en-US"/>
        </a:p>
      </dgm:t>
    </dgm:pt>
    <dgm:pt modelId="{AC59AF0A-DDA6-4DD8-ABF8-3F4E9182C14A}" type="sibTrans" cxnId="{ECDB0A6E-59F9-4B45-AC65-12645E6A96E0}">
      <dgm:prSet/>
      <dgm:spPr/>
      <dgm:t>
        <a:bodyPr/>
        <a:lstStyle/>
        <a:p>
          <a:endParaRPr lang="zh-TW" altLang="en-US"/>
        </a:p>
      </dgm:t>
    </dgm:pt>
    <dgm:pt modelId="{13061FAE-F271-4377-8DCA-65CA9B5D1938}">
      <dgm:prSet phldrT="[文字]"/>
      <dgm:spPr/>
      <dgm:t>
        <a:bodyPr/>
        <a:lstStyle/>
        <a:p>
          <a:r>
            <a:rPr lang="en-US" altLang="zh-TW" dirty="0"/>
            <a:t>output</a:t>
          </a:r>
          <a:endParaRPr lang="zh-TW" altLang="en-US" dirty="0"/>
        </a:p>
      </dgm:t>
    </dgm:pt>
    <dgm:pt modelId="{077F7FBC-1DF9-4F30-9286-6C283A8C60A0}" type="parTrans" cxnId="{CC4B11DD-B096-4198-ACE2-2DFA63AB8C96}">
      <dgm:prSet/>
      <dgm:spPr/>
      <dgm:t>
        <a:bodyPr/>
        <a:lstStyle/>
        <a:p>
          <a:endParaRPr lang="zh-TW" altLang="en-US"/>
        </a:p>
      </dgm:t>
    </dgm:pt>
    <dgm:pt modelId="{A99D041D-DF82-4456-AB09-F6404BC46EB1}" type="sibTrans" cxnId="{CC4B11DD-B096-4198-ACE2-2DFA63AB8C96}">
      <dgm:prSet/>
      <dgm:spPr/>
      <dgm:t>
        <a:bodyPr/>
        <a:lstStyle/>
        <a:p>
          <a:endParaRPr lang="zh-TW" altLang="en-US"/>
        </a:p>
      </dgm:t>
    </dgm:pt>
    <dgm:pt modelId="{005F7D0B-2452-4044-B4CA-A18422A2E238}">
      <dgm:prSet phldrT="[文字]"/>
      <dgm:spPr/>
      <dgm:t>
        <a:bodyPr/>
        <a:lstStyle/>
        <a:p>
          <a:r>
            <a:rPr lang="en-US" altLang="zh-TW" dirty="0"/>
            <a:t>Update stock price based on Geometric Brownian motion</a:t>
          </a:r>
          <a:endParaRPr lang="zh-TW" altLang="en-US" dirty="0"/>
        </a:p>
      </dgm:t>
    </dgm:pt>
    <dgm:pt modelId="{F8380586-3FCD-4FA3-B731-F07B3BFAE3E5}" type="parTrans" cxnId="{3C5CBE8F-1B0A-4579-ACF2-A2BC49A26EF5}">
      <dgm:prSet/>
      <dgm:spPr/>
      <dgm:t>
        <a:bodyPr/>
        <a:lstStyle/>
        <a:p>
          <a:endParaRPr lang="zh-TW" altLang="en-US"/>
        </a:p>
      </dgm:t>
    </dgm:pt>
    <dgm:pt modelId="{ECFEEB68-C642-4C5D-A7C3-A652DAD4A84D}" type="sibTrans" cxnId="{3C5CBE8F-1B0A-4579-ACF2-A2BC49A26EF5}">
      <dgm:prSet/>
      <dgm:spPr/>
      <dgm:t>
        <a:bodyPr/>
        <a:lstStyle/>
        <a:p>
          <a:endParaRPr lang="zh-TW" altLang="en-US"/>
        </a:p>
      </dgm:t>
    </dgm:pt>
    <dgm:pt modelId="{406CD919-7105-4DD8-B481-20D28F5923D1}" type="pres">
      <dgm:prSet presAssocID="{C66EDED6-0724-4E03-B9E2-F91920FA160F}" presName="CompostProcess" presStyleCnt="0">
        <dgm:presLayoutVars>
          <dgm:dir/>
          <dgm:resizeHandles val="exact"/>
        </dgm:presLayoutVars>
      </dgm:prSet>
      <dgm:spPr/>
    </dgm:pt>
    <dgm:pt modelId="{991C2D2B-7F2F-4C0E-A033-4033488AE9B6}" type="pres">
      <dgm:prSet presAssocID="{C66EDED6-0724-4E03-B9E2-F91920FA160F}" presName="arrow" presStyleLbl="bgShp" presStyleIdx="0" presStyleCnt="1"/>
      <dgm:spPr/>
    </dgm:pt>
    <dgm:pt modelId="{A4B51C13-E5C9-413C-B5CF-4B0FF7674269}" type="pres">
      <dgm:prSet presAssocID="{C66EDED6-0724-4E03-B9E2-F91920FA160F}" presName="linearProcess" presStyleCnt="0"/>
      <dgm:spPr/>
    </dgm:pt>
    <dgm:pt modelId="{C60981AC-69C8-4474-9D66-D193581EF377}" type="pres">
      <dgm:prSet presAssocID="{E41F17FE-B421-4864-8AA1-85D47AF1A82F}" presName="textNode" presStyleLbl="node1" presStyleIdx="0" presStyleCnt="3">
        <dgm:presLayoutVars>
          <dgm:bulletEnabled val="1"/>
        </dgm:presLayoutVars>
      </dgm:prSet>
      <dgm:spPr/>
    </dgm:pt>
    <dgm:pt modelId="{2CF2F8F2-4946-4CF8-92BA-C91ACA245758}" type="pres">
      <dgm:prSet presAssocID="{3A0010FF-8C64-4BB2-98DC-FADACCE0239C}" presName="sibTrans" presStyleCnt="0"/>
      <dgm:spPr/>
    </dgm:pt>
    <dgm:pt modelId="{0A20ACFC-CE03-4BD2-878E-900043C2FC84}" type="pres">
      <dgm:prSet presAssocID="{4C99C91E-7DEA-4769-9FFE-53AE9FE61FD2}" presName="textNode" presStyleLbl="node1" presStyleIdx="1" presStyleCnt="3">
        <dgm:presLayoutVars>
          <dgm:bulletEnabled val="1"/>
        </dgm:presLayoutVars>
      </dgm:prSet>
      <dgm:spPr/>
    </dgm:pt>
    <dgm:pt modelId="{FB78094F-1E21-48E0-A766-E0856B3A8ACE}" type="pres">
      <dgm:prSet presAssocID="{AC59AF0A-DDA6-4DD8-ABF8-3F4E9182C14A}" presName="sibTrans" presStyleCnt="0"/>
      <dgm:spPr/>
    </dgm:pt>
    <dgm:pt modelId="{4D557D29-AD06-49B8-9A4F-63FD164743F2}" type="pres">
      <dgm:prSet presAssocID="{13061FAE-F271-4377-8DCA-65CA9B5D1938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D5CFA17-AC84-4258-BA4A-5DE753A32ADD}" type="presOf" srcId="{E41F17FE-B421-4864-8AA1-85D47AF1A82F}" destId="{C60981AC-69C8-4474-9D66-D193581EF377}" srcOrd="0" destOrd="0" presId="urn:microsoft.com/office/officeart/2005/8/layout/hProcess9"/>
    <dgm:cxn modelId="{F724A71B-4611-4129-9A7C-B5F77C1D2AED}" type="presOf" srcId="{13061FAE-F271-4377-8DCA-65CA9B5D1938}" destId="{4D557D29-AD06-49B8-9A4F-63FD164743F2}" srcOrd="0" destOrd="0" presId="urn:microsoft.com/office/officeart/2005/8/layout/hProcess9"/>
    <dgm:cxn modelId="{ECDB0A6E-59F9-4B45-AC65-12645E6A96E0}" srcId="{C66EDED6-0724-4E03-B9E2-F91920FA160F}" destId="{4C99C91E-7DEA-4769-9FFE-53AE9FE61FD2}" srcOrd="1" destOrd="0" parTransId="{486481C0-3A16-42E2-8DAE-C997ED7A12B3}" sibTransId="{AC59AF0A-DDA6-4DD8-ABF8-3F4E9182C14A}"/>
    <dgm:cxn modelId="{7E9B6376-56F1-468E-AA99-C70C97D3AADD}" srcId="{C66EDED6-0724-4E03-B9E2-F91920FA160F}" destId="{E41F17FE-B421-4864-8AA1-85D47AF1A82F}" srcOrd="0" destOrd="0" parTransId="{872A8508-386E-41AD-824A-8C722C1BAAC2}" sibTransId="{3A0010FF-8C64-4BB2-98DC-FADACCE0239C}"/>
    <dgm:cxn modelId="{3C5CBE8F-1B0A-4579-ACF2-A2BC49A26EF5}" srcId="{E41F17FE-B421-4864-8AA1-85D47AF1A82F}" destId="{005F7D0B-2452-4044-B4CA-A18422A2E238}" srcOrd="0" destOrd="0" parTransId="{F8380586-3FCD-4FA3-B731-F07B3BFAE3E5}" sibTransId="{ECFEEB68-C642-4C5D-A7C3-A652DAD4A84D}"/>
    <dgm:cxn modelId="{C5AB4FC9-B091-4362-A430-DDB58E5298DE}" type="presOf" srcId="{4C99C91E-7DEA-4769-9FFE-53AE9FE61FD2}" destId="{0A20ACFC-CE03-4BD2-878E-900043C2FC84}" srcOrd="0" destOrd="0" presId="urn:microsoft.com/office/officeart/2005/8/layout/hProcess9"/>
    <dgm:cxn modelId="{CC4B11DD-B096-4198-ACE2-2DFA63AB8C96}" srcId="{C66EDED6-0724-4E03-B9E2-F91920FA160F}" destId="{13061FAE-F271-4377-8DCA-65CA9B5D1938}" srcOrd="2" destOrd="0" parTransId="{077F7FBC-1DF9-4F30-9286-6C283A8C60A0}" sibTransId="{A99D041D-DF82-4456-AB09-F6404BC46EB1}"/>
    <dgm:cxn modelId="{277EA1FC-B1ED-4382-B0EE-BC0696054FEA}" type="presOf" srcId="{005F7D0B-2452-4044-B4CA-A18422A2E238}" destId="{C60981AC-69C8-4474-9D66-D193581EF377}" srcOrd="0" destOrd="1" presId="urn:microsoft.com/office/officeart/2005/8/layout/hProcess9"/>
    <dgm:cxn modelId="{5B09ADFF-A47A-4D7B-8FE6-88BE23832A0B}" type="presOf" srcId="{C66EDED6-0724-4E03-B9E2-F91920FA160F}" destId="{406CD919-7105-4DD8-B481-20D28F5923D1}" srcOrd="0" destOrd="0" presId="urn:microsoft.com/office/officeart/2005/8/layout/hProcess9"/>
    <dgm:cxn modelId="{4AB2D3B0-2EF0-4213-8D60-6C57B52186A9}" type="presParOf" srcId="{406CD919-7105-4DD8-B481-20D28F5923D1}" destId="{991C2D2B-7F2F-4C0E-A033-4033488AE9B6}" srcOrd="0" destOrd="0" presId="urn:microsoft.com/office/officeart/2005/8/layout/hProcess9"/>
    <dgm:cxn modelId="{8FAB8168-8F53-45A9-8957-55A819F237E7}" type="presParOf" srcId="{406CD919-7105-4DD8-B481-20D28F5923D1}" destId="{A4B51C13-E5C9-413C-B5CF-4B0FF7674269}" srcOrd="1" destOrd="0" presId="urn:microsoft.com/office/officeart/2005/8/layout/hProcess9"/>
    <dgm:cxn modelId="{8BB0620F-A43E-4D71-9713-31191410BD14}" type="presParOf" srcId="{A4B51C13-E5C9-413C-B5CF-4B0FF7674269}" destId="{C60981AC-69C8-4474-9D66-D193581EF377}" srcOrd="0" destOrd="0" presId="urn:microsoft.com/office/officeart/2005/8/layout/hProcess9"/>
    <dgm:cxn modelId="{DA1982E7-E85F-4BC4-B847-A158F1E8FDAC}" type="presParOf" srcId="{A4B51C13-E5C9-413C-B5CF-4B0FF7674269}" destId="{2CF2F8F2-4946-4CF8-92BA-C91ACA245758}" srcOrd="1" destOrd="0" presId="urn:microsoft.com/office/officeart/2005/8/layout/hProcess9"/>
    <dgm:cxn modelId="{577B32DB-2CCB-4BD0-8202-A9AA6B4B3E0E}" type="presParOf" srcId="{A4B51C13-E5C9-413C-B5CF-4B0FF7674269}" destId="{0A20ACFC-CE03-4BD2-878E-900043C2FC84}" srcOrd="2" destOrd="0" presId="urn:microsoft.com/office/officeart/2005/8/layout/hProcess9"/>
    <dgm:cxn modelId="{E02A28E1-96C2-49AA-9487-44CAD08D7A9B}" type="presParOf" srcId="{A4B51C13-E5C9-413C-B5CF-4B0FF7674269}" destId="{FB78094F-1E21-48E0-A766-E0856B3A8ACE}" srcOrd="3" destOrd="0" presId="urn:microsoft.com/office/officeart/2005/8/layout/hProcess9"/>
    <dgm:cxn modelId="{748BCB2A-F569-4E65-90C5-4D1CBC40B238}" type="presParOf" srcId="{A4B51C13-E5C9-413C-B5CF-4B0FF7674269}" destId="{4D557D29-AD06-49B8-9A4F-63FD164743F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7C76E-AB81-4F29-A244-8E8D1BB68D4A}">
      <dsp:nvSpPr>
        <dsp:cNvPr id="0" name=""/>
        <dsp:cNvSpPr/>
      </dsp:nvSpPr>
      <dsp:spPr>
        <a:xfrm>
          <a:off x="575786" y="0"/>
          <a:ext cx="6525577" cy="209020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3AA6E-9F52-4FEE-8022-22AC944C4607}">
      <dsp:nvSpPr>
        <dsp:cNvPr id="0" name=""/>
        <dsp:cNvSpPr/>
      </dsp:nvSpPr>
      <dsp:spPr>
        <a:xfrm>
          <a:off x="260153" y="627062"/>
          <a:ext cx="2303145" cy="8360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Prepare parameters</a:t>
          </a:r>
          <a:endParaRPr lang="zh-TW" altLang="en-US" sz="2200" kern="1200" dirty="0"/>
        </a:p>
      </dsp:txBody>
      <dsp:txXfrm>
        <a:off x="300967" y="667876"/>
        <a:ext cx="2221517" cy="754455"/>
      </dsp:txXfrm>
    </dsp:sp>
    <dsp:sp modelId="{A94668F9-2D4F-4C4D-84DD-48AD716D3043}">
      <dsp:nvSpPr>
        <dsp:cNvPr id="0" name=""/>
        <dsp:cNvSpPr/>
      </dsp:nvSpPr>
      <dsp:spPr>
        <a:xfrm>
          <a:off x="2687002" y="627062"/>
          <a:ext cx="2303145" cy="8360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Execute kernel</a:t>
          </a:r>
          <a:endParaRPr lang="zh-TW" altLang="en-US" sz="2200" kern="1200" dirty="0"/>
        </a:p>
      </dsp:txBody>
      <dsp:txXfrm>
        <a:off x="2727816" y="667876"/>
        <a:ext cx="2221517" cy="754455"/>
      </dsp:txXfrm>
    </dsp:sp>
    <dsp:sp modelId="{6CD27A31-F372-47FE-854F-B4703CFDDB58}">
      <dsp:nvSpPr>
        <dsp:cNvPr id="0" name=""/>
        <dsp:cNvSpPr/>
      </dsp:nvSpPr>
      <dsp:spPr>
        <a:xfrm>
          <a:off x="5113851" y="627062"/>
          <a:ext cx="2303145" cy="8360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Check results</a:t>
          </a:r>
          <a:endParaRPr lang="zh-TW" altLang="en-US" sz="2200" kern="1200" dirty="0"/>
        </a:p>
      </dsp:txBody>
      <dsp:txXfrm>
        <a:off x="5154665" y="667876"/>
        <a:ext cx="2221517" cy="7544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C2D2B-7F2F-4C0E-A033-4033488AE9B6}">
      <dsp:nvSpPr>
        <dsp:cNvPr id="0" name=""/>
        <dsp:cNvSpPr/>
      </dsp:nvSpPr>
      <dsp:spPr>
        <a:xfrm>
          <a:off x="643413" y="0"/>
          <a:ext cx="7292022" cy="209020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981AC-69C8-4474-9D66-D193581EF377}">
      <dsp:nvSpPr>
        <dsp:cNvPr id="0" name=""/>
        <dsp:cNvSpPr/>
      </dsp:nvSpPr>
      <dsp:spPr>
        <a:xfrm>
          <a:off x="290709" y="627062"/>
          <a:ext cx="2573655" cy="8360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 err="1"/>
            <a:t>Path_sim</a:t>
          </a:r>
          <a:endParaRPr lang="zh-TW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200" kern="1200" dirty="0"/>
            <a:t>Update stock price based on Geometric Brownian motion</a:t>
          </a:r>
          <a:endParaRPr lang="zh-TW" altLang="en-US" sz="1200" kern="1200" dirty="0"/>
        </a:p>
      </dsp:txBody>
      <dsp:txXfrm>
        <a:off x="331523" y="667876"/>
        <a:ext cx="2492027" cy="754455"/>
      </dsp:txXfrm>
    </dsp:sp>
    <dsp:sp modelId="{0A20ACFC-CE03-4BD2-878E-900043C2FC84}">
      <dsp:nvSpPr>
        <dsp:cNvPr id="0" name=""/>
        <dsp:cNvSpPr/>
      </dsp:nvSpPr>
      <dsp:spPr>
        <a:xfrm>
          <a:off x="3002597" y="627062"/>
          <a:ext cx="2573655" cy="8360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Sum</a:t>
          </a:r>
          <a:endParaRPr lang="zh-TW" altLang="en-US" sz="1600" kern="1200" dirty="0"/>
        </a:p>
      </dsp:txBody>
      <dsp:txXfrm>
        <a:off x="3043411" y="667876"/>
        <a:ext cx="2492027" cy="754455"/>
      </dsp:txXfrm>
    </dsp:sp>
    <dsp:sp modelId="{4D557D29-AD06-49B8-9A4F-63FD164743F2}">
      <dsp:nvSpPr>
        <dsp:cNvPr id="0" name=""/>
        <dsp:cNvSpPr/>
      </dsp:nvSpPr>
      <dsp:spPr>
        <a:xfrm>
          <a:off x="5714485" y="627062"/>
          <a:ext cx="2573655" cy="8360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output</a:t>
          </a:r>
          <a:endParaRPr lang="zh-TW" altLang="en-US" sz="1600" kern="1200" dirty="0"/>
        </a:p>
      </dsp:txBody>
      <dsp:txXfrm>
        <a:off x="5755299" y="667876"/>
        <a:ext cx="2492027" cy="754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4531-6992-4717-BCB4-3C0B59B11492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9D2C-B1E1-4BBE-B8D8-47DC1CC78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86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4531-6992-4717-BCB4-3C0B59B11492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9D2C-B1E1-4BBE-B8D8-47DC1CC78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2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4531-6992-4717-BCB4-3C0B59B11492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9D2C-B1E1-4BBE-B8D8-47DC1CC7873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1722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4531-6992-4717-BCB4-3C0B59B11492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9D2C-B1E1-4BBE-B8D8-47DC1CC78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676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4531-6992-4717-BCB4-3C0B59B11492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9D2C-B1E1-4BBE-B8D8-47DC1CC7873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065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4531-6992-4717-BCB4-3C0B59B11492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9D2C-B1E1-4BBE-B8D8-47DC1CC78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125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4531-6992-4717-BCB4-3C0B59B11492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9D2C-B1E1-4BBE-B8D8-47DC1CC78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82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4531-6992-4717-BCB4-3C0B59B11492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9D2C-B1E1-4BBE-B8D8-47DC1CC78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61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4531-6992-4717-BCB4-3C0B59B11492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9D2C-B1E1-4BBE-B8D8-47DC1CC78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05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4531-6992-4717-BCB4-3C0B59B11492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9D2C-B1E1-4BBE-B8D8-47DC1CC78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2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4531-6992-4717-BCB4-3C0B59B11492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9D2C-B1E1-4BBE-B8D8-47DC1CC78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71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4531-6992-4717-BCB4-3C0B59B11492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9D2C-B1E1-4BBE-B8D8-47DC1CC78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81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4531-6992-4717-BCB4-3C0B59B11492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9D2C-B1E1-4BBE-B8D8-47DC1CC78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85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4531-6992-4717-BCB4-3C0B59B11492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9D2C-B1E1-4BBE-B8D8-47DC1CC78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53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4531-6992-4717-BCB4-3C0B59B11492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9D2C-B1E1-4BBE-B8D8-47DC1CC78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45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4531-6992-4717-BCB4-3C0B59B11492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9D2C-B1E1-4BBE-B8D8-47DC1CC78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39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C4531-6992-4717-BCB4-3C0B59B11492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EA9D2C-B1E1-4BBE-B8D8-47DC1CC78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42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D4F1F8-AE1B-4B90-BEA9-B0E29783B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Monte Carlo financial models on U50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507AC1-1677-44FC-BE9E-08E7754A1A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Team member: 110061562 </a:t>
            </a:r>
            <a:r>
              <a:rPr lang="zh-TW" altLang="en-US" dirty="0"/>
              <a:t>呂依凡</a:t>
            </a:r>
          </a:p>
        </p:txBody>
      </p:sp>
    </p:spTree>
    <p:extLst>
      <p:ext uri="{BB962C8B-B14F-4D97-AF65-F5344CB8AC3E}">
        <p14:creationId xmlns:p14="http://schemas.microsoft.com/office/powerpoint/2010/main" val="236368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FDB68-C3A0-40AF-994D-62DB8E57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D268DA-4C45-428A-AB5C-63A97AD28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Problem Statement</a:t>
            </a:r>
          </a:p>
          <a:p>
            <a:pPr lvl="1"/>
            <a:r>
              <a:rPr lang="en-US" altLang="zh-TW" dirty="0"/>
              <a:t>Context</a:t>
            </a:r>
          </a:p>
          <a:p>
            <a:pPr lvl="1"/>
            <a:r>
              <a:rPr lang="en-US" altLang="zh-TW" dirty="0"/>
              <a:t>Issue</a:t>
            </a:r>
          </a:p>
          <a:p>
            <a:pPr lvl="1"/>
            <a:r>
              <a:rPr lang="en-US" altLang="zh-TW" dirty="0"/>
              <a:t>Objective</a:t>
            </a:r>
          </a:p>
          <a:p>
            <a:r>
              <a:rPr lang="en-US" altLang="zh-TW" dirty="0"/>
              <a:t>Project Scope</a:t>
            </a:r>
          </a:p>
          <a:p>
            <a:pPr lvl="1"/>
            <a:r>
              <a:rPr lang="en-US" altLang="zh-TW" dirty="0"/>
              <a:t>System Operation Flow</a:t>
            </a:r>
          </a:p>
          <a:p>
            <a:pPr lvl="1"/>
            <a:r>
              <a:rPr lang="en-US" altLang="zh-TW" dirty="0"/>
              <a:t>Area of Work</a:t>
            </a:r>
          </a:p>
          <a:p>
            <a:pPr lvl="1"/>
            <a:r>
              <a:rPr lang="en-US" altLang="zh-TW" dirty="0"/>
              <a:t>Platform</a:t>
            </a:r>
          </a:p>
          <a:p>
            <a:pPr lvl="1"/>
            <a:r>
              <a:rPr lang="en-US" altLang="zh-TW" dirty="0"/>
              <a:t>Target Spec</a:t>
            </a:r>
          </a:p>
          <a:p>
            <a:r>
              <a:rPr lang="en-US" altLang="zh-TW" dirty="0"/>
              <a:t>Project Plan</a:t>
            </a:r>
          </a:p>
          <a:p>
            <a:r>
              <a:rPr lang="en-US" altLang="zh-TW" dirty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4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469F20-0E26-44EA-88D5-8928FEB7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Statement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717EC0-6B7E-4D2E-A216-82FA13F2F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Context</a:t>
            </a:r>
          </a:p>
          <a:p>
            <a:pPr lvl="1"/>
            <a:r>
              <a:rPr lang="en-US" altLang="zh-TW" dirty="0"/>
              <a:t>Estimate call/ put price of European vanilla option by basic parameters, expiration date and strike price.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090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469F20-0E26-44EA-88D5-8928FEB7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Statement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717EC0-6B7E-4D2E-A216-82FA13F2F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Issue</a:t>
            </a:r>
          </a:p>
          <a:p>
            <a:pPr lvl="1"/>
            <a:r>
              <a:rPr lang="en-US" altLang="zh-TW" dirty="0"/>
              <a:t>Implement High performance and low power monte </a:t>
            </a:r>
            <a:r>
              <a:rPr lang="en-US" altLang="zh-TW" dirty="0" err="1"/>
              <a:t>carlo</a:t>
            </a:r>
            <a:r>
              <a:rPr lang="en-US" altLang="zh-TW" dirty="0"/>
              <a:t> methods to option pricing models using HLS.</a:t>
            </a:r>
          </a:p>
          <a:p>
            <a:pPr lvl="1"/>
            <a:r>
              <a:rPr lang="en-US" altLang="zh-TW" dirty="0"/>
              <a:t>Since the project is first implemented on Amazon F1 instances. We are going to replace the F1 instance with U50.</a:t>
            </a:r>
          </a:p>
          <a:p>
            <a:pPr lvl="1"/>
            <a:r>
              <a:rPr lang="en-US" altLang="zh-TW" dirty="0"/>
              <a:t>To make consistence with Amazon F1 instance, the project is implemented on </a:t>
            </a:r>
            <a:r>
              <a:rPr lang="en-US" altLang="zh-TW" dirty="0" err="1"/>
              <a:t>Vivado</a:t>
            </a:r>
            <a:r>
              <a:rPr lang="en-US" altLang="zh-TW" dirty="0"/>
              <a:t> 2019.1 or before. The </a:t>
            </a:r>
            <a:r>
              <a:rPr lang="en-US" altLang="zh-TW" dirty="0" err="1"/>
              <a:t>Vivado</a:t>
            </a:r>
            <a:r>
              <a:rPr lang="en-US" altLang="zh-TW" dirty="0"/>
              <a:t> installed in workstation is 2021.2. As a result, some version issue needs to be solved.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968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3DE0A-1896-4EC4-8DC6-A9CBFFBF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Statement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394878-01AB-468D-8CE1-51E20936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</a:p>
          <a:p>
            <a:pPr lvl="1"/>
            <a:r>
              <a:rPr lang="en-US" altLang="zh-TW" dirty="0"/>
              <a:t>Make this project workable on U50/ </a:t>
            </a:r>
            <a:r>
              <a:rPr lang="en-US" altLang="zh-TW" dirty="0" err="1"/>
              <a:t>Vitis</a:t>
            </a:r>
            <a:r>
              <a:rPr lang="en-US" altLang="zh-TW" dirty="0"/>
              <a:t> 2021.2.</a:t>
            </a:r>
          </a:p>
          <a:p>
            <a:pPr lvl="1"/>
            <a:r>
              <a:rPr lang="en-US" altLang="zh-TW" dirty="0"/>
              <a:t>Make the performance achieve that work on Amazon F1 instance. (option)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071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A51D05-5806-4661-8690-36B31A1D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Scope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84965-5770-4A8D-A84E-A1FF28E5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System Operation Flow:</a:t>
            </a:r>
            <a:endParaRPr lang="zh-TW" altLang="en-US" dirty="0"/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1B9379A1-E123-4849-83BF-916FD4C81C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483679"/>
              </p:ext>
            </p:extLst>
          </p:nvPr>
        </p:nvGraphicFramePr>
        <p:xfrm>
          <a:off x="1581150" y="2000250"/>
          <a:ext cx="7677150" cy="2090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1CAA0585-B622-4D71-91E0-DF01C1760B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213" y="5548303"/>
            <a:ext cx="3551926" cy="628660"/>
          </a:xfrm>
          <a:prstGeom prst="rect">
            <a:avLst/>
          </a:prstGeom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1637F41-FEA0-4139-A638-F7816B436203}"/>
              </a:ext>
            </a:extLst>
          </p:cNvPr>
          <p:cNvCxnSpPr/>
          <p:nvPr/>
        </p:nvCxnSpPr>
        <p:spPr>
          <a:xfrm flipH="1">
            <a:off x="1846833" y="3429000"/>
            <a:ext cx="2496567" cy="1183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567C7E8-B2A1-4015-897F-7A81E14740EE}"/>
              </a:ext>
            </a:extLst>
          </p:cNvPr>
          <p:cNvCxnSpPr>
            <a:cxnSpLocks/>
          </p:cNvCxnSpPr>
          <p:nvPr/>
        </p:nvCxnSpPr>
        <p:spPr>
          <a:xfrm>
            <a:off x="6557208" y="3429000"/>
            <a:ext cx="4223004" cy="1183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資料庫圖表 16">
            <a:extLst>
              <a:ext uri="{FF2B5EF4-FFF2-40B4-BE49-F238E27FC236}">
                <a16:creationId xmlns:a16="http://schemas.microsoft.com/office/drawing/2014/main" id="{9E51172A-F693-42F3-A1C4-66496F318D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384941"/>
              </p:ext>
            </p:extLst>
          </p:nvPr>
        </p:nvGraphicFramePr>
        <p:xfrm>
          <a:off x="1806575" y="3942287"/>
          <a:ext cx="8578850" cy="2090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0582E3B4-C75F-4FE5-9A9A-510A0C8B94F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69978" y="5638765"/>
            <a:ext cx="4965955" cy="6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9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8DE3E9-A71E-44E7-BF9B-FA157BD7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Scope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95E82D-126F-46E8-B410-161B725C2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Area of Work:</a:t>
            </a:r>
          </a:p>
          <a:p>
            <a:pPr lvl="1"/>
            <a:r>
              <a:rPr lang="en-US" altLang="zh-TW" dirty="0"/>
              <a:t>Make the kernel executable on U50/ </a:t>
            </a:r>
            <a:r>
              <a:rPr lang="en-US" altLang="zh-TW" dirty="0" err="1"/>
              <a:t>Vitis</a:t>
            </a:r>
            <a:r>
              <a:rPr lang="en-US" altLang="zh-TW"/>
              <a:t> 2021.2</a:t>
            </a:r>
            <a:endParaRPr lang="en-US" altLang="zh-TW" dirty="0"/>
          </a:p>
          <a:p>
            <a:r>
              <a:rPr lang="en-US" altLang="zh-TW" dirty="0"/>
              <a:t>Platform:</a:t>
            </a:r>
          </a:p>
          <a:p>
            <a:pPr lvl="1"/>
            <a:r>
              <a:rPr lang="en-US" altLang="zh-TW" dirty="0"/>
              <a:t>U50</a:t>
            </a:r>
          </a:p>
          <a:p>
            <a:r>
              <a:rPr lang="en-US" altLang="zh-TW" dirty="0"/>
              <a:t>Target Specification:</a:t>
            </a:r>
          </a:p>
          <a:p>
            <a:pPr lvl="1"/>
            <a:r>
              <a:rPr lang="en-US" altLang="zh-TW" dirty="0"/>
              <a:t>Make the executable kernel achieves the performance which it runs on Amazon F1 instance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411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63FC8-1790-4DCD-97FE-D8BA1BCC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Plan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A2E016-C41E-4581-AC08-DA4412A18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sw</a:t>
            </a:r>
            <a:r>
              <a:rPr lang="en-US" altLang="zh-TW" dirty="0"/>
              <a:t> emu 8</a:t>
            </a:r>
            <a:r>
              <a:rPr lang="zh-TW" altLang="en-US" dirty="0"/>
              <a:t>天 </a:t>
            </a:r>
            <a:r>
              <a:rPr lang="en-US" altLang="zh-TW" dirty="0"/>
              <a:t>(6/1~8)</a:t>
            </a:r>
            <a:r>
              <a:rPr lang="zh-TW" altLang="en-US" dirty="0"/>
              <a:t>（確認</a:t>
            </a:r>
            <a:r>
              <a:rPr lang="en-US" altLang="zh-TW" dirty="0" err="1"/>
              <a:t>src</a:t>
            </a:r>
            <a:r>
              <a:rPr lang="en-US" altLang="zh-TW" dirty="0"/>
              <a:t> files </a:t>
            </a:r>
            <a:r>
              <a:rPr lang="zh-TW" altLang="en-US" dirty="0"/>
              <a:t>有哪些、解決</a:t>
            </a:r>
            <a:r>
              <a:rPr lang="en-US" altLang="zh-TW" dirty="0" err="1"/>
              <a:t>src</a:t>
            </a:r>
            <a:r>
              <a:rPr lang="en-US" altLang="zh-TW" dirty="0"/>
              <a:t> code</a:t>
            </a:r>
            <a:r>
              <a:rPr lang="zh-TW" altLang="en-US" dirty="0"/>
              <a:t>版本問題、利用</a:t>
            </a:r>
            <a:r>
              <a:rPr lang="en-US" altLang="zh-TW" dirty="0" err="1"/>
              <a:t>vitis</a:t>
            </a:r>
            <a:r>
              <a:rPr lang="zh-TW" altLang="en-US" dirty="0"/>
              <a:t>跑）</a:t>
            </a:r>
            <a:r>
              <a:rPr lang="en-US" altLang="zh-TW" dirty="0"/>
              <a:t>(6/7~8:</a:t>
            </a:r>
            <a:r>
              <a:rPr lang="zh-TW" altLang="en-US" dirty="0"/>
              <a:t>撰寫報告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hw</a:t>
            </a:r>
            <a:r>
              <a:rPr lang="en-US" altLang="zh-TW" dirty="0"/>
              <a:t> emu 6</a:t>
            </a:r>
            <a:r>
              <a:rPr lang="zh-TW" altLang="en-US" dirty="0"/>
              <a:t>天</a:t>
            </a:r>
            <a:r>
              <a:rPr lang="en-US" altLang="zh-TW" dirty="0"/>
              <a:t>(6/9~15) </a:t>
            </a:r>
            <a:r>
              <a:rPr lang="zh-TW" altLang="en-US" dirty="0"/>
              <a:t>（解決版本問題，確認</a:t>
            </a:r>
            <a:r>
              <a:rPr lang="en-US" altLang="zh-TW" dirty="0" err="1"/>
              <a:t>src</a:t>
            </a:r>
            <a:r>
              <a:rPr lang="en-US" altLang="zh-TW" dirty="0"/>
              <a:t> code</a:t>
            </a:r>
            <a:r>
              <a:rPr lang="zh-TW" altLang="en-US" dirty="0"/>
              <a:t>可以執行，進行</a:t>
            </a:r>
            <a:r>
              <a:rPr lang="en-US" altLang="zh-TW" dirty="0"/>
              <a:t>performance</a:t>
            </a:r>
            <a:r>
              <a:rPr lang="zh-TW" altLang="en-US" dirty="0"/>
              <a:t>調整，確保</a:t>
            </a:r>
            <a:r>
              <a:rPr lang="en-US" altLang="zh-TW" dirty="0"/>
              <a:t>ii=1</a:t>
            </a:r>
            <a:r>
              <a:rPr lang="zh-TW" altLang="en-US" dirty="0"/>
              <a:t>）</a:t>
            </a:r>
            <a:r>
              <a:rPr lang="en-US" altLang="zh-TW" dirty="0"/>
              <a:t>(6/14~15:</a:t>
            </a:r>
            <a:r>
              <a:rPr lang="zh-TW" altLang="en-US" dirty="0"/>
              <a:t>撰寫報告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hw</a:t>
            </a:r>
            <a:r>
              <a:rPr lang="en-US" altLang="zh-TW" dirty="0"/>
              <a:t> 6</a:t>
            </a:r>
            <a:r>
              <a:rPr lang="zh-TW" altLang="en-US" dirty="0"/>
              <a:t>天</a:t>
            </a:r>
            <a:r>
              <a:rPr lang="en-US" altLang="zh-TW" dirty="0"/>
              <a:t>(6/15~21) </a:t>
            </a:r>
            <a:r>
              <a:rPr lang="zh-TW" altLang="en-US" dirty="0"/>
              <a:t>（解決版本問題，確認</a:t>
            </a:r>
            <a:r>
              <a:rPr lang="en-US" altLang="zh-TW" dirty="0" err="1"/>
              <a:t>src</a:t>
            </a:r>
            <a:r>
              <a:rPr lang="en-US" altLang="zh-TW" dirty="0"/>
              <a:t> code</a:t>
            </a:r>
            <a:r>
              <a:rPr lang="zh-TW" altLang="en-US" dirty="0"/>
              <a:t>可以執行，進行</a:t>
            </a:r>
            <a:r>
              <a:rPr lang="en-US" altLang="zh-TW" dirty="0"/>
              <a:t>performance</a:t>
            </a:r>
            <a:r>
              <a:rPr lang="zh-TW" altLang="en-US" dirty="0"/>
              <a:t>調整，確保</a:t>
            </a:r>
            <a:r>
              <a:rPr lang="en-US" altLang="zh-TW" dirty="0"/>
              <a:t>ii=1</a:t>
            </a:r>
            <a:r>
              <a:rPr lang="zh-TW" altLang="en-US" dirty="0"/>
              <a:t>）</a:t>
            </a:r>
            <a:r>
              <a:rPr lang="en-US" altLang="zh-TW" dirty="0"/>
              <a:t>(6/20~21:</a:t>
            </a:r>
            <a:r>
              <a:rPr lang="zh-TW" altLang="en-US" dirty="0"/>
              <a:t>撰寫報告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678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D4E63D-3643-4024-A918-A7AB1089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2CB0CD-688E-4F47-89E0-82AA3CB33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Paper:</a:t>
            </a:r>
          </a:p>
          <a:p>
            <a:pPr lvl="1"/>
            <a:r>
              <a:rPr lang="en-US" altLang="zh-TW" dirty="0"/>
              <a:t>L. Ma, F. B. Muslim and L. </a:t>
            </a:r>
            <a:r>
              <a:rPr lang="en-US" altLang="zh-TW" dirty="0" err="1"/>
              <a:t>Lavagno</a:t>
            </a:r>
            <a:r>
              <a:rPr lang="en-US" altLang="zh-TW" dirty="0"/>
              <a:t>, "High Performance and Low Power Monte Carlo Methods to Option Pricing Models via High Level Design and Synthesis," 2016 European Modelling Symposium (EMS), 2016, pp. 157-162, </a:t>
            </a:r>
            <a:r>
              <a:rPr lang="en-US" altLang="zh-TW" dirty="0" err="1"/>
              <a:t>doi</a:t>
            </a:r>
            <a:r>
              <a:rPr lang="en-US" altLang="zh-TW" dirty="0"/>
              <a:t>: 10.1109/EMS.2016.036.</a:t>
            </a:r>
          </a:p>
          <a:p>
            <a:pPr lvl="1"/>
            <a:r>
              <a:rPr lang="en-US" altLang="zh-TW" dirty="0"/>
              <a:t>F. B. Muslim, L. Ma, M. </a:t>
            </a:r>
            <a:r>
              <a:rPr lang="en-US" altLang="zh-TW" dirty="0" err="1"/>
              <a:t>Roozmeh</a:t>
            </a:r>
            <a:r>
              <a:rPr lang="en-US" altLang="zh-TW" dirty="0"/>
              <a:t> and L. </a:t>
            </a:r>
            <a:r>
              <a:rPr lang="en-US" altLang="zh-TW" dirty="0" err="1"/>
              <a:t>Lavagno</a:t>
            </a:r>
            <a:r>
              <a:rPr lang="en-US" altLang="zh-TW" dirty="0"/>
              <a:t>, "Efficient FPGA Implementation of OpenCL High-Performance Computing Applications via High-Level Synthesis," in IEEE Access, vol. 5, pp. 2747-2762, 2017, </a:t>
            </a:r>
            <a:r>
              <a:rPr lang="en-US" altLang="zh-TW" dirty="0" err="1"/>
              <a:t>doi</a:t>
            </a:r>
            <a:r>
              <a:rPr lang="en-US" altLang="zh-TW" dirty="0"/>
              <a:t>: 10.1109/ACCESS.2017.2671881.</a:t>
            </a:r>
          </a:p>
          <a:p>
            <a:r>
              <a:rPr lang="en-US" altLang="zh-TW" dirty="0" err="1"/>
              <a:t>Github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FinancialModels_AmazonF1: https://github.com/dr-liangma/FinancialModels_AmazonF1/tree/master</a:t>
            </a:r>
          </a:p>
        </p:txBody>
      </p:sp>
    </p:spTree>
    <p:extLst>
      <p:ext uri="{BB962C8B-B14F-4D97-AF65-F5344CB8AC3E}">
        <p14:creationId xmlns:p14="http://schemas.microsoft.com/office/powerpoint/2010/main" val="136438136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TM02900688[[fn=多面向]]</Template>
  <TotalTime>397</TotalTime>
  <Words>449</Words>
  <Application>Microsoft Office PowerPoint</Application>
  <PresentationFormat>寬螢幕</PresentationFormat>
  <Paragraphs>52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Trebuchet MS</vt:lpstr>
      <vt:lpstr>Wingdings 3</vt:lpstr>
      <vt:lpstr>多面向</vt:lpstr>
      <vt:lpstr>Monte Carlo financial models on U50</vt:lpstr>
      <vt:lpstr>Outline</vt:lpstr>
      <vt:lpstr>Problem Statement</vt:lpstr>
      <vt:lpstr>Problem Statement</vt:lpstr>
      <vt:lpstr>Problem Statement</vt:lpstr>
      <vt:lpstr>Project Scope</vt:lpstr>
      <vt:lpstr>Project Scope</vt:lpstr>
      <vt:lpstr>Project Plan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financial models on U50</dc:title>
  <dc:creator>呂依凡</dc:creator>
  <cp:lastModifiedBy>呂依凡</cp:lastModifiedBy>
  <cp:revision>12</cp:revision>
  <dcterms:created xsi:type="dcterms:W3CDTF">2022-05-28T09:55:12Z</dcterms:created>
  <dcterms:modified xsi:type="dcterms:W3CDTF">2022-05-29T01:00:40Z</dcterms:modified>
</cp:coreProperties>
</file>