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3" r:id="rId4"/>
    <p:sldId id="264" r:id="rId5"/>
    <p:sldId id="258" r:id="rId6"/>
    <p:sldId id="259" r:id="rId7"/>
    <p:sldId id="265" r:id="rId8"/>
    <p:sldId id="260" r:id="rId9"/>
    <p:sldId id="267" r:id="rId10"/>
    <p:sldId id="266" r:id="rId11"/>
    <p:sldId id="270" r:id="rId12"/>
    <p:sldId id="268" r:id="rId13"/>
    <p:sldId id="269" r:id="rId14"/>
    <p:sldId id="271" r:id="rId15"/>
    <p:sldId id="272" r:id="rId16"/>
    <p:sldId id="273" r:id="rId17"/>
    <p:sldId id="274" r:id="rId18"/>
    <p:sldId id="279" r:id="rId19"/>
    <p:sldId id="280" r:id="rId20"/>
    <p:sldId id="281" r:id="rId21"/>
    <p:sldId id="282" r:id="rId22"/>
    <p:sldId id="275" r:id="rId23"/>
    <p:sldId id="276" r:id="rId24"/>
    <p:sldId id="277" r:id="rId25"/>
    <p:sldId id="278" r:id="rId26"/>
    <p:sldId id="261" r:id="rId27"/>
    <p:sldId id="262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1615" autoAdjust="0"/>
  </p:normalViewPr>
  <p:slideViewPr>
    <p:cSldViewPr snapToGrid="0">
      <p:cViewPr varScale="1">
        <p:scale>
          <a:sx n="67" d="100"/>
          <a:sy n="67" d="100"/>
        </p:scale>
        <p:origin x="6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2568F-10EF-4179-9181-F11D324DF7E1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0676E-3F7E-475A-9ACD-BEC3B553C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87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0676E-3F7E-475A-9ACD-BEC3B553C3B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45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D0142-9DC5-4EC1-AFD9-A614A08B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194AB0-1280-4C75-A9CA-350F7B08C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90A9FD-FC7B-4263-9508-BAC8FDBA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BEA86B-2BA9-4470-A584-B8C97485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324DEB-5E55-46AA-9A19-A3E3C3F8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93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FB581-8627-4769-A8FC-EF26F530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FE14BF-1769-4B5A-8ED2-4E7CC4E66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F78648-D589-42B4-9C88-F143A120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4C4322-6741-4C38-B411-4488B9A7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C78AFD-0835-4CA7-B074-255EF0A6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58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1D123D2-CF1B-469C-B01F-1F2B7DAEA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E5FDB8-2B9B-42F2-96A5-3109421B0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F3D665-E0E0-493F-9416-0CE38DCD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AC83B3-FF75-458B-B298-B10B455A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A9AD48-E5EB-4642-A818-47617780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99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15DE7-91E2-4C8C-AF29-0173A14B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0B2B37-A39D-4998-A468-17E7F9C9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7079AF-E22B-4DFC-8A3F-A5CA0D2A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1A27E-1B39-4E8C-87F6-84881B5E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5D8503-99C0-4369-B3BC-5C4FF465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92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66A0A-C9DE-4E43-9C92-513F324A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E55F4B-FF5B-46F3-B3E9-D69559785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8EBC68-D603-4071-A431-42D983BD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8ED11D-446E-4F42-BFC9-9CEF633A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FC0616-309A-48D4-B06C-83B473E4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56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1B6A7-0883-4231-8392-247775B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9AADA-9225-4F48-8BA8-5D4CE16DE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61C86D-A82C-40DA-8A80-862962376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A3A547-09D1-467D-A56F-5980C167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3324EA-E53E-48B7-8D6E-2D59F5EA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7A4A29-B5B6-4731-BCDB-7FE9A878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8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5B6C4-41EB-4771-A2AC-C5003254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454EEF-FE67-4A77-8DF5-4CAB8769F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D759ED-2DE4-4ADF-82FF-113493CD6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C0F6E80-1EFE-496B-8BE6-5A47AF3D2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8811B11-3484-4659-861A-91D2721B4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0E295B-0F16-4FFE-A3D5-B679B6D0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C2407BF-A0CD-4937-A419-29232E96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7ABEA16-0D2C-442A-ABF6-12AE7641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35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BE5E2-AFDE-4205-B217-F4C46C36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B13735-5997-4F6C-89B2-BA844A2E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818994-E7CF-4B23-B766-E0B56E19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468BBC-27EE-4C2C-83E7-2A702613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58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CF4BB11-D3BE-48A9-B735-F599ED31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D6DC90-0AC3-4C6D-B22F-5607172B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53A36D-1FFD-4754-A72E-3338A417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21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8A20F8-3CA9-4004-BE2A-F6DE2718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9A55DC-A165-409C-A7BD-87EEE11FC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F19623-0970-4841-BADC-C0B400278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C698C0-AFB3-483D-9E37-9FA16863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1C2899-8723-4A0E-91EA-30F69BD0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059C64-976B-40C3-B158-216ADD01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56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5B57A2-16FE-451B-86A4-EE2D318C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2595DAB-314E-40D4-BAA6-3505EBF59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260248-4E28-48F5-BC48-6E42E2E62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F3FF11-563F-4C78-9043-131B29EE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BC8321-9EF5-4BCC-967F-F7D25499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B9EAD3-8512-4DF0-9E75-41552CE1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37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D775D47-AACD-40A2-9A79-619D49B6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BEDD1D-C4F1-47DE-81E8-C1E7047A7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F5BDC7-5DDA-4C7C-8961-36CBAD564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67076-5D24-47E1-BCF9-22C0B3602CC1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64AD63-69D3-4A99-B537-FEF1C3D3A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B570D0-E273-452D-AD30-974FB09BF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13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BEC635-4F4D-4096-B52B-95B4046CA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Video System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DD367A-2BA7-4CB8-84B8-0CE461D94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</a:rPr>
              <a:t>110061562 </a:t>
            </a:r>
            <a:r>
              <a:rPr lang="zh-TW" altLang="en-US" dirty="0">
                <a:solidFill>
                  <a:prstClr val="black"/>
                </a:solidFill>
              </a:rPr>
              <a:t>呂依凡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sz="2000" dirty="0" err="1">
                <a:solidFill>
                  <a:prstClr val="black"/>
                </a:solidFill>
              </a:rPr>
              <a:t>Github</a:t>
            </a:r>
            <a:r>
              <a:rPr lang="en-US" altLang="zh-TW" sz="2000" dirty="0">
                <a:solidFill>
                  <a:prstClr val="black"/>
                </a:solidFill>
              </a:rPr>
              <a:t>:</a:t>
            </a:r>
            <a:r>
              <a:rPr lang="zh-TW" altLang="en-US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</a:rPr>
              <a:t>https://github.com/EvanLu0815/HLS/tree/main/LABB_video_processing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074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B1BAF-BFB8-46FE-A62F-44A352D9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2</a:t>
            </a:r>
            <a:br>
              <a:rPr lang="en-US" altLang="zh-TW" dirty="0"/>
            </a:br>
            <a:r>
              <a:rPr lang="en-US" altLang="zh-TW" dirty="0"/>
              <a:t>Using Line Buffer</a:t>
            </a:r>
            <a:endParaRPr lang="zh-TW" altLang="en-US" dirty="0"/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375DD356-5399-45CA-A02E-6DE1E6E64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121887"/>
              </p:ext>
            </p:extLst>
          </p:nvPr>
        </p:nvGraphicFramePr>
        <p:xfrm>
          <a:off x="3793066" y="2164556"/>
          <a:ext cx="5240865" cy="1095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251">
                  <a:extLst>
                    <a:ext uri="{9D8B030D-6E8A-4147-A177-3AD203B41FA5}">
                      <a16:colId xmlns:a16="http://schemas.microsoft.com/office/drawing/2014/main" val="2784125297"/>
                    </a:ext>
                  </a:extLst>
                </a:gridCol>
                <a:gridCol w="756251">
                  <a:extLst>
                    <a:ext uri="{9D8B030D-6E8A-4147-A177-3AD203B41FA5}">
                      <a16:colId xmlns:a16="http://schemas.microsoft.com/office/drawing/2014/main" val="2801377929"/>
                    </a:ext>
                  </a:extLst>
                </a:gridCol>
                <a:gridCol w="756251">
                  <a:extLst>
                    <a:ext uri="{9D8B030D-6E8A-4147-A177-3AD203B41FA5}">
                      <a16:colId xmlns:a16="http://schemas.microsoft.com/office/drawing/2014/main" val="940007946"/>
                    </a:ext>
                  </a:extLst>
                </a:gridCol>
                <a:gridCol w="756251">
                  <a:extLst>
                    <a:ext uri="{9D8B030D-6E8A-4147-A177-3AD203B41FA5}">
                      <a16:colId xmlns:a16="http://schemas.microsoft.com/office/drawing/2014/main" val="1996578861"/>
                    </a:ext>
                  </a:extLst>
                </a:gridCol>
                <a:gridCol w="756251">
                  <a:extLst>
                    <a:ext uri="{9D8B030D-6E8A-4147-A177-3AD203B41FA5}">
                      <a16:colId xmlns:a16="http://schemas.microsoft.com/office/drawing/2014/main" val="769774589"/>
                    </a:ext>
                  </a:extLst>
                </a:gridCol>
                <a:gridCol w="756251">
                  <a:extLst>
                    <a:ext uri="{9D8B030D-6E8A-4147-A177-3AD203B41FA5}">
                      <a16:colId xmlns:a16="http://schemas.microsoft.com/office/drawing/2014/main" val="3126756372"/>
                    </a:ext>
                  </a:extLst>
                </a:gridCol>
                <a:gridCol w="703359">
                  <a:extLst>
                    <a:ext uri="{9D8B030D-6E8A-4147-A177-3AD203B41FA5}">
                      <a16:colId xmlns:a16="http://schemas.microsoft.com/office/drawing/2014/main" val="1861259059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60628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35075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F912E84-9C50-4D23-8ED6-CBD4DCACC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87410"/>
              </p:ext>
            </p:extLst>
          </p:nvPr>
        </p:nvGraphicFramePr>
        <p:xfrm>
          <a:off x="2024593" y="3733800"/>
          <a:ext cx="1768473" cy="16943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91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589491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589491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56479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56479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56479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D92A5E97-08C8-40BD-AE10-6D706CC9D858}"/>
              </a:ext>
            </a:extLst>
          </p:cNvPr>
          <p:cNvSpPr txBox="1"/>
          <p:nvPr/>
        </p:nvSpPr>
        <p:spPr>
          <a:xfrm>
            <a:off x="2229515" y="254056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Line buffer</a:t>
            </a:r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CBB9BEC-D470-443B-9F9F-F37301B5FBC8}"/>
              </a:ext>
            </a:extLst>
          </p:cNvPr>
          <p:cNvGrpSpPr/>
          <p:nvPr/>
        </p:nvGrpSpPr>
        <p:grpSpPr>
          <a:xfrm>
            <a:off x="2413000" y="4047067"/>
            <a:ext cx="338667" cy="1075795"/>
            <a:chOff x="2413000" y="4047067"/>
            <a:chExt cx="338667" cy="1075795"/>
          </a:xfrm>
        </p:grpSpPr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1CD2546A-37DD-4585-9FC5-CA831243BC41}"/>
                </a:ext>
              </a:extLst>
            </p:cNvPr>
            <p:cNvCxnSpPr/>
            <p:nvPr/>
          </p:nvCxnSpPr>
          <p:spPr>
            <a:xfrm flipH="1">
              <a:off x="2413000" y="4047067"/>
              <a:ext cx="338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B3577B96-FDCF-4E7A-8239-DBF94D66466D}"/>
                </a:ext>
              </a:extLst>
            </p:cNvPr>
            <p:cNvCxnSpPr/>
            <p:nvPr/>
          </p:nvCxnSpPr>
          <p:spPr>
            <a:xfrm flipH="1">
              <a:off x="2413000" y="4584965"/>
              <a:ext cx="338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71C20FCE-48AA-4625-BC60-6585E900486A}"/>
                </a:ext>
              </a:extLst>
            </p:cNvPr>
            <p:cNvCxnSpPr/>
            <p:nvPr/>
          </p:nvCxnSpPr>
          <p:spPr>
            <a:xfrm flipH="1">
              <a:off x="2413000" y="5122862"/>
              <a:ext cx="338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C2A74DCE-263D-4AD6-8F10-516B5355463D}"/>
              </a:ext>
            </a:extLst>
          </p:cNvPr>
          <p:cNvGrpSpPr/>
          <p:nvPr/>
        </p:nvGrpSpPr>
        <p:grpSpPr>
          <a:xfrm>
            <a:off x="3014134" y="4047067"/>
            <a:ext cx="338667" cy="1075795"/>
            <a:chOff x="3014134" y="4047067"/>
            <a:chExt cx="338667" cy="1075795"/>
          </a:xfrm>
        </p:grpSpPr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7E600813-73E3-4DFD-9EF2-BB15765D8813}"/>
                </a:ext>
              </a:extLst>
            </p:cNvPr>
            <p:cNvCxnSpPr/>
            <p:nvPr/>
          </p:nvCxnSpPr>
          <p:spPr>
            <a:xfrm flipH="1">
              <a:off x="3014134" y="4047067"/>
              <a:ext cx="338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D2CB6D8A-D32E-4EB7-BEB2-F741AF95DF77}"/>
                </a:ext>
              </a:extLst>
            </p:cNvPr>
            <p:cNvCxnSpPr/>
            <p:nvPr/>
          </p:nvCxnSpPr>
          <p:spPr>
            <a:xfrm flipH="1">
              <a:off x="3014134" y="4584965"/>
              <a:ext cx="338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E79B8ADE-0EA2-4D02-91B9-0DE9E66C43A7}"/>
                </a:ext>
              </a:extLst>
            </p:cNvPr>
            <p:cNvCxnSpPr/>
            <p:nvPr/>
          </p:nvCxnSpPr>
          <p:spPr>
            <a:xfrm flipH="1">
              <a:off x="3014134" y="5122862"/>
              <a:ext cx="338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FE251B68-7F8E-45F8-A652-0A8F000B36F7}"/>
              </a:ext>
            </a:extLst>
          </p:cNvPr>
          <p:cNvCxnSpPr/>
          <p:nvPr/>
        </p:nvCxnSpPr>
        <p:spPr>
          <a:xfrm rot="10800000" flipV="1">
            <a:off x="3632201" y="2455333"/>
            <a:ext cx="2690149" cy="159173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767F335B-8213-475D-8704-F85860376A1E}"/>
              </a:ext>
            </a:extLst>
          </p:cNvPr>
          <p:cNvCxnSpPr/>
          <p:nvPr/>
        </p:nvCxnSpPr>
        <p:spPr>
          <a:xfrm rot="10800000" flipV="1">
            <a:off x="3642917" y="2989261"/>
            <a:ext cx="2690149" cy="159173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A1EB530-0F12-48A0-9A1D-FA2F4DA611EF}"/>
              </a:ext>
            </a:extLst>
          </p:cNvPr>
          <p:cNvSpPr txBox="1"/>
          <p:nvPr/>
        </p:nvSpPr>
        <p:spPr>
          <a:xfrm>
            <a:off x="5616621" y="4930258"/>
            <a:ext cx="182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Pixel_in</a:t>
            </a:r>
            <a:r>
              <a:rPr lang="en-US" altLang="zh-TW" dirty="0"/>
              <a:t>[row][col]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D6F13DE-6144-4E7B-A616-76D4159EDDB5}"/>
              </a:ext>
            </a:extLst>
          </p:cNvPr>
          <p:cNvSpPr txBox="1"/>
          <p:nvPr/>
        </p:nvSpPr>
        <p:spPr>
          <a:xfrm>
            <a:off x="6185871" y="1766927"/>
            <a:ext cx="45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col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B219A38-E019-4BDF-8A5A-E6B8CE0A3291}"/>
              </a:ext>
            </a:extLst>
          </p:cNvPr>
          <p:cNvSpPr txBox="1"/>
          <p:nvPr/>
        </p:nvSpPr>
        <p:spPr>
          <a:xfrm>
            <a:off x="6838615" y="1766927"/>
            <a:ext cx="79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col + 1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5FA6D66-38A3-4A39-B447-23B0BD1BFA35}"/>
              </a:ext>
            </a:extLst>
          </p:cNvPr>
          <p:cNvSpPr txBox="1"/>
          <p:nvPr/>
        </p:nvSpPr>
        <p:spPr>
          <a:xfrm>
            <a:off x="5293638" y="1747216"/>
            <a:ext cx="74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col - 1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609BB85-E4E3-4B0E-8457-516008B41DA1}"/>
              </a:ext>
            </a:extLst>
          </p:cNvPr>
          <p:cNvCxnSpPr>
            <a:cxnSpLocks/>
          </p:cNvCxnSpPr>
          <p:nvPr/>
        </p:nvCxnSpPr>
        <p:spPr>
          <a:xfrm flipH="1">
            <a:off x="3716868" y="5122862"/>
            <a:ext cx="19030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1E8A15F-1EED-476C-9B4E-59D7274BC6A2}"/>
              </a:ext>
            </a:extLst>
          </p:cNvPr>
          <p:cNvCxnSpPr>
            <a:cxnSpLocks/>
          </p:cNvCxnSpPr>
          <p:nvPr/>
        </p:nvCxnSpPr>
        <p:spPr>
          <a:xfrm flipV="1">
            <a:off x="6413497" y="2455334"/>
            <a:ext cx="0" cy="454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BDC206F-5439-45CA-AA15-2926A65BA4B3}"/>
              </a:ext>
            </a:extLst>
          </p:cNvPr>
          <p:cNvCxnSpPr>
            <a:cxnSpLocks/>
          </p:cNvCxnSpPr>
          <p:nvPr/>
        </p:nvCxnSpPr>
        <p:spPr>
          <a:xfrm flipV="1">
            <a:off x="6413497" y="3107268"/>
            <a:ext cx="0" cy="1735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爆炸: 十四角 31">
            <a:extLst>
              <a:ext uri="{FF2B5EF4-FFF2-40B4-BE49-F238E27FC236}">
                <a16:creationId xmlns:a16="http://schemas.microsoft.com/office/drawing/2014/main" id="{3EF35D2F-F636-4D26-AC48-878B60D1F030}"/>
              </a:ext>
            </a:extLst>
          </p:cNvPr>
          <p:cNvSpPr/>
          <p:nvPr/>
        </p:nvSpPr>
        <p:spPr>
          <a:xfrm>
            <a:off x="8156621" y="4428067"/>
            <a:ext cx="2926820" cy="155151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Access only one pixel!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220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90AC182-FE16-4624-BAF9-AA7095120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929" y="1825625"/>
            <a:ext cx="7934141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8C4ED45-9AAD-41CD-9807-94EF94E2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2</a:t>
            </a:r>
            <a:br>
              <a:rPr lang="en-US" altLang="zh-TW" dirty="0"/>
            </a:br>
            <a:r>
              <a:rPr lang="en-US" altLang="zh-TW" dirty="0"/>
              <a:t>Timing/ Utilization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F4AF379-394F-423A-8AB9-550F114A8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712" y="341883"/>
            <a:ext cx="4495938" cy="283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5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2274BB21-D69C-4CD7-A918-D80B3C494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4504"/>
            <a:ext cx="8340551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2</a:t>
            </a:r>
            <a:br>
              <a:rPr lang="en-US" altLang="zh-TW" dirty="0"/>
            </a:br>
            <a:r>
              <a:rPr lang="en-US" altLang="zh-TW" dirty="0"/>
              <a:t>rewind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BD1D539-ABF2-4F77-8F51-E71F842F9131}"/>
              </a:ext>
            </a:extLst>
          </p:cNvPr>
          <p:cNvSpPr/>
          <p:nvPr/>
        </p:nvSpPr>
        <p:spPr>
          <a:xfrm>
            <a:off x="4636419" y="3409950"/>
            <a:ext cx="1143000" cy="962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9FD6F35-0700-439C-B997-3DDD5457FB68}"/>
              </a:ext>
            </a:extLst>
          </p:cNvPr>
          <p:cNvSpPr txBox="1"/>
          <p:nvPr/>
        </p:nvSpPr>
        <p:spPr>
          <a:xfrm>
            <a:off x="9269360" y="5189675"/>
            <a:ext cx="2447511" cy="95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Top function has prepared for next input after 400 cycles</a:t>
            </a:r>
            <a:endParaRPr lang="zh-TW" altLang="en-US" b="1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4AC22B9-BFF8-49E9-BE6A-98D410D1E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904" y="546014"/>
            <a:ext cx="4581211" cy="286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81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37AB227A-D3CC-4F7A-8B5D-7DA22EA2E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759" y="1833821"/>
            <a:ext cx="7893383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2</a:t>
            </a:r>
            <a:br>
              <a:rPr lang="en-US" altLang="zh-TW" dirty="0"/>
            </a:br>
            <a:r>
              <a:rPr lang="en-US" altLang="zh-TW" dirty="0" err="1"/>
              <a:t>enable_flush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848EAC4-671A-4CC8-ABD3-CC147241459C}"/>
              </a:ext>
            </a:extLst>
          </p:cNvPr>
          <p:cNvSpPr txBox="1"/>
          <p:nvPr/>
        </p:nvSpPr>
        <p:spPr>
          <a:xfrm>
            <a:off x="9269360" y="5189675"/>
            <a:ext cx="244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The report remains the same.</a:t>
            </a:r>
            <a:endParaRPr lang="zh-TW" altLang="en-US" b="1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84CDE67-8121-4234-90E5-2B95255A6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332" y="141459"/>
            <a:ext cx="5385077" cy="33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4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B1BAF-BFB8-46FE-A62F-44A352D9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3</a:t>
            </a:r>
            <a:br>
              <a:rPr lang="en-US" altLang="zh-TW" dirty="0"/>
            </a:br>
            <a:r>
              <a:rPr lang="en-US" altLang="zh-TW" dirty="0"/>
              <a:t>Extending the iteration domain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50BE17-0E3B-4F09-95A6-98D49A1CD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Loop bound is increased by 1 in this case</a:t>
            </a:r>
          </a:p>
          <a:p>
            <a:r>
              <a:rPr lang="en-US" altLang="zh-TW" dirty="0"/>
              <a:t>Read the first pixel in the first iteration, but write the first output in the next iteration.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b="1" dirty="0">
                <a:sym typeface="Wingdings" panose="05000000000000000000" pitchFamily="2" charset="2"/>
              </a:rPr>
              <a:t>Allow the filter to be implemented without spatial shift.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Prepare window in the previous iteration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39863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4ED45-9AAD-41CD-9807-94EF94E2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3</a:t>
            </a:r>
            <a:br>
              <a:rPr lang="en-US" altLang="zh-TW" dirty="0"/>
            </a:br>
            <a:r>
              <a:rPr lang="en-US" altLang="zh-TW" dirty="0"/>
              <a:t>Timing/ Utilization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C4347DAB-0CFA-4056-95BE-11B22D41D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103" y="1825625"/>
            <a:ext cx="7867793" cy="435133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FC44FBF-4FF3-4AD6-B8A3-3A06307F8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091" y="149139"/>
            <a:ext cx="5366026" cy="33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9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15B7D578-CBF2-444B-BEEB-ED30EB023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0875"/>
            <a:ext cx="7844510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3</a:t>
            </a:r>
            <a:br>
              <a:rPr lang="en-US" altLang="zh-TW" dirty="0"/>
            </a:br>
            <a:r>
              <a:rPr lang="en-US" altLang="zh-TW" dirty="0"/>
              <a:t>rewind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9FD6F35-0700-439C-B997-3DDD5457FB68}"/>
              </a:ext>
            </a:extLst>
          </p:cNvPr>
          <p:cNvSpPr txBox="1"/>
          <p:nvPr/>
        </p:nvSpPr>
        <p:spPr>
          <a:xfrm>
            <a:off x="4760454" y="2877919"/>
            <a:ext cx="287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Timing violation occurs! 9.947 + 2.70 = 12.647 &gt; 10ns</a:t>
            </a:r>
            <a:endParaRPr lang="zh-TW" altLang="en-US" b="1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5500926-0BCE-405D-B6EB-AE0E4DF63E89}"/>
              </a:ext>
            </a:extLst>
          </p:cNvPr>
          <p:cNvSpPr/>
          <p:nvPr/>
        </p:nvSpPr>
        <p:spPr>
          <a:xfrm>
            <a:off x="2157873" y="2562226"/>
            <a:ext cx="2602581" cy="8191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9663ED4-526F-4FF6-AC25-F3452C21F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857" y="129956"/>
            <a:ext cx="4636796" cy="294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7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3</a:t>
            </a:r>
            <a:br>
              <a:rPr lang="en-US" altLang="zh-TW" dirty="0"/>
            </a:br>
            <a:r>
              <a:rPr lang="en-US" altLang="zh-TW" dirty="0" err="1"/>
              <a:t>enable_flush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848EAC4-671A-4CC8-ABD3-CC147241459C}"/>
              </a:ext>
            </a:extLst>
          </p:cNvPr>
          <p:cNvSpPr txBox="1"/>
          <p:nvPr/>
        </p:nvSpPr>
        <p:spPr>
          <a:xfrm>
            <a:off x="9269360" y="5189675"/>
            <a:ext cx="244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The report remains the same.</a:t>
            </a:r>
            <a:endParaRPr lang="zh-TW" altLang="en-US" b="1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77B8753-601D-4B83-AB09-7AF0AF11F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8684"/>
            <a:ext cx="7991345" cy="435133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81D8510-47FF-4BEF-8FD9-D6FCAE4CB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782" y="97129"/>
            <a:ext cx="5334274" cy="3435527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496F0F1-7D83-4E39-9702-CE452B3A0C5B}"/>
              </a:ext>
            </a:extLst>
          </p:cNvPr>
          <p:cNvSpPr/>
          <p:nvPr/>
        </p:nvSpPr>
        <p:spPr>
          <a:xfrm>
            <a:off x="2157873" y="2562226"/>
            <a:ext cx="2602581" cy="8191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F8A3D5A-38B6-42AE-9FE1-D2EEBB70BE20}"/>
              </a:ext>
            </a:extLst>
          </p:cNvPr>
          <p:cNvSpPr txBox="1"/>
          <p:nvPr/>
        </p:nvSpPr>
        <p:spPr>
          <a:xfrm>
            <a:off x="4160105" y="1773491"/>
            <a:ext cx="1859421" cy="6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Timing violation remains!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4620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B1BAF-BFB8-46FE-A62F-44A352D9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Optimize Design 3_2</a:t>
            </a:r>
            <a:br>
              <a:rPr lang="en-US" altLang="zh-TW" dirty="0"/>
            </a:br>
            <a:r>
              <a:rPr lang="en-US" altLang="zh-TW" dirty="0"/>
              <a:t>Adjust the Operation Order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50BE17-0E3B-4F09-95A6-98D49A1C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TW" dirty="0"/>
              <a:t>Move the function call of filter() to the beginning of the pipeline body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 Truly realize avoiding spatial shift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83205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78AD5-80AB-4595-8E7B-83375ABE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Optimize Design 3_2</a:t>
            </a:r>
            <a:br>
              <a:rPr lang="en-US" altLang="zh-TW" dirty="0"/>
            </a:br>
            <a:r>
              <a:rPr lang="en-US" altLang="zh-TW" dirty="0"/>
              <a:t>Timing/ Utilization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91617CB-6346-4ED5-9ED2-9C586A5E3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703" y="1939925"/>
            <a:ext cx="7948593" cy="43513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19BDF0F-23AA-4000-ACFA-E5205BD59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413" y="688975"/>
            <a:ext cx="5327924" cy="33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8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8D424-FC0A-4EA8-BADE-915B7D53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Introduction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511399F-8FC0-42B0-A6A5-03A488A36B2E}"/>
              </a:ext>
            </a:extLst>
          </p:cNvPr>
          <p:cNvSpPr/>
          <p:nvPr/>
        </p:nvSpPr>
        <p:spPr>
          <a:xfrm>
            <a:off x="261258" y="1863634"/>
            <a:ext cx="3657599" cy="36140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host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9EB1962-E936-468D-974D-189F4A7F81A6}"/>
              </a:ext>
            </a:extLst>
          </p:cNvPr>
          <p:cNvSpPr/>
          <p:nvPr/>
        </p:nvSpPr>
        <p:spPr>
          <a:xfrm>
            <a:off x="1552303" y="2549434"/>
            <a:ext cx="1114696" cy="5268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Main.cpp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A97F470-39AD-4488-8788-7BFB5F8B035B}"/>
              </a:ext>
            </a:extLst>
          </p:cNvPr>
          <p:cNvSpPr/>
          <p:nvPr/>
        </p:nvSpPr>
        <p:spPr>
          <a:xfrm>
            <a:off x="5569133" y="2678496"/>
            <a:ext cx="6109061" cy="24427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AE77D57-5934-4717-9779-28DD7725925F}"/>
              </a:ext>
            </a:extLst>
          </p:cNvPr>
          <p:cNvSpPr/>
          <p:nvPr/>
        </p:nvSpPr>
        <p:spPr>
          <a:xfrm>
            <a:off x="5690088" y="3563064"/>
            <a:ext cx="2011680" cy="879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Video_2dfilter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DCF58668-18C6-496E-9EA6-5E6105ECEED0}"/>
              </a:ext>
            </a:extLst>
          </p:cNvPr>
          <p:cNvSpPr/>
          <p:nvPr/>
        </p:nvSpPr>
        <p:spPr>
          <a:xfrm>
            <a:off x="9359074" y="3547177"/>
            <a:ext cx="2011680" cy="879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81D8089-9E4E-4A7B-B20F-EFEA263C9D42}"/>
              </a:ext>
            </a:extLst>
          </p:cNvPr>
          <p:cNvSpPr/>
          <p:nvPr/>
        </p:nvSpPr>
        <p:spPr>
          <a:xfrm>
            <a:off x="918755" y="3899874"/>
            <a:ext cx="2381791" cy="5268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video_filter_rescale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B0A24C2-3BE5-49CC-9E18-523B50F0DF9D}"/>
              </a:ext>
            </a:extLst>
          </p:cNvPr>
          <p:cNvSpPr/>
          <p:nvPr/>
        </p:nvSpPr>
        <p:spPr>
          <a:xfrm>
            <a:off x="918755" y="3226525"/>
            <a:ext cx="2381791" cy="5268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PixelIni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4C485EF-DDA0-4F24-A624-E61CF25F7DF8}"/>
              </a:ext>
            </a:extLst>
          </p:cNvPr>
          <p:cNvSpPr/>
          <p:nvPr/>
        </p:nvSpPr>
        <p:spPr>
          <a:xfrm>
            <a:off x="918755" y="4675550"/>
            <a:ext cx="2381791" cy="5268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PrintPixel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7BF8066-F5B7-4353-8D74-6AA0D732D67A}"/>
              </a:ext>
            </a:extLst>
          </p:cNvPr>
          <p:cNvCxnSpPr>
            <a:cxnSpLocks/>
          </p:cNvCxnSpPr>
          <p:nvPr/>
        </p:nvCxnSpPr>
        <p:spPr>
          <a:xfrm>
            <a:off x="3918857" y="3226525"/>
            <a:ext cx="1650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4CF5A32-7B53-439F-8846-DC859BCB523E}"/>
              </a:ext>
            </a:extLst>
          </p:cNvPr>
          <p:cNvCxnSpPr/>
          <p:nvPr/>
        </p:nvCxnSpPr>
        <p:spPr>
          <a:xfrm flipH="1">
            <a:off x="3918857" y="4426743"/>
            <a:ext cx="1650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8454E6A-DDBA-4AA8-B835-80BB63496E09}"/>
              </a:ext>
            </a:extLst>
          </p:cNvPr>
          <p:cNvSpPr txBox="1"/>
          <p:nvPr/>
        </p:nvSpPr>
        <p:spPr>
          <a:xfrm>
            <a:off x="3968695" y="2857193"/>
            <a:ext cx="160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pixel_in</a:t>
            </a:r>
            <a:r>
              <a:rPr lang="en-US" altLang="zh-TW" dirty="0"/>
              <a:t> 20* 20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82E4011-C4D5-48FD-A2C4-F46FE4805C27}"/>
              </a:ext>
            </a:extLst>
          </p:cNvPr>
          <p:cNvSpPr txBox="1"/>
          <p:nvPr/>
        </p:nvSpPr>
        <p:spPr>
          <a:xfrm>
            <a:off x="3943776" y="4080578"/>
            <a:ext cx="174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pixel_out</a:t>
            </a:r>
            <a:r>
              <a:rPr lang="en-US" altLang="zh-TW" dirty="0"/>
              <a:t> 20* 20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BC67ACD-C38B-4E22-911D-543F67B82B2B}"/>
              </a:ext>
            </a:extLst>
          </p:cNvPr>
          <p:cNvCxnSpPr>
            <a:cxnSpLocks/>
          </p:cNvCxnSpPr>
          <p:nvPr/>
        </p:nvCxnSpPr>
        <p:spPr>
          <a:xfrm>
            <a:off x="7701768" y="3860329"/>
            <a:ext cx="1650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075D322-C19C-44ED-A682-4D054AB44C7B}"/>
              </a:ext>
            </a:extLst>
          </p:cNvPr>
          <p:cNvSpPr txBox="1"/>
          <p:nvPr/>
        </p:nvSpPr>
        <p:spPr>
          <a:xfrm>
            <a:off x="7751606" y="3490997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3*3 window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06F3DD8-12C3-4A83-BE82-8D3AA4BF47AC}"/>
              </a:ext>
            </a:extLst>
          </p:cNvPr>
          <p:cNvCxnSpPr/>
          <p:nvPr/>
        </p:nvCxnSpPr>
        <p:spPr>
          <a:xfrm flipH="1">
            <a:off x="7683879" y="4282956"/>
            <a:ext cx="1650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88A3040-35D9-43F8-9F4D-85F26E9D043C}"/>
              </a:ext>
            </a:extLst>
          </p:cNvPr>
          <p:cNvSpPr txBox="1"/>
          <p:nvPr/>
        </p:nvSpPr>
        <p:spPr>
          <a:xfrm>
            <a:off x="7952840" y="3936791"/>
            <a:ext cx="102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1*1 pixel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708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3_2</a:t>
            </a:r>
            <a:br>
              <a:rPr lang="en-US" altLang="zh-TW" dirty="0"/>
            </a:br>
            <a:r>
              <a:rPr lang="en-US" altLang="zh-TW" dirty="0"/>
              <a:t>rewind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54E9B3B-8B96-4DC2-8FEC-24C19B8F8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4200"/>
            <a:ext cx="7929228" cy="43513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77CC999-EFB9-4E38-B193-F714772B9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072" y="193589"/>
            <a:ext cx="5239019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6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3_2</a:t>
            </a:r>
            <a:br>
              <a:rPr lang="en-US" altLang="zh-TW" dirty="0"/>
            </a:br>
            <a:r>
              <a:rPr lang="en-US" altLang="zh-TW" dirty="0" err="1"/>
              <a:t>enable_flush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C491885-0E71-4D03-9BAB-9F847090C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705" y="1825625"/>
            <a:ext cx="7953998" cy="43513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9CC0351-7EA4-46A0-9C61-9EED0BF2F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030" y="158664"/>
            <a:ext cx="5277121" cy="333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17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B1BAF-BFB8-46FE-A62F-44A352D9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4</a:t>
            </a:r>
            <a:br>
              <a:rPr lang="en-US" altLang="zh-TW" dirty="0"/>
            </a:br>
            <a:r>
              <a:rPr lang="en-US" altLang="zh-TW" dirty="0"/>
              <a:t>Handle Boundary Condition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50BE17-0E3B-4F09-95A6-98D49A1CD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Avoid the window access beyond boundary</a:t>
            </a:r>
          </a:p>
          <a:p>
            <a:r>
              <a:rPr lang="en-US" altLang="zh-TW" dirty="0"/>
              <a:t>Re-access the pixel on the boundary when window will access those beyond boundary pixels.</a:t>
            </a:r>
          </a:p>
          <a:p>
            <a:r>
              <a:rPr lang="en-US" altLang="zh-TW" dirty="0"/>
              <a:t>Handling the boundary condition causes the hardware more complex and time consuming.</a:t>
            </a:r>
          </a:p>
        </p:txBody>
      </p:sp>
    </p:spTree>
    <p:extLst>
      <p:ext uri="{BB962C8B-B14F-4D97-AF65-F5344CB8AC3E}">
        <p14:creationId xmlns:p14="http://schemas.microsoft.com/office/powerpoint/2010/main" val="256598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4ED45-9AAD-41CD-9807-94EF94E2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4</a:t>
            </a:r>
            <a:br>
              <a:rPr lang="en-US" altLang="zh-TW" dirty="0"/>
            </a:br>
            <a:r>
              <a:rPr lang="en-US" altLang="zh-TW" dirty="0"/>
              <a:t>Timing/ Utilization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6D85EBF-4111-483D-BDA6-657F02B74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572" y="1825625"/>
            <a:ext cx="7846856" cy="435133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56EA318-2EC8-4DEB-9D49-22799F869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857" y="145963"/>
            <a:ext cx="5226319" cy="33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86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4</a:t>
            </a:r>
            <a:br>
              <a:rPr lang="en-US" altLang="zh-TW" dirty="0"/>
            </a:br>
            <a:r>
              <a:rPr lang="en-US" altLang="zh-TW" dirty="0"/>
              <a:t>rewind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6D6EE4D-12CE-4BC0-985E-5704F91D6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590" y="1825625"/>
            <a:ext cx="7900819" cy="435133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5C53E81-5D15-46CD-8F97-505E34CCA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042" y="184065"/>
            <a:ext cx="5346975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34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4</a:t>
            </a:r>
            <a:br>
              <a:rPr lang="en-US" altLang="zh-TW" dirty="0"/>
            </a:br>
            <a:r>
              <a:rPr lang="en-US" altLang="zh-TW" dirty="0" err="1"/>
              <a:t>enable_flush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1614BAB-9BEE-49E8-ADC7-57CAFADD8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330" y="1825625"/>
            <a:ext cx="7883339" cy="435133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5710523-87A8-4A59-8124-BD47EC3FF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566" y="152314"/>
            <a:ext cx="5296172" cy="3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66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437AE-4101-4067-85F5-1EAC6BF4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and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1E81D8-EC78-407C-8E22-A826F356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We cannot achieve II = 1 when we access  3$\times$3 pixels from </a:t>
            </a:r>
            <a:r>
              <a:rPr lang="en-US" altLang="zh-TW" dirty="0" err="1"/>
              <a:t>pixel_in</a:t>
            </a:r>
            <a:r>
              <a:rPr lang="en-US" altLang="zh-TW" dirty="0"/>
              <a:t> for each time we call filter.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We can achieve II = 1 when we access only one pixel from </a:t>
            </a:r>
            <a:r>
              <a:rPr lang="en-US" altLang="zh-TW" dirty="0" err="1"/>
              <a:t>pixel_in</a:t>
            </a:r>
            <a:r>
              <a:rPr lang="en-US" altLang="zh-TW" dirty="0"/>
              <a:t> for each time we call filter.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rewind will help to decrease the latency that main function prepares to access the next input.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enable_flush</a:t>
            </a:r>
            <a:r>
              <a:rPr lang="en-US" altLang="zh-TW" dirty="0"/>
              <a:t> will not help to decrease the loop latency in some cases.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When flush the pipeline, the pipeline will shut down all the successive stage until the final input has been processed.</a:t>
            </a:r>
          </a:p>
          <a:p>
            <a:pPr marL="457200" lvl="1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If the time of pipeline stalling is shorter than or equals to that of completing all the older inputs and resume pipeline, </a:t>
            </a:r>
            <a:r>
              <a:rPr lang="en-US" altLang="zh-TW" dirty="0" err="1"/>
              <a:t>enable_flush</a:t>
            </a:r>
            <a:r>
              <a:rPr lang="en-US" altLang="zh-TW" dirty="0"/>
              <a:t> is not a good choice.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When the if-statement containing memory access, rewind and </a:t>
            </a:r>
            <a:r>
              <a:rPr lang="en-US" altLang="zh-TW" dirty="0" err="1"/>
              <a:t>enable_flush</a:t>
            </a:r>
            <a:r>
              <a:rPr lang="en-US" altLang="zh-TW" dirty="0"/>
              <a:t> are useless. They will cause timing violation.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0338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18F15-A3E9-4E78-A19D-7D53F75C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D36E6F-612D-420A-8500-17FBB172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 had no background knowledge about video processing. I spent lots of time to understand the must-known knowledge about video.</a:t>
            </a:r>
          </a:p>
          <a:p>
            <a:endParaRPr lang="en-US" altLang="zh-TW" dirty="0"/>
          </a:p>
          <a:p>
            <a:r>
              <a:rPr lang="en-US" altLang="zh-TW" dirty="0"/>
              <a:t>When I did this lab, I quickly find that I did not "fully" understand the pipeline rewind and flush. I looked up for those information that I am not quite familiar with.</a:t>
            </a:r>
          </a:p>
          <a:p>
            <a:endParaRPr lang="en-US" altLang="zh-TW" dirty="0"/>
          </a:p>
          <a:p>
            <a:r>
              <a:rPr lang="en-US" altLang="zh-TW" dirty="0"/>
              <a:t>Additionally, I utilized my understanding about memory access to analyze the timing violation about the 3rd and 4th algorithm, which I really spent lots of time to analyze.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467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ACC4C-F099-4A2D-975A-1DEDFFED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Introduction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3DA94E-07C6-43EC-B49D-DD8A76C8D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Host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6A72EA-24E1-4205-A99C-BBC332683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Generate </a:t>
            </a:r>
            <a:r>
              <a:rPr lang="en-US" altLang="zh-TW" dirty="0" err="1"/>
              <a:t>pixel_in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Print the </a:t>
            </a:r>
            <a:r>
              <a:rPr lang="en-US" altLang="zh-TW" dirty="0" err="1"/>
              <a:t>pixel_in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Rescale </a:t>
            </a:r>
            <a:r>
              <a:rPr lang="en-US" altLang="zh-TW" dirty="0" err="1"/>
              <a:t>pixel_in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Print the rescaled </a:t>
            </a:r>
            <a:r>
              <a:rPr lang="en-US" altLang="zh-TW" dirty="0" err="1"/>
              <a:t>pixel_in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Pass the </a:t>
            </a:r>
            <a:r>
              <a:rPr lang="en-US" altLang="zh-TW" dirty="0" err="1"/>
              <a:t>pixel_in</a:t>
            </a:r>
            <a:r>
              <a:rPr lang="en-US" altLang="zh-TW" dirty="0"/>
              <a:t> to kernel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Print the kernel results, </a:t>
            </a:r>
            <a:r>
              <a:rPr lang="en-US" altLang="zh-TW" dirty="0" err="1"/>
              <a:t>pixel_out</a:t>
            </a:r>
            <a:endParaRPr lang="en-US" altLang="zh-TW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9CC2F5F-7657-4F83-80EE-0244E83D3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Kernel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66DCA36-1BAA-44AC-835A-CFA454543B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dirty="0"/>
              <a:t>Video_2dfilter: prepare 3*3 window for filter</a:t>
            </a:r>
          </a:p>
          <a:p>
            <a:r>
              <a:rPr lang="en-US" altLang="zh-TW" dirty="0"/>
              <a:t>Filter: Do MAC (multiply accumulate)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258D592-DD6F-49A5-8011-BFE0A8523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055" y="4297359"/>
            <a:ext cx="5963146" cy="18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7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A4EF2A-EA98-4B56-8BC8-B277FEC0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Algorithm</a:t>
            </a:r>
            <a:br>
              <a:rPr lang="en-US" altLang="zh-TW" dirty="0"/>
            </a:br>
            <a:r>
              <a:rPr lang="en-US" altLang="zh-TW" dirty="0"/>
              <a:t>filter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443D1B3-C4E5-4FFC-AC61-9DF60130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956608"/>
              </p:ext>
            </p:extLst>
          </p:nvPr>
        </p:nvGraphicFramePr>
        <p:xfrm>
          <a:off x="1504950" y="2386011"/>
          <a:ext cx="2705100" cy="251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8158E0B-6C9A-46AD-A1E8-5BF939E7A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010640"/>
              </p:ext>
            </p:extLst>
          </p:nvPr>
        </p:nvGraphicFramePr>
        <p:xfrm>
          <a:off x="6653214" y="2244704"/>
          <a:ext cx="2657475" cy="251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03650C27-254F-46CA-B4AC-EEE3ADA7C7B6}"/>
              </a:ext>
            </a:extLst>
          </p:cNvPr>
          <p:cNvSpPr txBox="1"/>
          <p:nvPr/>
        </p:nvSpPr>
        <p:spPr>
          <a:xfrm>
            <a:off x="1915064" y="1772721"/>
            <a:ext cx="93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window</a:t>
            </a:r>
            <a:endParaRPr lang="zh-TW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4A37A70-0261-4A44-AE83-25CBC2521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968819"/>
              </p:ext>
            </p:extLst>
          </p:nvPr>
        </p:nvGraphicFramePr>
        <p:xfrm>
          <a:off x="914400" y="2611694"/>
          <a:ext cx="2705100" cy="251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2BB9A9E-E688-4878-8C8B-00923A158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494472"/>
              </p:ext>
            </p:extLst>
          </p:nvPr>
        </p:nvGraphicFramePr>
        <p:xfrm>
          <a:off x="323850" y="2837377"/>
          <a:ext cx="2705100" cy="251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7D352A7-203A-4944-9513-87EB20766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21141"/>
              </p:ext>
            </p:extLst>
          </p:nvPr>
        </p:nvGraphicFramePr>
        <p:xfrm>
          <a:off x="5965029" y="2608777"/>
          <a:ext cx="2657475" cy="251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4DCC083-077D-495A-A7F9-94BBDD58F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38306"/>
              </p:ext>
            </p:extLst>
          </p:nvPr>
        </p:nvGraphicFramePr>
        <p:xfrm>
          <a:off x="5324473" y="2972850"/>
          <a:ext cx="2657475" cy="251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DD96B41F-94DE-4ECE-A5E5-2D4DAEEBC8A1}"/>
              </a:ext>
            </a:extLst>
          </p:cNvPr>
          <p:cNvSpPr txBox="1"/>
          <p:nvPr/>
        </p:nvSpPr>
        <p:spPr>
          <a:xfrm>
            <a:off x="7515762" y="16880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506BCEB-E53C-46CD-B12A-7E239FA4B855}"/>
              </a:ext>
            </a:extLst>
          </p:cNvPr>
          <p:cNvSpPr txBox="1"/>
          <p:nvPr/>
        </p:nvSpPr>
        <p:spPr>
          <a:xfrm>
            <a:off x="4522718" y="345908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*</a:t>
            </a:r>
            <a:endParaRPr lang="zh-TW" altLang="en-US" sz="3600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880591C-90F6-4DA4-8EBB-4B763A7D9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42680"/>
              </p:ext>
            </p:extLst>
          </p:nvPr>
        </p:nvGraphicFramePr>
        <p:xfrm>
          <a:off x="10933320" y="3247874"/>
          <a:ext cx="840960" cy="78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960">
                  <a:extLst>
                    <a:ext uri="{9D8B030D-6E8A-4147-A177-3AD203B41FA5}">
                      <a16:colId xmlns:a16="http://schemas.microsoft.com/office/drawing/2014/main" val="3403804973"/>
                    </a:ext>
                  </a:extLst>
                </a:gridCol>
              </a:tblGrid>
              <a:tr h="78928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86576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6D3F005-4023-4228-B629-BAF0A71EA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30844"/>
              </p:ext>
            </p:extLst>
          </p:nvPr>
        </p:nvGraphicFramePr>
        <p:xfrm>
          <a:off x="10665615" y="3371476"/>
          <a:ext cx="840960" cy="78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960">
                  <a:extLst>
                    <a:ext uri="{9D8B030D-6E8A-4147-A177-3AD203B41FA5}">
                      <a16:colId xmlns:a16="http://schemas.microsoft.com/office/drawing/2014/main" val="3403804973"/>
                    </a:ext>
                  </a:extLst>
                </a:gridCol>
              </a:tblGrid>
              <a:tr h="78928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86576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91FDF90B-D538-40B1-8070-A26F34F12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500778"/>
              </p:ext>
            </p:extLst>
          </p:nvPr>
        </p:nvGraphicFramePr>
        <p:xfrm>
          <a:off x="10445539" y="3540803"/>
          <a:ext cx="840960" cy="78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960">
                  <a:extLst>
                    <a:ext uri="{9D8B030D-6E8A-4147-A177-3AD203B41FA5}">
                      <a16:colId xmlns:a16="http://schemas.microsoft.com/office/drawing/2014/main" val="3403804973"/>
                    </a:ext>
                  </a:extLst>
                </a:gridCol>
              </a:tblGrid>
              <a:tr h="78928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865761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0170AF36-8702-4056-BCB4-0E23AF8453D4}"/>
              </a:ext>
            </a:extLst>
          </p:cNvPr>
          <p:cNvSpPr txBox="1"/>
          <p:nvPr/>
        </p:nvSpPr>
        <p:spPr>
          <a:xfrm>
            <a:off x="9714657" y="344755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=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6618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A4EF2A-EA98-4B56-8BC8-B277FEC0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Algorithm</a:t>
            </a:r>
            <a:br>
              <a:rPr lang="en-US" altLang="zh-TW" dirty="0"/>
            </a:br>
            <a:r>
              <a:rPr lang="en-US" altLang="zh-TW" dirty="0"/>
              <a:t>video_2dfilter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6B443E6-DC3B-4DA7-A15B-E7C07A608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109763"/>
              </p:ext>
            </p:extLst>
          </p:nvPr>
        </p:nvGraphicFramePr>
        <p:xfrm>
          <a:off x="1457325" y="2095499"/>
          <a:ext cx="5410200" cy="4124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97639478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95274467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86238390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69660481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689266436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961591086"/>
                    </a:ext>
                  </a:extLst>
                </a:gridCol>
              </a:tblGrid>
              <a:tr h="8019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(0, 0)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(0, 1)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(0, 2)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(0, 19)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350108"/>
                  </a:ext>
                </a:extLst>
              </a:tr>
              <a:tr h="801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(1, 0)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(1, 1)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(1, 2)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(1, 19)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354656"/>
                  </a:ext>
                </a:extLst>
              </a:tr>
              <a:tr h="801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(2, 0)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(2, 1)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(2, 2)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(2, 19)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003631"/>
                  </a:ext>
                </a:extLst>
              </a:tr>
              <a:tr h="8019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2549070086"/>
                  </a:ext>
                </a:extLst>
              </a:tr>
              <a:tr h="916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(19, 0)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(19, 1)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(19, 2)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(19, 19)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1077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443D1B3-C4E5-4FFC-AC61-9DF60130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5001"/>
              </p:ext>
            </p:extLst>
          </p:nvPr>
        </p:nvGraphicFramePr>
        <p:xfrm>
          <a:off x="1457326" y="2095499"/>
          <a:ext cx="2705100" cy="2409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sp>
        <p:nvSpPr>
          <p:cNvPr id="8" name="爆炸: 十四角 7">
            <a:extLst>
              <a:ext uri="{FF2B5EF4-FFF2-40B4-BE49-F238E27FC236}">
                <a16:creationId xmlns:a16="http://schemas.microsoft.com/office/drawing/2014/main" id="{014A3E06-E929-47AE-8BF3-6A2DAB253BFF}"/>
              </a:ext>
            </a:extLst>
          </p:cNvPr>
          <p:cNvSpPr/>
          <p:nvPr/>
        </p:nvSpPr>
        <p:spPr>
          <a:xfrm>
            <a:off x="7453312" y="3981450"/>
            <a:ext cx="3819525" cy="19304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Lots of memory access!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519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07344 -0.0006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44 -0.00069 L 0.14922 -0.0034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22 -0.00347 L 0.22109 -0.0020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09 -0.00208 L -0.00078 0.1173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94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B5B0C2-5684-46BB-A9D2-08AD6E9D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Report</a:t>
            </a:r>
            <a:br>
              <a:rPr lang="en-US" altLang="zh-TW" dirty="0"/>
            </a:br>
            <a:r>
              <a:rPr lang="en-US" altLang="zh-TW" dirty="0"/>
              <a:t>Timing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5B23AE2-F79C-44AE-BA98-6EC9CB72C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337" y="1690688"/>
            <a:ext cx="8388774" cy="435133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D2281C1-3D9C-44F0-A848-98803A3817AF}"/>
              </a:ext>
            </a:extLst>
          </p:cNvPr>
          <p:cNvSpPr txBox="1"/>
          <p:nvPr/>
        </p:nvSpPr>
        <p:spPr>
          <a:xfrm>
            <a:off x="8048626" y="2114550"/>
            <a:ext cx="3905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The </a:t>
            </a:r>
            <a:r>
              <a:rPr lang="en-US" altLang="zh-TW" dirty="0" err="1"/>
              <a:t>clk</a:t>
            </a:r>
            <a:r>
              <a:rPr lang="en-US" altLang="zh-TW" dirty="0"/>
              <a:t> frequency 10ns has been met.</a:t>
            </a:r>
          </a:p>
          <a:p>
            <a:pPr marL="342900" indent="-342900">
              <a:buAutoNum type="arabicPeriod"/>
            </a:pPr>
            <a:r>
              <a:rPr lang="en-US" altLang="zh-TW" dirty="0"/>
              <a:t>Top function spend 10877 cycles to complete write all outputs</a:t>
            </a:r>
          </a:p>
          <a:p>
            <a:pPr marL="342900" indent="-342900">
              <a:buAutoNum type="arabicPeriod"/>
            </a:pPr>
            <a:r>
              <a:rPr lang="en-US" altLang="zh-TW" dirty="0"/>
              <a:t>Initiation interval is 27 </a:t>
            </a:r>
            <a:r>
              <a:rPr lang="en-US" altLang="zh-TW" dirty="0" err="1"/>
              <a:t>row_loop_col_loop</a:t>
            </a:r>
            <a:r>
              <a:rPr lang="en-US" altLang="zh-TW" dirty="0"/>
              <a:t> has been pipelined.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156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965B9F-BEB8-47B0-8E72-174F1A63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Report</a:t>
            </a:r>
            <a:br>
              <a:rPr lang="en-US" altLang="zh-TW" dirty="0"/>
            </a:br>
            <a:r>
              <a:rPr lang="en-US" altLang="zh-TW" dirty="0"/>
              <a:t>Utilization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4D9ED54-5FC5-45E0-95DA-144DAD364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167" y="2188675"/>
            <a:ext cx="5975657" cy="37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4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1F50E3-2316-4E9E-8D16-006E8901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1</a:t>
            </a:r>
            <a:br>
              <a:rPr lang="en-US" altLang="zh-TW" dirty="0"/>
            </a:br>
            <a:r>
              <a:rPr lang="en-US" altLang="zh-TW" dirty="0"/>
              <a:t>rewind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2F5C2B1-A6CA-44D5-A383-1399F395F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339" y="1797050"/>
            <a:ext cx="8747021" cy="43513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DDB59CD-BDB0-4223-91D6-78AB10715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063" y="248420"/>
            <a:ext cx="4838218" cy="2990899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4FC2D19-3B85-411B-8125-F2862A54134B}"/>
              </a:ext>
            </a:extLst>
          </p:cNvPr>
          <p:cNvSpPr/>
          <p:nvPr/>
        </p:nvSpPr>
        <p:spPr>
          <a:xfrm>
            <a:off x="4438650" y="3429000"/>
            <a:ext cx="1400175" cy="962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8DE209-73CF-4E9C-B679-DAF5EDE231D2}"/>
              </a:ext>
            </a:extLst>
          </p:cNvPr>
          <p:cNvSpPr txBox="1"/>
          <p:nvPr/>
        </p:nvSpPr>
        <p:spPr>
          <a:xfrm>
            <a:off x="9269360" y="5189675"/>
            <a:ext cx="2447511" cy="95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Top function has prepared for next input after 10800 cycles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1321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4058E5C9-121E-444A-8439-BA6A937B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39" y="1690688"/>
            <a:ext cx="8747021" cy="45576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C1F50E3-2316-4E9E-8D16-006E8901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1</a:t>
            </a:r>
            <a:br>
              <a:rPr lang="en-US" altLang="zh-TW" dirty="0"/>
            </a:br>
            <a:r>
              <a:rPr lang="en-US" altLang="zh-TW" dirty="0" err="1"/>
              <a:t>enable_flush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8DE209-73CF-4E9C-B679-DAF5EDE231D2}"/>
              </a:ext>
            </a:extLst>
          </p:cNvPr>
          <p:cNvSpPr txBox="1"/>
          <p:nvPr/>
        </p:nvSpPr>
        <p:spPr>
          <a:xfrm>
            <a:off x="9345560" y="3969488"/>
            <a:ext cx="24475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Number of registers decreases about a half for LUT. The pipeline will not stall after adding </a:t>
            </a:r>
            <a:r>
              <a:rPr lang="en-US" altLang="zh-TW" b="1" dirty="0" err="1"/>
              <a:t>enable_flush</a:t>
            </a:r>
            <a:r>
              <a:rPr lang="en-US" altLang="zh-TW" b="1" dirty="0"/>
              <a:t>, that is, it do not need to keep the outputs during pipeline stall.</a:t>
            </a:r>
            <a:endParaRPr lang="zh-TW" altLang="en-US" b="1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FAECE45-7C3F-4992-B2F9-C96D35C59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808" y="362480"/>
            <a:ext cx="4738392" cy="2991568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4FC2D19-3B85-411B-8125-F2862A54134B}"/>
              </a:ext>
            </a:extLst>
          </p:cNvPr>
          <p:cNvSpPr/>
          <p:nvPr/>
        </p:nvSpPr>
        <p:spPr>
          <a:xfrm>
            <a:off x="6851359" y="2175782"/>
            <a:ext cx="4214574" cy="271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11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846</Words>
  <Application>Microsoft Office PowerPoint</Application>
  <PresentationFormat>寬螢幕</PresentationFormat>
  <Paragraphs>124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新細明體</vt:lpstr>
      <vt:lpstr>Arial</vt:lpstr>
      <vt:lpstr>Calibri</vt:lpstr>
      <vt:lpstr>Calibri Light</vt:lpstr>
      <vt:lpstr>Wingdings</vt:lpstr>
      <vt:lpstr>Office 佈景主題</vt:lpstr>
      <vt:lpstr>Video System</vt:lpstr>
      <vt:lpstr>System Introduction</vt:lpstr>
      <vt:lpstr>System Introduction</vt:lpstr>
      <vt:lpstr>Introduction to Algorithm filter</vt:lpstr>
      <vt:lpstr>Introduction to Algorithm video_2dfilter</vt:lpstr>
      <vt:lpstr>Synthesis Report Timing</vt:lpstr>
      <vt:lpstr>Synthesis Report Utilization</vt:lpstr>
      <vt:lpstr>Optimize Design 1 rewind</vt:lpstr>
      <vt:lpstr>Optimize Design 1 enable_flush</vt:lpstr>
      <vt:lpstr>Optimize Design 2 Using Line Buffer</vt:lpstr>
      <vt:lpstr>Optimize Design 2 Timing/ Utilization</vt:lpstr>
      <vt:lpstr>Optimize Design 2 rewind</vt:lpstr>
      <vt:lpstr>Optimize Design 2 enable_flush</vt:lpstr>
      <vt:lpstr>Optimize Design 3 Extending the iteration domain</vt:lpstr>
      <vt:lpstr>Optimize Design 3 Timing/ Utilization</vt:lpstr>
      <vt:lpstr>Optimize Design 3 rewind</vt:lpstr>
      <vt:lpstr>Optimize Design 3 enable_flush</vt:lpstr>
      <vt:lpstr>Optimize Design 3_2 Adjust the Operation Order </vt:lpstr>
      <vt:lpstr>Optimize Design 3_2 Timing/ Utilization</vt:lpstr>
      <vt:lpstr>Optimize Design 3_2 rewind</vt:lpstr>
      <vt:lpstr>Optimize Design 3_2 enable_flush</vt:lpstr>
      <vt:lpstr>Optimize Design 4 Handle Boundary Condition</vt:lpstr>
      <vt:lpstr>Optimize Design 4 Timing/ Utilization</vt:lpstr>
      <vt:lpstr>Optimize Design 4 rewind</vt:lpstr>
      <vt:lpstr>Optimize Design 4 enable_flush</vt:lpstr>
      <vt:lpstr>Observation and Learning</vt:lpstr>
      <vt:lpstr>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System</dc:title>
  <dc:creator>USER</dc:creator>
  <cp:lastModifiedBy>USER</cp:lastModifiedBy>
  <cp:revision>42</cp:revision>
  <dcterms:created xsi:type="dcterms:W3CDTF">2022-03-25T08:18:22Z</dcterms:created>
  <dcterms:modified xsi:type="dcterms:W3CDTF">2022-03-27T06:49:56Z</dcterms:modified>
</cp:coreProperties>
</file>