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20B0604020202020204" charset="0"/>
      <p:regular r:id="rId12"/>
      <p:bold r:id="rId13"/>
      <p:italic r:id="rId14"/>
      <p:boldItalic r:id="rId15"/>
    </p:embeddedFont>
    <p:embeddedFont>
      <p:font typeface="La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404"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79650" y="1557125"/>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Taxicab intersections</a:t>
            </a:r>
            <a:endParaRPr/>
          </a:p>
        </p:txBody>
      </p:sp>
      <p:sp>
        <p:nvSpPr>
          <p:cNvPr id="135" name="Shape 135"/>
          <p:cNvSpPr txBox="1">
            <a:spLocks noGrp="1"/>
          </p:cNvSpPr>
          <p:nvPr>
            <p:ph type="subTitle" idx="1"/>
          </p:nvPr>
        </p:nvSpPr>
        <p:spPr>
          <a:xfrm>
            <a:off x="4888450" y="3924925"/>
            <a:ext cx="36663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By Evan Mata, Nanut Chaichanawanich, Vu Phan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735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Description</a:t>
            </a:r>
            <a:endParaRPr/>
          </a:p>
        </p:txBody>
      </p:sp>
      <p:sp>
        <p:nvSpPr>
          <p:cNvPr id="141" name="Shape 141"/>
          <p:cNvSpPr txBox="1">
            <a:spLocks noGrp="1"/>
          </p:cNvSpPr>
          <p:nvPr>
            <p:ph type="body" idx="1"/>
          </p:nvPr>
        </p:nvSpPr>
        <p:spPr>
          <a:xfrm>
            <a:off x="1297500" y="961275"/>
            <a:ext cx="7538100" cy="1189200"/>
          </a:xfrm>
          <a:prstGeom prst="rect">
            <a:avLst/>
          </a:prstGeom>
        </p:spPr>
        <p:txBody>
          <a:bodyPr spcFirstLastPara="1" wrap="square" lIns="91425" tIns="91425" rIns="91425" bIns="91425" anchor="t" anchorCtr="0">
            <a:noAutofit/>
          </a:bodyPr>
          <a:lstStyle/>
          <a:p>
            <a:pPr marL="0" lvl="0" indent="0" algn="just">
              <a:spcBef>
                <a:spcPts val="0"/>
              </a:spcBef>
              <a:spcAft>
                <a:spcPts val="1600"/>
              </a:spcAft>
              <a:buNone/>
            </a:pPr>
            <a:r>
              <a:rPr lang="en" sz="1400"/>
              <a:t>Our goal was to identify locations of high congestion in New York City. This was done by using taxi-cab rides occuring during the same time chunk, and with a few approximations, seeing where different rides overlapped. The density of overlapping rides was used as a proxy for congestion. </a:t>
            </a:r>
            <a:endParaRPr sz="1400"/>
          </a:p>
        </p:txBody>
      </p:sp>
      <p:sp>
        <p:nvSpPr>
          <p:cNvPr id="142" name="Shape 142"/>
          <p:cNvSpPr txBox="1">
            <a:spLocks noGrp="1"/>
          </p:cNvSpPr>
          <p:nvPr>
            <p:ph type="title"/>
          </p:nvPr>
        </p:nvSpPr>
        <p:spPr>
          <a:xfrm>
            <a:off x="914325" y="323570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Hypothesis</a:t>
            </a:r>
            <a:endParaRPr/>
          </a:p>
        </p:txBody>
      </p:sp>
      <p:sp>
        <p:nvSpPr>
          <p:cNvPr id="143" name="Shape 143"/>
          <p:cNvSpPr txBox="1">
            <a:spLocks noGrp="1"/>
          </p:cNvSpPr>
          <p:nvPr>
            <p:ph type="body" idx="1"/>
          </p:nvPr>
        </p:nvSpPr>
        <p:spPr>
          <a:xfrm>
            <a:off x="732450" y="3235700"/>
            <a:ext cx="7538100" cy="166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400"/>
          </a:p>
          <a:p>
            <a:pPr marL="0" lvl="0" indent="0" algn="just" rtl="0">
              <a:spcBef>
                <a:spcPts val="1600"/>
              </a:spcBef>
              <a:spcAft>
                <a:spcPts val="1600"/>
              </a:spcAft>
              <a:buNone/>
            </a:pPr>
            <a:r>
              <a:rPr lang="en" sz="1400"/>
              <a:t>Spatially, we expect places of celebration and festivity, such as the downtown area, to have a  higher volume of traffic (more intersection points) than less central areas. Temporally, we expect traffic to be high right after midnight, go down in the morning hours (people sleeping in after staying up late for new year celebrations) and pick up again later in the day.</a:t>
            </a:r>
            <a:endParaRPr sz="1400"/>
          </a:p>
        </p:txBody>
      </p:sp>
      <p:sp>
        <p:nvSpPr>
          <p:cNvPr id="144" name="Shape 144"/>
          <p:cNvSpPr txBox="1"/>
          <p:nvPr/>
        </p:nvSpPr>
        <p:spPr>
          <a:xfrm>
            <a:off x="231825" y="2524250"/>
            <a:ext cx="8761200" cy="9810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
                <a:solidFill>
                  <a:schemeClr val="lt1"/>
                </a:solidFill>
                <a:latin typeface="Lato"/>
                <a:ea typeface="Lato"/>
                <a:cs typeface="Lato"/>
                <a:sym typeface="Lato"/>
              </a:rPr>
              <a:t>Since we can only choose to do analysis for one day (due to limitations we will mention later). We chose new year’s day since we thought it would give an interesting analysis since people go out to count down (drinking? flying in to celebrate with friends? Etc.) so there will be large numbers of trips made.</a:t>
            </a:r>
            <a:endParaRPr/>
          </a:p>
        </p:txBody>
      </p:sp>
      <p:sp>
        <p:nvSpPr>
          <p:cNvPr id="145" name="Shape 145"/>
          <p:cNvSpPr txBox="1">
            <a:spLocks noGrp="1"/>
          </p:cNvSpPr>
          <p:nvPr>
            <p:ph type="title"/>
          </p:nvPr>
        </p:nvSpPr>
        <p:spPr>
          <a:xfrm>
            <a:off x="231825" y="20338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Why New year’s 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a:t>
            </a:r>
            <a:endParaRPr/>
          </a:p>
        </p:txBody>
      </p:sp>
      <p:sp>
        <p:nvSpPr>
          <p:cNvPr id="151" name="Shape 151"/>
          <p:cNvSpPr txBox="1">
            <a:spLocks noGrp="1"/>
          </p:cNvSpPr>
          <p:nvPr>
            <p:ph type="body" idx="1"/>
          </p:nvPr>
        </p:nvSpPr>
        <p:spPr>
          <a:xfrm>
            <a:off x="488850" y="1460250"/>
            <a:ext cx="4472700" cy="3473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All yellow cab taxi rides (NYC) in Jan 2016: 1.7GB csv</a:t>
            </a:r>
            <a:endParaRPr/>
          </a:p>
          <a:p>
            <a:pPr marL="457200" lvl="0" indent="-311150" rtl="0">
              <a:lnSpc>
                <a:spcPct val="100000"/>
              </a:lnSpc>
              <a:spcBef>
                <a:spcPts val="1600"/>
              </a:spcBef>
              <a:spcAft>
                <a:spcPts val="0"/>
              </a:spcAft>
              <a:buSzPts val="1300"/>
              <a:buChar char="●"/>
            </a:pPr>
            <a:r>
              <a:rPr lang="en"/>
              <a:t>1 day worth of data: 41.5MB</a:t>
            </a:r>
            <a:endParaRPr/>
          </a:p>
          <a:p>
            <a:pPr marL="457200" lvl="0" indent="-311150" rtl="0">
              <a:lnSpc>
                <a:spcPct val="100000"/>
              </a:lnSpc>
              <a:spcBef>
                <a:spcPts val="0"/>
              </a:spcBef>
              <a:spcAft>
                <a:spcPts val="0"/>
              </a:spcAft>
              <a:buSzPts val="1300"/>
              <a:buChar char="●"/>
            </a:pPr>
            <a:r>
              <a:rPr lang="en"/>
              <a:t>Split it into 16 time chunks of 1.5 hours a chunk</a:t>
            </a:r>
            <a:endParaRPr/>
          </a:p>
          <a:p>
            <a:pPr marL="457200" lvl="0" indent="-311150" rtl="0">
              <a:lnSpc>
                <a:spcPct val="100000"/>
              </a:lnSpc>
              <a:spcBef>
                <a:spcPts val="0"/>
              </a:spcBef>
              <a:spcAft>
                <a:spcPts val="0"/>
              </a:spcAft>
              <a:buSzPts val="1300"/>
              <a:buChar char="●"/>
            </a:pPr>
            <a:r>
              <a:rPr lang="en"/>
              <a:t>Smallest chunk: 582 kB (5k rides)</a:t>
            </a:r>
            <a:endParaRPr/>
          </a:p>
          <a:p>
            <a:pPr marL="457200" lvl="0" indent="-311150" rtl="0">
              <a:lnSpc>
                <a:spcPct val="100000"/>
              </a:lnSpc>
              <a:spcBef>
                <a:spcPts val="0"/>
              </a:spcBef>
              <a:spcAft>
                <a:spcPts val="0"/>
              </a:spcAft>
              <a:buSzPts val="1300"/>
              <a:buChar char="●"/>
            </a:pPr>
            <a:r>
              <a:rPr lang="en"/>
              <a:t>Largest chunk: 6.3 MB (54k rides)</a:t>
            </a:r>
            <a:endParaRPr/>
          </a:p>
          <a:p>
            <a:pPr marL="0" lvl="0" indent="0" rtl="0">
              <a:lnSpc>
                <a:spcPct val="100000"/>
              </a:lnSpc>
              <a:spcBef>
                <a:spcPts val="1600"/>
              </a:spcBef>
              <a:spcAft>
                <a:spcPts val="0"/>
              </a:spcAft>
              <a:buNone/>
            </a:pPr>
            <a:r>
              <a:rPr lang="en" b="1"/>
              <a:t> Why this chunk size?</a:t>
            </a:r>
            <a:endParaRPr b="1"/>
          </a:p>
          <a:p>
            <a:pPr marL="0" lvl="0" indent="0">
              <a:lnSpc>
                <a:spcPct val="100000"/>
              </a:lnSpc>
              <a:spcBef>
                <a:spcPts val="1600"/>
              </a:spcBef>
              <a:spcAft>
                <a:spcPts val="1600"/>
              </a:spcAft>
              <a:buNone/>
            </a:pPr>
            <a:r>
              <a:rPr lang="en"/>
              <a:t>With 16 chunks, a week’s data had a maximum chunk size 34.9 MB (290k rides) and a minimum chunk size of 3.3MB (27k rides). Our 54k rides file took 2.33 hours to process, this means our 290k file would have been approximately 6ˆ2 = 36 times longer to process, or about 84 hours. If we did chunks 2 hours each. So assuming our rides count scaled by exactly by this 16/12 factor, it would have taken approximately 150 hours</a:t>
            </a:r>
            <a:endParaRPr/>
          </a:p>
        </p:txBody>
      </p:sp>
      <p:pic>
        <p:nvPicPr>
          <p:cNvPr id="152" name="Shape 152"/>
          <p:cNvPicPr preferRelativeResize="0"/>
          <p:nvPr/>
        </p:nvPicPr>
        <p:blipFill>
          <a:blip r:embed="rId3">
            <a:alphaModFix/>
          </a:blip>
          <a:stretch>
            <a:fillRect/>
          </a:stretch>
        </p:blipFill>
        <p:spPr>
          <a:xfrm>
            <a:off x="5103750" y="1460250"/>
            <a:ext cx="3877750" cy="23532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Algorithm</a:t>
            </a:r>
            <a:endParaRPr/>
          </a:p>
        </p:txBody>
      </p:sp>
      <p:sp>
        <p:nvSpPr>
          <p:cNvPr id="158" name="Shape 158"/>
          <p:cNvSpPr txBox="1">
            <a:spLocks noGrp="1"/>
          </p:cNvSpPr>
          <p:nvPr>
            <p:ph type="body" idx="1"/>
          </p:nvPr>
        </p:nvSpPr>
        <p:spPr>
          <a:xfrm>
            <a:off x="825375" y="1567550"/>
            <a:ext cx="7511100" cy="2911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Divide data into 1.5 hour chunk.</a:t>
            </a:r>
            <a:endParaRPr sz="1800"/>
          </a:p>
          <a:p>
            <a:pPr marL="457200" lvl="0" indent="-342900" rtl="0">
              <a:spcBef>
                <a:spcPts val="0"/>
              </a:spcBef>
              <a:spcAft>
                <a:spcPts val="0"/>
              </a:spcAft>
              <a:buSzPts val="1800"/>
              <a:buChar char="●"/>
            </a:pPr>
            <a:r>
              <a:rPr lang="en" sz="1800"/>
              <a:t>Represent each taxi trip as a line segment.</a:t>
            </a:r>
            <a:endParaRPr sz="1800"/>
          </a:p>
          <a:p>
            <a:pPr marL="457200" lvl="0" indent="-342900" rtl="0">
              <a:spcBef>
                <a:spcPts val="0"/>
              </a:spcBef>
              <a:spcAft>
                <a:spcPts val="0"/>
              </a:spcAft>
              <a:buSzPts val="1800"/>
              <a:buChar char="●"/>
            </a:pPr>
            <a:r>
              <a:rPr lang="en" sz="1800"/>
              <a:t>Look at all pairwise comparisons and calculate intersections.</a:t>
            </a:r>
            <a:endParaRPr sz="1800"/>
          </a:p>
          <a:p>
            <a:pPr marL="457200" lvl="0" indent="-342900" rtl="0">
              <a:spcBef>
                <a:spcPts val="0"/>
              </a:spcBef>
              <a:spcAft>
                <a:spcPts val="0"/>
              </a:spcAft>
              <a:buSzPts val="1800"/>
              <a:buChar char="●"/>
            </a:pPr>
            <a:r>
              <a:rPr lang="en" sz="1800"/>
              <a:t>Round lat-lon intersection to 3 decimal places. </a:t>
            </a:r>
            <a:endParaRPr sz="1800"/>
          </a:p>
          <a:p>
            <a:pPr marL="457200" lvl="0" indent="-342900" rtl="0">
              <a:spcBef>
                <a:spcPts val="0"/>
              </a:spcBef>
              <a:spcAft>
                <a:spcPts val="0"/>
              </a:spcAft>
              <a:buSzPts val="1800"/>
              <a:buChar char="●"/>
            </a:pPr>
            <a:r>
              <a:rPr lang="en" sz="1800"/>
              <a:t>Use mapreduce to collapse identical lat-lon intersection (rounded) together.</a:t>
            </a:r>
            <a:endParaRPr sz="1800"/>
          </a:p>
          <a:p>
            <a:pPr marL="457200" lvl="0" indent="-342900">
              <a:spcBef>
                <a:spcPts val="0"/>
              </a:spcBef>
              <a:spcAft>
                <a:spcPts val="0"/>
              </a:spcAft>
              <a:buSzPts val="1800"/>
              <a:buChar char="●"/>
            </a:pPr>
            <a:r>
              <a:rPr lang="en" sz="1800"/>
              <a:t>Use information about intersections to produce heat maps.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Big Data</a:t>
            </a:r>
            <a:endParaRPr/>
          </a:p>
        </p:txBody>
      </p:sp>
      <p:sp>
        <p:nvSpPr>
          <p:cNvPr id="164" name="Shape 164"/>
          <p:cNvSpPr txBox="1">
            <a:spLocks noGrp="1"/>
          </p:cNvSpPr>
          <p:nvPr>
            <p:ph type="body" idx="1"/>
          </p:nvPr>
        </p:nvSpPr>
        <p:spPr>
          <a:xfrm>
            <a:off x="795175" y="1567550"/>
            <a:ext cx="7541100" cy="29112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sz="1800"/>
              <a:t>If we have m chunks, each with n lines, complexity is mn^2</a:t>
            </a:r>
            <a:endParaRPr sz="1800"/>
          </a:p>
          <a:p>
            <a:pPr marL="457200" lvl="0" indent="-342900">
              <a:spcBef>
                <a:spcPts val="0"/>
              </a:spcBef>
              <a:spcAft>
                <a:spcPts val="0"/>
              </a:spcAft>
              <a:buSzPts val="1800"/>
              <a:buChar char="●"/>
            </a:pPr>
            <a:r>
              <a:rPr lang="en" sz="1800"/>
              <a:t>Decreasing chunk size too much does not work as having chunk size smaller than the length of a taxi ride would defeat the purpose.</a:t>
            </a:r>
            <a:endParaRPr sz="1800"/>
          </a:p>
          <a:p>
            <a:pPr marL="457200" lvl="0" indent="-342900">
              <a:spcBef>
                <a:spcPts val="0"/>
              </a:spcBef>
              <a:spcAft>
                <a:spcPts val="0"/>
              </a:spcAft>
              <a:buSzPts val="1800"/>
              <a:buChar char="●"/>
            </a:pPr>
            <a:r>
              <a:rPr lang="en" sz="1800"/>
              <a:t>Largest chunk, for a single day’s data, took ~2.33 hours to run with 20 cores</a:t>
            </a:r>
            <a:endParaRPr sz="1800"/>
          </a:p>
          <a:p>
            <a:pPr marL="457200" lvl="0" indent="-342900">
              <a:spcBef>
                <a:spcPts val="0"/>
              </a:spcBef>
              <a:spcAft>
                <a:spcPts val="0"/>
              </a:spcAft>
              <a:buSzPts val="1800"/>
              <a:buChar char="●"/>
            </a:pPr>
            <a:r>
              <a:rPr lang="en" sz="1800"/>
              <a:t>This would take ~46 hours on a single core machine</a:t>
            </a:r>
            <a:endParaRPr sz="1800"/>
          </a:p>
          <a:p>
            <a:pPr marL="457200" lvl="0" indent="-342900" rtl="0">
              <a:spcBef>
                <a:spcPts val="0"/>
              </a:spcBef>
              <a:spcAft>
                <a:spcPts val="0"/>
              </a:spcAft>
              <a:buSzPts val="1800"/>
              <a:buChar char="●"/>
            </a:pPr>
            <a:r>
              <a:rPr lang="en" sz="1800"/>
              <a:t>Doing all 16 chunks would therefore take on the order of a week</a:t>
            </a:r>
            <a:endParaRPr sz="1800"/>
          </a:p>
          <a:p>
            <a:pPr marL="457200" lvl="0" indent="-342900">
              <a:spcBef>
                <a:spcPts val="0"/>
              </a:spcBef>
              <a:spcAft>
                <a:spcPts val="0"/>
              </a:spcAft>
              <a:buSzPts val="1800"/>
              <a:buChar char="●"/>
            </a:pPr>
            <a:r>
              <a:rPr lang="en" sz="1800"/>
              <a:t>Time savings are compounded in other ways too, such as debugging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Challenges</a:t>
            </a:r>
            <a:endParaRPr/>
          </a:p>
        </p:txBody>
      </p:sp>
      <p:sp>
        <p:nvSpPr>
          <p:cNvPr id="170" name="Shape 170"/>
          <p:cNvSpPr txBox="1">
            <a:spLocks noGrp="1"/>
          </p:cNvSpPr>
          <p:nvPr>
            <p:ph type="body" idx="1"/>
          </p:nvPr>
        </p:nvSpPr>
        <p:spPr>
          <a:xfrm>
            <a:off x="1297500" y="1059900"/>
            <a:ext cx="7038900" cy="38610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How to chunk</a:t>
            </a:r>
            <a:endParaRPr/>
          </a:p>
          <a:p>
            <a:pPr marL="914400" lvl="1" indent="-298450">
              <a:spcBef>
                <a:spcPts val="0"/>
              </a:spcBef>
              <a:spcAft>
                <a:spcPts val="0"/>
              </a:spcAft>
              <a:buSzPts val="1100"/>
              <a:buChar char="○"/>
            </a:pPr>
            <a:r>
              <a:rPr lang="en"/>
              <a:t>How large should chunks be? Should we use mapreduce (pros and cons?) One file and loop over using if statements or chunk them into their own files?</a:t>
            </a:r>
            <a:endParaRPr/>
          </a:p>
          <a:p>
            <a:pPr marL="457200" lvl="0" indent="-311150" rtl="0">
              <a:spcBef>
                <a:spcPts val="0"/>
              </a:spcBef>
              <a:spcAft>
                <a:spcPts val="0"/>
              </a:spcAft>
              <a:buSzPts val="1300"/>
              <a:buChar char="●"/>
            </a:pPr>
            <a:r>
              <a:rPr lang="en"/>
              <a:t>Getting dataproc to work on Google compute engine VM</a:t>
            </a:r>
            <a:endParaRPr/>
          </a:p>
          <a:p>
            <a:pPr marL="914400" lvl="1" indent="-298450" rtl="0">
              <a:spcBef>
                <a:spcPts val="0"/>
              </a:spcBef>
              <a:spcAft>
                <a:spcPts val="0"/>
              </a:spcAft>
              <a:buSzPts val="1100"/>
              <a:buChar char="○"/>
            </a:pPr>
            <a:r>
              <a:rPr lang="en"/>
              <a:t>What modifications need to be made?</a:t>
            </a:r>
            <a:endParaRPr/>
          </a:p>
          <a:p>
            <a:pPr marL="457200" lvl="0" indent="-311150" rtl="0">
              <a:spcBef>
                <a:spcPts val="0"/>
              </a:spcBef>
              <a:spcAft>
                <a:spcPts val="0"/>
              </a:spcAft>
              <a:buSzPts val="1300"/>
              <a:buChar char="●"/>
            </a:pPr>
            <a:r>
              <a:rPr lang="en"/>
              <a:t>Uploading files to dataproc (Our biggest problem)</a:t>
            </a:r>
            <a:endParaRPr/>
          </a:p>
          <a:p>
            <a:pPr marL="914400" lvl="1" indent="-298450" rtl="0">
              <a:spcBef>
                <a:spcPts val="0"/>
              </a:spcBef>
              <a:spcAft>
                <a:spcPts val="0"/>
              </a:spcAft>
              <a:buSzPts val="1100"/>
              <a:buChar char="○"/>
            </a:pPr>
            <a:r>
              <a:rPr lang="en"/>
              <a:t>Developing using local VM and heavy reliance on CSV library file access to read and write. Not scalable to many reducers transferable to dataproc </a:t>
            </a:r>
            <a:endParaRPr/>
          </a:p>
          <a:p>
            <a:pPr marL="914400" lvl="1" indent="-298450">
              <a:spcBef>
                <a:spcPts val="0"/>
              </a:spcBef>
              <a:spcAft>
                <a:spcPts val="0"/>
              </a:spcAft>
              <a:buSzPts val="1100"/>
              <a:buChar char="○"/>
            </a:pPr>
            <a:r>
              <a:rPr lang="en"/>
              <a:t>Using --file. Having to put it in init, storing it as a list, will we have enough memory?</a:t>
            </a:r>
            <a:endParaRPr/>
          </a:p>
          <a:p>
            <a:pPr marL="457200" lvl="0" indent="-311150" rtl="0">
              <a:spcBef>
                <a:spcPts val="0"/>
              </a:spcBef>
              <a:spcAft>
                <a:spcPts val="0"/>
              </a:spcAft>
              <a:buSzPts val="1300"/>
              <a:buChar char="●"/>
            </a:pPr>
            <a:r>
              <a:rPr lang="en"/>
              <a:t>How to run mapreduce faster?</a:t>
            </a:r>
            <a:endParaRPr/>
          </a:p>
          <a:p>
            <a:pPr marL="914400" lvl="1" indent="-298450">
              <a:spcBef>
                <a:spcPts val="0"/>
              </a:spcBef>
              <a:spcAft>
                <a:spcPts val="0"/>
              </a:spcAft>
              <a:buSzPts val="1100"/>
              <a:buChar char="○"/>
            </a:pPr>
            <a:r>
              <a:rPr lang="en"/>
              <a:t>What is the most efficient way to run this? We did not anticipate having to use more 24 cores before we got dataproc running so did not request quota. So 5 instances of 4 core high-powered cpu.</a:t>
            </a:r>
            <a:endParaRPr/>
          </a:p>
          <a:p>
            <a:pPr marL="457200" lvl="0" indent="-311150" rtl="0">
              <a:spcBef>
                <a:spcPts val="0"/>
              </a:spcBef>
              <a:spcAft>
                <a:spcPts val="0"/>
              </a:spcAft>
              <a:buSzPts val="1300"/>
              <a:buChar char="●"/>
            </a:pPr>
            <a:r>
              <a:rPr lang="en"/>
              <a:t>Heat map</a:t>
            </a:r>
            <a:endParaRPr/>
          </a:p>
          <a:p>
            <a:pPr marL="914400" lvl="1" indent="-298450">
              <a:spcBef>
                <a:spcPts val="0"/>
              </a:spcBef>
              <a:spcAft>
                <a:spcPts val="0"/>
              </a:spcAft>
              <a:buSzPts val="1100"/>
              <a:buChar char="○"/>
            </a:pPr>
            <a:r>
              <a:rPr lang="en"/>
              <a:t>Choropleth vs Heatmap. How to deal with that many intersection points? Solution: Rounding. Libraries that support lat long and weight?</a:t>
            </a:r>
            <a:endParaRPr/>
          </a:p>
          <a:p>
            <a:pPr marL="457200" lvl="0" indent="-311150" rtl="0">
              <a:spcBef>
                <a:spcPts val="0"/>
              </a:spcBef>
              <a:spcAft>
                <a:spcPts val="0"/>
              </a:spcAft>
              <a:buSzPts val="1300"/>
              <a:buChar char="●"/>
            </a:pPr>
            <a:r>
              <a:rPr lang="en"/>
              <a:t>Original project</a:t>
            </a:r>
            <a:endParaRPr/>
          </a:p>
          <a:p>
            <a:pPr marL="914400" lvl="1" indent="-298450">
              <a:spcBef>
                <a:spcPts val="0"/>
              </a:spcBef>
              <a:spcAft>
                <a:spcPts val="0"/>
              </a:spcAft>
              <a:buSzPts val="1100"/>
              <a:buChar char="○"/>
            </a:pPr>
            <a:r>
              <a:rPr lang="en"/>
              <a:t>Shifting time frame, not big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Seeing the results</a:t>
            </a:r>
            <a:endParaRPr/>
          </a:p>
          <a:p>
            <a:pPr marL="0" lvl="0" indent="0">
              <a:spcBef>
                <a:spcPts val="0"/>
              </a:spcBef>
              <a:spcAft>
                <a:spcPts val="0"/>
              </a:spcAft>
              <a:buNone/>
            </a:pPr>
            <a:endParaRPr/>
          </a:p>
        </p:txBody>
      </p:sp>
      <p:sp>
        <p:nvSpPr>
          <p:cNvPr id="176" name="Shape 176"/>
          <p:cNvSpPr txBox="1">
            <a:spLocks noGrp="1"/>
          </p:cNvSpPr>
          <p:nvPr>
            <p:ph type="body" idx="1"/>
          </p:nvPr>
        </p:nvSpPr>
        <p:spPr>
          <a:xfrm>
            <a:off x="1297500" y="2465450"/>
            <a:ext cx="7038900" cy="13899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b="1"/>
              <a:t>Demo of the live interactive map in Jupyter Notebook</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24715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Seeing the change through time</a:t>
            </a:r>
            <a:endParaRPr/>
          </a:p>
        </p:txBody>
      </p:sp>
      <p:pic>
        <p:nvPicPr>
          <p:cNvPr id="182" name="Shape 182"/>
          <p:cNvPicPr preferRelativeResize="0"/>
          <p:nvPr/>
        </p:nvPicPr>
        <p:blipFill>
          <a:blip r:embed="rId3">
            <a:alphaModFix/>
          </a:blip>
          <a:stretch>
            <a:fillRect/>
          </a:stretch>
        </p:blipFill>
        <p:spPr>
          <a:xfrm>
            <a:off x="91425" y="1258200"/>
            <a:ext cx="4533865" cy="2627100"/>
          </a:xfrm>
          <a:prstGeom prst="rect">
            <a:avLst/>
          </a:prstGeom>
          <a:noFill/>
          <a:ln>
            <a:noFill/>
          </a:ln>
        </p:spPr>
      </p:pic>
      <p:pic>
        <p:nvPicPr>
          <p:cNvPr id="183" name="Shape 183"/>
          <p:cNvPicPr preferRelativeResize="0"/>
          <p:nvPr/>
        </p:nvPicPr>
        <p:blipFill>
          <a:blip r:embed="rId4">
            <a:alphaModFix/>
          </a:blip>
          <a:stretch>
            <a:fillRect/>
          </a:stretch>
        </p:blipFill>
        <p:spPr>
          <a:xfrm>
            <a:off x="4710250" y="1258200"/>
            <a:ext cx="4344049" cy="2627100"/>
          </a:xfrm>
          <a:prstGeom prst="rect">
            <a:avLst/>
          </a:prstGeom>
          <a:noFill/>
          <a:ln>
            <a:noFill/>
          </a:ln>
        </p:spPr>
      </p:pic>
      <p:sp>
        <p:nvSpPr>
          <p:cNvPr id="184" name="Shape 184"/>
          <p:cNvSpPr txBox="1"/>
          <p:nvPr/>
        </p:nvSpPr>
        <p:spPr>
          <a:xfrm>
            <a:off x="162950" y="3974525"/>
            <a:ext cx="4344000" cy="99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5" name="Shape 185"/>
          <p:cNvSpPr txBox="1">
            <a:spLocks noGrp="1"/>
          </p:cNvSpPr>
          <p:nvPr>
            <p:ph type="body" idx="1"/>
          </p:nvPr>
        </p:nvSpPr>
        <p:spPr>
          <a:xfrm>
            <a:off x="162950" y="4017025"/>
            <a:ext cx="8607900" cy="991800"/>
          </a:xfrm>
          <a:prstGeom prst="rect">
            <a:avLst/>
          </a:prstGeom>
        </p:spPr>
        <p:txBody>
          <a:bodyPr spcFirstLastPara="1" wrap="square" lIns="91425" tIns="91425" rIns="91425" bIns="91425" anchor="t" anchorCtr="0">
            <a:noAutofit/>
          </a:bodyPr>
          <a:lstStyle/>
          <a:p>
            <a:pPr marL="457200" lvl="0" indent="-311150" rtl="0">
              <a:lnSpc>
                <a:spcPct val="100000"/>
              </a:lnSpc>
              <a:spcBef>
                <a:spcPts val="0"/>
              </a:spcBef>
              <a:spcAft>
                <a:spcPts val="0"/>
              </a:spcAft>
              <a:buSzPts val="1300"/>
              <a:buChar char="●"/>
            </a:pPr>
            <a:r>
              <a:rPr lang="en"/>
              <a:t>We can see central park</a:t>
            </a:r>
            <a:endParaRPr/>
          </a:p>
          <a:p>
            <a:pPr marL="457200" lvl="0" indent="-311150" rtl="0">
              <a:lnSpc>
                <a:spcPct val="100000"/>
              </a:lnSpc>
              <a:spcBef>
                <a:spcPts val="0"/>
              </a:spcBef>
              <a:spcAft>
                <a:spcPts val="0"/>
              </a:spcAft>
              <a:buSzPts val="1300"/>
              <a:buChar char="●"/>
            </a:pPr>
            <a:r>
              <a:rPr lang="en"/>
              <a:t>We can see that roads leading to the two airports have very high traffic</a:t>
            </a:r>
            <a:endParaRPr/>
          </a:p>
          <a:p>
            <a:pPr marL="457200" lvl="0" indent="-311150" rtl="0">
              <a:lnSpc>
                <a:spcPct val="100000"/>
              </a:lnSpc>
              <a:spcBef>
                <a:spcPts val="0"/>
              </a:spcBef>
              <a:spcAft>
                <a:spcPts val="0"/>
              </a:spcAft>
              <a:buSzPts val="1300"/>
              <a:buChar char="●"/>
            </a:pPr>
            <a:r>
              <a:rPr lang="en"/>
              <a:t>Right after midnight, very heavy traffic till 4:30am and it then dies down (see size of traffic jam).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Seeing the change through time</a:t>
            </a:r>
            <a:endParaRPr/>
          </a:p>
        </p:txBody>
      </p:sp>
      <p:sp>
        <p:nvSpPr>
          <p:cNvPr id="3" name="Text Placeholder 2">
            <a:extLst>
              <a:ext uri="{FF2B5EF4-FFF2-40B4-BE49-F238E27FC236}">
                <a16:creationId xmlns:a16="http://schemas.microsoft.com/office/drawing/2014/main" id="{0140CC6C-37E8-4DDB-8232-5312AD64A794}"/>
              </a:ext>
            </a:extLst>
          </p:cNvPr>
          <p:cNvSpPr>
            <a:spLocks noGrp="1"/>
          </p:cNvSpPr>
          <p:nvPr>
            <p:ph type="body" idx="1"/>
          </p:nvPr>
        </p:nvSpPr>
        <p:spPr>
          <a:xfrm>
            <a:off x="1297500" y="1567550"/>
            <a:ext cx="7038900" cy="2501879"/>
          </a:xfrm>
        </p:spPr>
        <p:txBody>
          <a:bodyPr/>
          <a:lstStyle/>
          <a:p>
            <a:pPr marL="146050" indent="0">
              <a:buNone/>
            </a:pPr>
            <a:r>
              <a:rPr lang="en-US" dirty="0"/>
              <a:t>(gifs omitted due to git maximum file size restriction – please refer to the </a:t>
            </a:r>
            <a:r>
              <a:rPr lang="en-US"/>
              <a:t>Screenshot folders)</a:t>
            </a:r>
            <a:endParaRPr lang="en-US"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On-screen Show (16:9)</PresentationFormat>
  <Paragraphs>53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vt:lpstr>
      <vt:lpstr>Lato</vt:lpstr>
      <vt:lpstr>Arial</vt:lpstr>
      <vt:lpstr>Focus</vt:lpstr>
      <vt:lpstr>Taxicab intersections</vt:lpstr>
      <vt:lpstr>Project Description</vt:lpstr>
      <vt:lpstr>Dataset</vt:lpstr>
      <vt:lpstr>Algorithm</vt:lpstr>
      <vt:lpstr>Big Data</vt:lpstr>
      <vt:lpstr>Challenges</vt:lpstr>
      <vt:lpstr>Seeing the results </vt:lpstr>
      <vt:lpstr>Seeing the change through time</vt:lpstr>
      <vt:lpstr>Seeing the change through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Taxicab intersections</dc:title>
  <cp:lastModifiedBy>Vu Phan</cp:lastModifiedBy>
  <cp:revision>1</cp:revision>
  <dcterms:modified xsi:type="dcterms:W3CDTF">2018-05-30T16:13:58Z</dcterms:modified>
</cp:coreProperties>
</file>