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Nunito"/>
      <p:regular r:id="rId20"/>
      <p:bold r:id="rId21"/>
      <p:italic r:id="rId22"/>
      <p:boldItalic r:id="rId23"/>
    </p:embeddedFont>
    <p:embeddedFont>
      <p:font typeface="Maven Pro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regular.fntdata"/><Relationship Id="rId22" Type="http://schemas.openxmlformats.org/officeDocument/2006/relationships/font" Target="fonts/Nunito-italic.fntdata"/><Relationship Id="rId21" Type="http://schemas.openxmlformats.org/officeDocument/2006/relationships/font" Target="fonts/Nunito-bold.fntdata"/><Relationship Id="rId24" Type="http://schemas.openxmlformats.org/officeDocument/2006/relationships/font" Target="fonts/MavenPro-regular.fntdata"/><Relationship Id="rId23" Type="http://schemas.openxmlformats.org/officeDocument/2006/relationships/font" Target="fonts/Nuni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Maven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d9c5a026c8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d9c5a026c8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d9c5a026c8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d9c5a026c8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d89ef83263_0_4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d89ef83263_0_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d89ef83263_0_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d89ef83263_0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d89ef83263_0_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d89ef83263_0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d89ef83263_0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d89ef83263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d9c5a026c8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d9c5a026c8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d9c5a026c8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d9c5a026c8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d89ef83263_0_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d89ef83263_0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d89ef83263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d89ef83263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d9c5a026c8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d9c5a026c8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d89ef83263_0_3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d89ef83263_0_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d9c5a026c8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d9c5a026c8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AutoNum type="arabicPeriod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AutoNum type="alphaLcPeriod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AutoNum type="romanLcPeriod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AutoNum type="arabicPeriod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AutoNum type="alphaLcPeriod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AutoNum type="romanLcPeriod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AutoNum type="arabicPeriod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AutoNum type="alphaLcPeriod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AutoNum type="romanLcPeriod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Linguistic Bias in Crowdsourced Articles and the Aspect of Time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Vangelis Mathioudis - University of Nicosia - COMP-592DL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2"/>
          <p:cNvSpPr txBox="1"/>
          <p:nvPr>
            <p:ph type="title"/>
          </p:nvPr>
        </p:nvSpPr>
        <p:spPr>
          <a:xfrm>
            <a:off x="1303800" y="598575"/>
            <a:ext cx="70305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Exploratory Data Analysis (2)</a:t>
            </a:r>
            <a:endParaRPr/>
          </a:p>
        </p:txBody>
      </p:sp>
      <p:pic>
        <p:nvPicPr>
          <p:cNvPr id="338" name="Google Shape;338;p22"/>
          <p:cNvPicPr preferRelativeResize="0"/>
          <p:nvPr/>
        </p:nvPicPr>
        <p:blipFill rotWithShape="1">
          <a:blip r:embed="rId3">
            <a:alphaModFix/>
          </a:blip>
          <a:srcRect b="0" l="2507" r="2498" t="0"/>
          <a:stretch/>
        </p:blipFill>
        <p:spPr>
          <a:xfrm>
            <a:off x="2340950" y="1425700"/>
            <a:ext cx="4462105" cy="357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3" name="Google Shape;343;p23"/>
          <p:cNvPicPr preferRelativeResize="0"/>
          <p:nvPr/>
        </p:nvPicPr>
        <p:blipFill rotWithShape="1">
          <a:blip r:embed="rId3">
            <a:alphaModFix/>
          </a:blip>
          <a:srcRect b="0" l="1018" r="1018" t="0"/>
          <a:stretch/>
        </p:blipFill>
        <p:spPr>
          <a:xfrm>
            <a:off x="651075" y="904275"/>
            <a:ext cx="8400049" cy="4101300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23"/>
          <p:cNvSpPr txBox="1"/>
          <p:nvPr>
            <p:ph type="title"/>
          </p:nvPr>
        </p:nvSpPr>
        <p:spPr>
          <a:xfrm>
            <a:off x="1303800" y="598575"/>
            <a:ext cx="7030500" cy="59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Exploratory Data Analysis (3)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" name="Google Shape;34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275" y="1552575"/>
            <a:ext cx="7791450" cy="3590925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24"/>
          <p:cNvSpPr/>
          <p:nvPr/>
        </p:nvSpPr>
        <p:spPr>
          <a:xfrm>
            <a:off x="1511975" y="1552575"/>
            <a:ext cx="983700" cy="491400"/>
          </a:xfrm>
          <a:prstGeom prst="wedgeRectCallout">
            <a:avLst>
              <a:gd fmla="val 97077" name="adj1"/>
              <a:gd fmla="val 22733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900"/>
              <a:t>Erdogan visited Baghdad</a:t>
            </a:r>
            <a:endParaRPr sz="900"/>
          </a:p>
        </p:txBody>
      </p:sp>
      <p:sp>
        <p:nvSpPr>
          <p:cNvPr id="351" name="Google Shape;351;p24"/>
          <p:cNvSpPr/>
          <p:nvPr/>
        </p:nvSpPr>
        <p:spPr>
          <a:xfrm>
            <a:off x="2553675" y="1552575"/>
            <a:ext cx="1280400" cy="600000"/>
          </a:xfrm>
          <a:prstGeom prst="wedgeRectCallout">
            <a:avLst>
              <a:gd fmla="val 31924" name="adj1"/>
              <a:gd fmla="val 197629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900"/>
              <a:t>At this period Erdogan meet with the Israeli president on Davos</a:t>
            </a:r>
            <a:endParaRPr sz="900"/>
          </a:p>
        </p:txBody>
      </p:sp>
      <p:sp>
        <p:nvSpPr>
          <p:cNvPr id="352" name="Google Shape;352;p24"/>
          <p:cNvSpPr/>
          <p:nvPr/>
        </p:nvSpPr>
        <p:spPr>
          <a:xfrm>
            <a:off x="5367750" y="1425125"/>
            <a:ext cx="1605900" cy="672900"/>
          </a:xfrm>
          <a:prstGeom prst="wedgeRectCallout">
            <a:avLst>
              <a:gd fmla="val -63514" name="adj1"/>
              <a:gd fmla="val 153191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900"/>
              <a:t>Turkey's Erdogan: Successful leader or 'dictator'? - CNN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353" name="Google Shape;353;p24"/>
          <p:cNvSpPr txBox="1"/>
          <p:nvPr>
            <p:ph type="title"/>
          </p:nvPr>
        </p:nvSpPr>
        <p:spPr>
          <a:xfrm>
            <a:off x="1303800" y="598575"/>
            <a:ext cx="7030500" cy="6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l" sz="2020"/>
              <a:t>Weekly Changes of MAL, Positive and Negative Ratios</a:t>
            </a:r>
            <a:endParaRPr sz="2020"/>
          </a:p>
        </p:txBody>
      </p:sp>
      <p:sp>
        <p:nvSpPr>
          <p:cNvPr id="354" name="Google Shape;354;p24"/>
          <p:cNvSpPr/>
          <p:nvPr/>
        </p:nvSpPr>
        <p:spPr>
          <a:xfrm>
            <a:off x="3038350" y="4369450"/>
            <a:ext cx="1280400" cy="260400"/>
          </a:xfrm>
          <a:prstGeom prst="wedgeRectCallout">
            <a:avLst>
              <a:gd fmla="val -84487" name="adj1"/>
              <a:gd fmla="val -323486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900"/>
              <a:t>Elections of 2007</a:t>
            </a:r>
            <a:endParaRPr sz="9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Hypothesis</a:t>
            </a:r>
            <a:endParaRPr/>
          </a:p>
        </p:txBody>
      </p:sp>
      <p:sp>
        <p:nvSpPr>
          <p:cNvPr id="360" name="Google Shape;360;p25"/>
          <p:cNvSpPr txBox="1"/>
          <p:nvPr>
            <p:ph idx="1" type="body"/>
          </p:nvPr>
        </p:nvSpPr>
        <p:spPr>
          <a:xfrm>
            <a:off x="1303800" y="1300950"/>
            <a:ext cx="7030500" cy="31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unito"/>
              <a:buChar char="●"/>
            </a:pPr>
            <a:r>
              <a:rPr lang="el" sz="1200">
                <a:solidFill>
                  <a:srgbClr val="000000"/>
                </a:solidFill>
              </a:rPr>
              <a:t>Null Hypothesis H</a:t>
            </a:r>
            <a:r>
              <a:rPr baseline="-25000" lang="el" sz="1200">
                <a:solidFill>
                  <a:srgbClr val="000000"/>
                </a:solidFill>
              </a:rPr>
              <a:t>0</a:t>
            </a:r>
            <a:r>
              <a:rPr lang="el" sz="1200">
                <a:solidFill>
                  <a:srgbClr val="000000"/>
                </a:solidFill>
              </a:rPr>
              <a:t>: The average of female MAL score is equal to average of male MAL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unito"/>
              <a:buChar char="●"/>
            </a:pPr>
            <a:r>
              <a:rPr lang="el" sz="1200">
                <a:solidFill>
                  <a:srgbClr val="000000"/>
                </a:solidFill>
              </a:rPr>
              <a:t>Alternative Hypothesis H</a:t>
            </a:r>
            <a:r>
              <a:rPr baseline="-25000" lang="el" sz="1200">
                <a:solidFill>
                  <a:srgbClr val="000000"/>
                </a:solidFill>
              </a:rPr>
              <a:t>1</a:t>
            </a:r>
            <a:r>
              <a:rPr lang="el" sz="1200">
                <a:solidFill>
                  <a:srgbClr val="000000"/>
                </a:solidFill>
              </a:rPr>
              <a:t>: The average of female MAL score is higher than the average of male MAL</a:t>
            </a:r>
            <a:endParaRPr b="1"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l" sz="1200">
                <a:solidFill>
                  <a:srgbClr val="000000"/>
                </a:solidFill>
              </a:rPr>
              <a:t>Results: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l" sz="1200">
                <a:solidFill>
                  <a:srgbClr val="000000"/>
                </a:solidFill>
              </a:rPr>
              <a:t>Confidence level: 95%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l" sz="1200">
                <a:solidFill>
                  <a:srgbClr val="000000"/>
                </a:solidFill>
              </a:rPr>
              <a:t>T-statistic = 4.06077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l" sz="1200">
                <a:solidFill>
                  <a:srgbClr val="000000"/>
                </a:solidFill>
              </a:rPr>
              <a:t>p-value = 2*10</a:t>
            </a:r>
            <a:r>
              <a:rPr baseline="30000" lang="el" sz="1200">
                <a:solidFill>
                  <a:srgbClr val="000000"/>
                </a:solidFill>
              </a:rPr>
              <a:t>-5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l" sz="1200">
                <a:solidFill>
                  <a:srgbClr val="000000"/>
                </a:solidFill>
              </a:rPr>
              <a:t>We conclude that the average Mean Abstract Level for females is different to the average Mean Abstract Level for males.</a:t>
            </a:r>
            <a:endParaRPr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6"/>
          <p:cNvSpPr txBox="1"/>
          <p:nvPr>
            <p:ph type="title"/>
          </p:nvPr>
        </p:nvSpPr>
        <p:spPr>
          <a:xfrm>
            <a:off x="1303800" y="598575"/>
            <a:ext cx="7030500" cy="6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3600"/>
              <a:t>Future work</a:t>
            </a:r>
            <a:endParaRPr sz="3600"/>
          </a:p>
        </p:txBody>
      </p:sp>
      <p:sp>
        <p:nvSpPr>
          <p:cNvPr id="366" name="Google Shape;366;p2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l">
                <a:solidFill>
                  <a:srgbClr val="000000"/>
                </a:solidFill>
              </a:rPr>
              <a:t>Build a model to categorize verbs as “State”, “Interpretive” and “Descriptive Action Verbs” and use these to calculate MAL scores,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l">
                <a:solidFill>
                  <a:srgbClr val="000000"/>
                </a:solidFill>
              </a:rPr>
              <a:t>Work with more biographies about people in diverse domains and across the world,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l">
                <a:solidFill>
                  <a:srgbClr val="000000"/>
                </a:solidFill>
              </a:rPr>
              <a:t>Extend to historical events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5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Objective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316700"/>
            <a:ext cx="7030500" cy="6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003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5"/>
              <a:buChar char="●"/>
            </a:pPr>
            <a:r>
              <a:rPr lang="el" sz="1425">
                <a:solidFill>
                  <a:srgbClr val="000000"/>
                </a:solidFill>
              </a:rPr>
              <a:t>To compare if the biographies about females contain more subjective words than biographies about males in Wikipedia</a:t>
            </a:r>
            <a:endParaRPr sz="1125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5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What is linguistic bias?	</a:t>
            </a:r>
            <a:endParaRPr/>
          </a:p>
        </p:txBody>
      </p:sp>
      <p:sp>
        <p:nvSpPr>
          <p:cNvPr id="290" name="Google Shape;290;p15"/>
          <p:cNvSpPr txBox="1"/>
          <p:nvPr>
            <p:ph idx="4294967295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l">
                <a:solidFill>
                  <a:srgbClr val="000000"/>
                </a:solidFill>
              </a:rPr>
              <a:t>What kinds of linguistic bias exist?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91" name="Google Shape;291;p15"/>
          <p:cNvSpPr txBox="1"/>
          <p:nvPr>
            <p:ph idx="1" type="body"/>
          </p:nvPr>
        </p:nvSpPr>
        <p:spPr>
          <a:xfrm>
            <a:off x="1303800" y="1316700"/>
            <a:ext cx="7030500" cy="10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l" sz="1025">
                <a:solidFill>
                  <a:srgbClr val="000000"/>
                </a:solidFill>
              </a:rPr>
              <a:t>Beukeboom’s</a:t>
            </a:r>
            <a:r>
              <a:rPr lang="el" sz="1025">
                <a:solidFill>
                  <a:srgbClr val="000000"/>
                </a:solidFill>
              </a:rPr>
              <a:t> definition [1]</a:t>
            </a:r>
            <a:endParaRPr sz="1025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i="1" lang="el" sz="1025">
                <a:solidFill>
                  <a:srgbClr val="000000"/>
                </a:solidFill>
              </a:rPr>
              <a:t>A systematic asymmetry in the way that one uses language, as a function of the social group of the person(s) is being described.</a:t>
            </a:r>
            <a:endParaRPr i="1" sz="1025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1025">
              <a:solidFill>
                <a:srgbClr val="000000"/>
              </a:solidFill>
            </a:endParaRPr>
          </a:p>
        </p:txBody>
      </p:sp>
      <p:sp>
        <p:nvSpPr>
          <p:cNvPr id="292" name="Google Shape;292;p15"/>
          <p:cNvSpPr txBox="1"/>
          <p:nvPr/>
        </p:nvSpPr>
        <p:spPr>
          <a:xfrm>
            <a:off x="4998900" y="2743200"/>
            <a:ext cx="33354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Nunito"/>
              <a:buAutoNum type="arabicPeriod"/>
            </a:pPr>
            <a:r>
              <a:rPr lang="el" sz="1300">
                <a:latin typeface="Nunito"/>
                <a:ea typeface="Nunito"/>
                <a:cs typeface="Nunito"/>
                <a:sym typeface="Nunito"/>
              </a:rPr>
              <a:t>Linguistic Expectancy Bias</a:t>
            </a:r>
            <a:endParaRPr sz="1300"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Nunito"/>
              <a:buAutoNum type="arabicPeriod"/>
            </a:pPr>
            <a:r>
              <a:rPr lang="el" sz="1300">
                <a:latin typeface="Nunito"/>
                <a:ea typeface="Nunito"/>
                <a:cs typeface="Nunito"/>
                <a:sym typeface="Nunito"/>
              </a:rPr>
              <a:t>Linguistic Intergroup Bias</a:t>
            </a:r>
            <a:endParaRPr sz="13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latin typeface="Nunito"/>
                <a:ea typeface="Nunito"/>
                <a:cs typeface="Nunito"/>
                <a:sym typeface="Nunito"/>
              </a:rPr>
              <a:t>Both are built on the </a:t>
            </a:r>
            <a:r>
              <a:rPr b="1" lang="el" sz="1300">
                <a:latin typeface="Nunito"/>
                <a:ea typeface="Nunito"/>
                <a:cs typeface="Nunito"/>
                <a:sym typeface="Nunito"/>
              </a:rPr>
              <a:t>Linguistic Category Model</a:t>
            </a:r>
            <a:endParaRPr sz="13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3" name="Google Shape;293;p15"/>
          <p:cNvSpPr txBox="1"/>
          <p:nvPr/>
        </p:nvSpPr>
        <p:spPr>
          <a:xfrm>
            <a:off x="897050" y="4825200"/>
            <a:ext cx="7350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900">
                <a:latin typeface="Nunito"/>
                <a:ea typeface="Nunito"/>
                <a:cs typeface="Nunito"/>
                <a:sym typeface="Nunito"/>
              </a:rPr>
              <a:t>[1]	C. Beukeboom, Mechanisms of linguistic bias: </a:t>
            </a:r>
            <a:r>
              <a:rPr lang="el" sz="900">
                <a:latin typeface="Nunito"/>
                <a:ea typeface="Nunito"/>
                <a:cs typeface="Nunito"/>
                <a:sym typeface="Nunito"/>
              </a:rPr>
              <a:t>H</a:t>
            </a:r>
            <a:r>
              <a:rPr lang="el" sz="900">
                <a:latin typeface="Nunito"/>
                <a:ea typeface="Nunito"/>
                <a:cs typeface="Nunito"/>
                <a:sym typeface="Nunito"/>
              </a:rPr>
              <a:t>ow words reflect and maintain stereotypic expectancies., 01 2014, pp. 313–330.</a:t>
            </a:r>
            <a:endParaRPr sz="9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6"/>
          <p:cNvSpPr txBox="1"/>
          <p:nvPr>
            <p:ph type="title"/>
          </p:nvPr>
        </p:nvSpPr>
        <p:spPr>
          <a:xfrm>
            <a:off x="1303800" y="598575"/>
            <a:ext cx="7030500" cy="5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Linguistic Category Model</a:t>
            </a:r>
            <a:endParaRPr/>
          </a:p>
        </p:txBody>
      </p:sp>
      <p:pic>
        <p:nvPicPr>
          <p:cNvPr id="299" name="Google Shape;29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1499" y="1223025"/>
            <a:ext cx="3957626" cy="32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16"/>
          <p:cNvSpPr txBox="1"/>
          <p:nvPr/>
        </p:nvSpPr>
        <p:spPr>
          <a:xfrm>
            <a:off x="1303800" y="1223025"/>
            <a:ext cx="2417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l">
                <a:latin typeface="Nunito"/>
                <a:ea typeface="Nunito"/>
                <a:cs typeface="Nunito"/>
                <a:sym typeface="Nunito"/>
              </a:rPr>
              <a:t>The four level of abstraction for Linguistic Category Model based on Semin [1]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1" name="Google Shape;301;p16"/>
          <p:cNvSpPr txBox="1"/>
          <p:nvPr/>
        </p:nvSpPr>
        <p:spPr>
          <a:xfrm>
            <a:off x="887250" y="4804800"/>
            <a:ext cx="7863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000">
                <a:latin typeface="Nunito"/>
                <a:ea typeface="Nunito"/>
                <a:cs typeface="Nunito"/>
                <a:sym typeface="Nunito"/>
              </a:rPr>
              <a:t>[1]	Gün R. Semin. The Linguistic Category Model. SAGE Publications Ltd, 309–326. https://doi.org/10.4135/9781446249215.n16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7"/>
          <p:cNvSpPr txBox="1"/>
          <p:nvPr>
            <p:ph type="title"/>
          </p:nvPr>
        </p:nvSpPr>
        <p:spPr>
          <a:xfrm>
            <a:off x="1316625" y="598575"/>
            <a:ext cx="7017600" cy="5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Revisions in Wikipedia</a:t>
            </a:r>
            <a:endParaRPr/>
          </a:p>
        </p:txBody>
      </p:sp>
      <p:pic>
        <p:nvPicPr>
          <p:cNvPr id="307" name="Google Shape;30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9625" y="1316125"/>
            <a:ext cx="4998860" cy="347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8"/>
          <p:cNvSpPr txBox="1"/>
          <p:nvPr>
            <p:ph type="title"/>
          </p:nvPr>
        </p:nvSpPr>
        <p:spPr>
          <a:xfrm>
            <a:off x="1303800" y="598575"/>
            <a:ext cx="7030500" cy="63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Building our dataset (1)</a:t>
            </a:r>
            <a:endParaRPr/>
          </a:p>
        </p:txBody>
      </p:sp>
      <p:sp>
        <p:nvSpPr>
          <p:cNvPr id="313" name="Google Shape;313;p18"/>
          <p:cNvSpPr txBox="1"/>
          <p:nvPr>
            <p:ph idx="4294967295" type="body"/>
          </p:nvPr>
        </p:nvSpPr>
        <p:spPr>
          <a:xfrm>
            <a:off x="1303800" y="1236975"/>
            <a:ext cx="7030500" cy="237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200">
                <a:solidFill>
                  <a:srgbClr val="000000"/>
                </a:solidFill>
              </a:rPr>
              <a:t>Steps: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rabicPeriod"/>
            </a:pPr>
            <a:r>
              <a:rPr lang="el" sz="1200">
                <a:solidFill>
                  <a:srgbClr val="000000"/>
                </a:solidFill>
              </a:rPr>
              <a:t>Build our dataset in the form of a python dictionary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lphaLcPeriod"/>
            </a:pPr>
            <a:r>
              <a:rPr lang="el" sz="1200">
                <a:solidFill>
                  <a:srgbClr val="000000"/>
                </a:solidFill>
              </a:rPr>
              <a:t>We download the history of revisions of biographies of 7 European politicians using the MediaWiki API and the library MWParserFromHell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lphaLcPeriod"/>
            </a:pPr>
            <a:r>
              <a:rPr lang="el" sz="1200">
                <a:solidFill>
                  <a:srgbClr val="000000"/>
                </a:solidFill>
              </a:rPr>
              <a:t>We keep track of the Revision Id, Users Id, Timestamp, Content and Tags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rabicPeriod"/>
            </a:pPr>
            <a:r>
              <a:rPr lang="el" sz="1200">
                <a:solidFill>
                  <a:srgbClr val="000000"/>
                </a:solidFill>
              </a:rPr>
              <a:t>Drop any entry that doesn’t have content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rabicPeriod"/>
            </a:pPr>
            <a:r>
              <a:rPr lang="el" sz="1200">
                <a:solidFill>
                  <a:srgbClr val="000000"/>
                </a:solidFill>
              </a:rPr>
              <a:t>Plug the dataset in </a:t>
            </a:r>
            <a:r>
              <a:rPr lang="el" sz="1200">
                <a:solidFill>
                  <a:srgbClr val="000000"/>
                </a:solidFill>
              </a:rPr>
              <a:t>Didaxto</a:t>
            </a:r>
            <a:r>
              <a:rPr baseline="30000" lang="el" sz="1200">
                <a:solidFill>
                  <a:srgbClr val="000000"/>
                </a:solidFill>
              </a:rPr>
              <a:t>1</a:t>
            </a:r>
            <a:r>
              <a:rPr lang="el" sz="1200">
                <a:solidFill>
                  <a:srgbClr val="000000"/>
                </a:solidFill>
              </a:rPr>
              <a:t> </a:t>
            </a:r>
            <a:r>
              <a:rPr lang="el" sz="1200">
                <a:solidFill>
                  <a:srgbClr val="000000"/>
                </a:solidFill>
              </a:rPr>
              <a:t>to create  two domain specific dictionaries (sets) with positive and negative words</a:t>
            </a:r>
            <a:endParaRPr sz="1200">
              <a:solidFill>
                <a:srgbClr val="000000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314" name="Google Shape;314;p18"/>
          <p:cNvSpPr txBox="1"/>
          <p:nvPr/>
        </p:nvSpPr>
        <p:spPr>
          <a:xfrm>
            <a:off x="159150" y="4804800"/>
            <a:ext cx="4167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000">
                <a:latin typeface="Nunito"/>
                <a:ea typeface="Nunito"/>
                <a:cs typeface="Nunito"/>
                <a:sym typeface="Nunito"/>
              </a:rPr>
              <a:t>1	https://deixto.com/didaxto/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9"/>
          <p:cNvSpPr txBox="1"/>
          <p:nvPr>
            <p:ph type="title"/>
          </p:nvPr>
        </p:nvSpPr>
        <p:spPr>
          <a:xfrm>
            <a:off x="1303800" y="598575"/>
            <a:ext cx="7030500" cy="6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Building our dataset (2)</a:t>
            </a:r>
            <a:endParaRPr/>
          </a:p>
        </p:txBody>
      </p:sp>
      <p:sp>
        <p:nvSpPr>
          <p:cNvPr id="320" name="Google Shape;320;p19"/>
          <p:cNvSpPr txBox="1"/>
          <p:nvPr/>
        </p:nvSpPr>
        <p:spPr>
          <a:xfrm>
            <a:off x="1303800" y="1632900"/>
            <a:ext cx="70305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l">
                <a:latin typeface="Nunito"/>
                <a:ea typeface="Nunito"/>
                <a:cs typeface="Nunito"/>
                <a:sym typeface="Nunito"/>
              </a:rPr>
              <a:t>This is the structure of the dataset: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200">
                <a:latin typeface="Nunito"/>
                <a:ea typeface="Nunito"/>
                <a:cs typeface="Nunito"/>
                <a:sym typeface="Nunito"/>
              </a:rPr>
              <a:t>{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200">
                <a:latin typeface="Nunito"/>
                <a:ea typeface="Nunito"/>
                <a:cs typeface="Nunito"/>
                <a:sym typeface="Nunito"/>
              </a:rPr>
              <a:t>"name": {"revid": {"userid": userid, 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200">
                <a:latin typeface="Nunito"/>
                <a:ea typeface="Nunito"/>
                <a:cs typeface="Nunito"/>
                <a:sym typeface="Nunito"/>
              </a:rPr>
              <a:t>            	                      "timestamp": timestamp, 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200">
                <a:latin typeface="Nunito"/>
                <a:ea typeface="Nunito"/>
                <a:cs typeface="Nunito"/>
                <a:sym typeface="Nunito"/>
              </a:rPr>
              <a:t>                       	           "content": biography's snapshot,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200">
                <a:latin typeface="Nunito"/>
                <a:ea typeface="Nunito"/>
                <a:cs typeface="Nunito"/>
                <a:sym typeface="Nunito"/>
              </a:rPr>
              <a:t>                       	           "tags": tags that are associated with this revid},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200">
                <a:latin typeface="Nunito"/>
                <a:ea typeface="Nunito"/>
                <a:cs typeface="Nunito"/>
                <a:sym typeface="Nunito"/>
              </a:rPr>
              <a:t>                 	    "revid2":{...}, . . . },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200">
                <a:latin typeface="Nunito"/>
                <a:ea typeface="Nunito"/>
                <a:cs typeface="Nunito"/>
                <a:sym typeface="Nunito"/>
              </a:rPr>
              <a:t> 	"name2": {"revid": {...}, "revid2": {...}, . . .} 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200">
                <a:latin typeface="Nunito"/>
                <a:ea typeface="Nunito"/>
                <a:cs typeface="Nunito"/>
                <a:sym typeface="Nunito"/>
              </a:rPr>
              <a:t>}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0"/>
          <p:cNvSpPr txBox="1"/>
          <p:nvPr>
            <p:ph idx="1" type="body"/>
          </p:nvPr>
        </p:nvSpPr>
        <p:spPr>
          <a:xfrm>
            <a:off x="1303800" y="1229775"/>
            <a:ext cx="7030500" cy="18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200">
                <a:solidFill>
                  <a:srgbClr val="000000"/>
                </a:solidFill>
              </a:rPr>
              <a:t>Steps: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l" sz="1200">
                <a:solidFill>
                  <a:srgbClr val="000000"/>
                </a:solidFill>
              </a:rPr>
              <a:t>Build our Pandas dataframes by: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l" sz="1200">
                <a:solidFill>
                  <a:srgbClr val="000000"/>
                </a:solidFill>
              </a:rPr>
              <a:t>Extracting the number of verbs, adverbs, adjectives, positive, negative words and total words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l" sz="1200">
                <a:solidFill>
                  <a:srgbClr val="000000"/>
                </a:solidFill>
              </a:rPr>
              <a:t>Extracting ratios for positive, negative words and adjectives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l" sz="1200">
                <a:solidFill>
                  <a:srgbClr val="000000"/>
                </a:solidFill>
              </a:rPr>
              <a:t>Measuring the Mean Abstract Level</a:t>
            </a:r>
            <a:endParaRPr sz="1200">
              <a:solidFill>
                <a:srgbClr val="000000"/>
              </a:solidFill>
            </a:endParaRPr>
          </a:p>
          <a:p>
            <a:pPr indent="-306228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23"/>
              <a:buChar char="●"/>
            </a:pPr>
            <a:r>
              <a:rPr lang="el" sz="1222">
                <a:solidFill>
                  <a:srgbClr val="000000"/>
                </a:solidFill>
              </a:rPr>
              <a:t>Resample the dataset to daily and weekly periods</a:t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326" name="Google Shape;326;p20"/>
          <p:cNvSpPr txBox="1"/>
          <p:nvPr>
            <p:ph type="title"/>
          </p:nvPr>
        </p:nvSpPr>
        <p:spPr>
          <a:xfrm>
            <a:off x="1303800" y="598575"/>
            <a:ext cx="7030500" cy="6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Building our dataset (3)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1"/>
          <p:cNvSpPr txBox="1"/>
          <p:nvPr>
            <p:ph type="title"/>
          </p:nvPr>
        </p:nvSpPr>
        <p:spPr>
          <a:xfrm>
            <a:off x="1303800" y="598575"/>
            <a:ext cx="70305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Exploratory Data Analysis (1)</a:t>
            </a:r>
            <a:endParaRPr/>
          </a:p>
        </p:txBody>
      </p:sp>
      <p:pic>
        <p:nvPicPr>
          <p:cNvPr id="332" name="Google Shape;33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1375" y="1418475"/>
            <a:ext cx="5161257" cy="357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