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41BD84-E658-4184-BDC8-E76D6EC23549}">
  <a:tblStyle styleId="{9F41BD84-E658-4184-BDC8-E76D6EC23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ef1bbf8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def1bbf8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def1bbf8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def1bbf8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f8006df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f8006df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f870df7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f870df7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ef1bbf8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def1bbf8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f8006df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f8006df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ef1bbf8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def1bbf8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def1bbf8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def1bbf8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def1bbf8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def1bbf8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def1bbf85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def1bbf8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ef1bbf8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ef1bbf8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def1bbf85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def1bbf85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def1bbf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def1bbf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1361cd92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1361cd92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def1bbf8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def1bbf8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ef1bbf8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ef1bbf8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ef1bbf85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def1bbf85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ef1bbf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def1bbf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ef1bbf8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ef1bbf8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Quantum Espresso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NTHU @ ISC23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Performance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683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 : </a:t>
            </a:r>
            <a:endParaRPr b="1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FAU has better computing power than PSC.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Clock rate : </a:t>
            </a:r>
            <a:endParaRPr b="1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FAU : Intel(R) Xeon(R) Platinum 8360Y CPU =&gt; </a:t>
            </a:r>
            <a:r>
              <a:rPr lang="zh-TW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2.40GHz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PSC : AMD EPYC 7742 64-Core Processor =&gt; </a:t>
            </a:r>
            <a:r>
              <a:rPr lang="zh-TW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2.25GHz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FAU vs PSC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020"/>
              <a:t>Profiling result</a:t>
            </a:r>
            <a:endParaRPr sz="2020"/>
          </a:p>
        </p:txBody>
      </p:sp>
      <p:sp>
        <p:nvSpPr>
          <p:cNvPr id="143" name="Google Shape;143;p23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916550"/>
            <a:ext cx="17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/>
              <a:t>CP-W256</a:t>
            </a:r>
            <a:endParaRPr sz="1600"/>
          </a:p>
        </p:txBody>
      </p:sp>
      <p:pic>
        <p:nvPicPr>
          <p:cNvPr id="145" name="Google Shape;145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500"/>
            <a:ext cx="4034061" cy="24943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3"/>
          <p:cNvGraphicFramePr/>
          <p:nvPr/>
        </p:nvGraphicFramePr>
        <p:xfrm>
          <a:off x="622250" y="42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1559350"/>
                <a:gridCol w="1559350"/>
                <a:gridCol w="1559350"/>
                <a:gridCol w="1559350"/>
              </a:tblGrid>
              <a:tr h="43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3 Main MPI calls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MPI_Alltoall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MPI_Barrier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</a:rPr>
                        <a:t>MPI_Allreduce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325" y="1700555"/>
            <a:ext cx="4034049" cy="206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5121050" y="1273150"/>
            <a:ext cx="340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MPI time of 3 main calls</a:t>
            </a:r>
            <a:endParaRPr sz="16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020"/>
              <a:t>Profiling result</a:t>
            </a:r>
            <a:endParaRPr sz="2020"/>
          </a:p>
        </p:txBody>
      </p:sp>
      <p:sp>
        <p:nvSpPr>
          <p:cNvPr id="155" name="Google Shape;155;p24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509675"/>
            <a:ext cx="4123899" cy="25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359050" y="1017725"/>
            <a:ext cx="23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/>
              <a:t>supercell_11layer</a:t>
            </a:r>
            <a:endParaRPr sz="1600"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622250" y="42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1559350"/>
                <a:gridCol w="1559350"/>
                <a:gridCol w="1559350"/>
                <a:gridCol w="1559350"/>
              </a:tblGrid>
              <a:tr h="43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3 Main MPI calls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MPI_Barrier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MPI_Alltoall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</a:rPr>
                        <a:t>MPI_Allreduce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400" y="1898499"/>
            <a:ext cx="4123900" cy="1983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121050" y="1430800"/>
            <a:ext cx="340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MPI time of 3 main calls</a:t>
            </a:r>
            <a:endParaRPr sz="1600"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020"/>
              <a:t>Profiling result</a:t>
            </a:r>
            <a:endParaRPr sz="2020"/>
          </a:p>
        </p:txBody>
      </p:sp>
      <p:sp>
        <p:nvSpPr>
          <p:cNvPr id="167" name="Google Shape;167;p25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554875" y="20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1800800"/>
                <a:gridCol w="1800800"/>
                <a:gridCol w="1800800"/>
                <a:gridCol w="1800800"/>
              </a:tblGrid>
              <a:tr h="43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supercell_11layer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MPI_Barrier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MPI_Alltoall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</a:rPr>
                        <a:t>MPI_Allreduce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/>
        </p:nvSpPr>
        <p:spPr>
          <a:xfrm>
            <a:off x="482900" y="2865600"/>
            <a:ext cx="8119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The main differences are between </a:t>
            </a:r>
            <a:r>
              <a:rPr lang="zh-TW" sz="1600">
                <a:solidFill>
                  <a:srgbClr val="FF0000"/>
                </a:solidFill>
              </a:rPr>
              <a:t>MPI_Alltoall</a:t>
            </a:r>
            <a:r>
              <a:rPr lang="zh-TW" sz="1600">
                <a:solidFill>
                  <a:schemeClr val="dk1"/>
                </a:solidFill>
              </a:rPr>
              <a:t> and </a:t>
            </a:r>
            <a:r>
              <a:rPr lang="zh-TW" sz="1600">
                <a:solidFill>
                  <a:srgbClr val="0000FF"/>
                </a:solidFill>
              </a:rPr>
              <a:t>MPI_Barrier</a:t>
            </a:r>
            <a:r>
              <a:rPr lang="zh-TW" sz="1600">
                <a:solidFill>
                  <a:srgbClr val="0000FF"/>
                </a:solidFill>
              </a:rPr>
              <a:t> </a:t>
            </a:r>
            <a:endParaRPr sz="16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FF0000"/>
                </a:solidFill>
              </a:rPr>
              <a:t>MPI_Alltoall </a:t>
            </a:r>
            <a:r>
              <a:rPr lang="zh-TW"/>
              <a:t>: Sends data from all to all processes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MPI_Barrier</a:t>
            </a:r>
            <a:r>
              <a:rPr lang="zh-TW"/>
              <a:t> : Blocks until all processes in the communicator have reached this routine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zh-TW" sz="1600"/>
              <a:t>Guess</a:t>
            </a:r>
            <a:r>
              <a:rPr lang="zh-TW" sz="1600"/>
              <a:t> : Larger input file requires </a:t>
            </a:r>
            <a:r>
              <a:rPr lang="zh-TW" sz="1600">
                <a:solidFill>
                  <a:schemeClr val="dk1"/>
                </a:solidFill>
              </a:rPr>
              <a:t>more data</a:t>
            </a:r>
            <a:r>
              <a:rPr lang="zh-TW" sz="1600"/>
              <a:t> </a:t>
            </a:r>
            <a:r>
              <a:rPr lang="zh-TW" sz="1600">
                <a:solidFill>
                  <a:schemeClr val="dk1"/>
                </a:solidFill>
              </a:rPr>
              <a:t>synchronization</a:t>
            </a:r>
            <a:r>
              <a:rPr lang="zh-TW" sz="1600"/>
              <a:t> between processes </a:t>
            </a:r>
            <a:endParaRPr sz="1600"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554875" y="13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1800800"/>
                <a:gridCol w="1800800"/>
                <a:gridCol w="1800800"/>
                <a:gridCol w="1800800"/>
              </a:tblGrid>
              <a:tr h="43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CP-W256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MPI_Alltoall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MPI_Barrier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</a:rPr>
                        <a:t>MPI_Allreduce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2355675" y="902275"/>
            <a:ext cx="5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most - - - - - - - - - - - - - - - - - - - - - - - - - - - - - - - - - - - - - - - - - less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572063" y="701675"/>
            <a:ext cx="38502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-pd true</a:t>
            </a:r>
            <a:endParaRPr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41375" y="3490975"/>
            <a:ext cx="862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</a:t>
            </a:r>
            <a:r>
              <a:rPr lang="zh-TW" sz="1600"/>
              <a:t>encil decomposition </a:t>
            </a:r>
            <a:r>
              <a:rPr lang="zh-TW" sz="1600"/>
              <a:t>increase the usage</a:t>
            </a:r>
            <a:r>
              <a:rPr lang="zh-TW" sz="1600"/>
              <a:t> </a:t>
            </a:r>
            <a:r>
              <a:rPr b="1" lang="zh-TW" sz="1600"/>
              <a:t>MPI_Alltoall</a:t>
            </a:r>
            <a:r>
              <a:rPr lang="zh-TW" sz="1600"/>
              <a:t>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Bands parallelization used </a:t>
            </a:r>
            <a:r>
              <a:rPr b="1" lang="zh-TW" sz="1600"/>
              <a:t>MPI_Allreduce</a:t>
            </a:r>
            <a:r>
              <a:rPr lang="zh-TW" sz="1600"/>
              <a:t> a lot more than </a:t>
            </a:r>
            <a:r>
              <a:rPr lang="zh-TW" sz="1600">
                <a:solidFill>
                  <a:schemeClr val="dk1"/>
                </a:solidFill>
              </a:rPr>
              <a:t>pencil decomposition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Both have a decent amount of </a:t>
            </a:r>
            <a:r>
              <a:rPr b="1" lang="zh-TW" sz="1600">
                <a:solidFill>
                  <a:schemeClr val="dk1"/>
                </a:solidFill>
              </a:rPr>
              <a:t>MPI_Barrier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3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020"/>
              <a:t>FAU 2 parameter comparison</a:t>
            </a:r>
            <a:endParaRPr sz="2220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701675"/>
            <a:ext cx="38502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-nb 2</a:t>
            </a:r>
            <a:endParaRPr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1073963"/>
            <a:ext cx="4034061" cy="249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5" y="1073963"/>
            <a:ext cx="4034061" cy="24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3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020"/>
              <a:t>FAU 2 parameter comparison</a:t>
            </a:r>
            <a:endParaRPr sz="222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00" y="1135888"/>
            <a:ext cx="80962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569250" y="3002700"/>
            <a:ext cx="817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According to the image, we know that the pencil decomposition has more All-to-all calls than slab decomposition</a:t>
            </a:r>
            <a:endParaRPr sz="1600"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</a:t>
            </a:r>
            <a:r>
              <a:rPr lang="zh-TW"/>
              <a:t>acceleration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73975"/>
            <a:ext cx="32739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CPU :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-"/>
            </a:pPr>
            <a:r>
              <a:rPr lang="zh-TW" sz="14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512 processes on 4 nodes</a:t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-"/>
            </a:pPr>
            <a:r>
              <a:rPr lang="zh-TW" sz="14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-nb 4 </a:t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-"/>
            </a:pPr>
            <a:r>
              <a:rPr lang="zh-TW" sz="14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hpcx</a:t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GPU : 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-"/>
            </a:pPr>
            <a:r>
              <a:rPr lang="zh-TW" sz="14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V100 GPUs on 1 node</a:t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-"/>
            </a:pPr>
            <a:r>
              <a:rPr lang="zh-TW" sz="14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nvhpc</a:t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148" y="1196950"/>
            <a:ext cx="5329149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acceleration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273975"/>
            <a:ext cx="36984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AutoNum type="arabicPeriod"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Larger input 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=&gt; GPU acceleration gets More obvious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AutoNum type="arabicPeriod"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Speed up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lang="zh-TW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CP-W256 : </a:t>
            </a:r>
            <a:r>
              <a:rPr b="1" lang="zh-TW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1.1049</a:t>
            </a:r>
            <a:endParaRPr b="1"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lang="zh-TW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supercell_11layer : </a:t>
            </a:r>
            <a:r>
              <a:rPr b="1" lang="zh-TW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3.7967</a:t>
            </a:r>
            <a:endParaRPr b="1"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148" y="1196950"/>
            <a:ext cx="5329149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result of </a:t>
            </a:r>
            <a:r>
              <a:rPr b="1" lang="zh-TW"/>
              <a:t>CP-W256</a:t>
            </a:r>
            <a:endParaRPr b="1"/>
          </a:p>
        </p:txBody>
      </p:sp>
      <p:sp>
        <p:nvSpPr>
          <p:cNvPr id="217" name="Google Shape;217;p30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273975"/>
            <a:ext cx="36984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9" name="Google Shape;219;p30"/>
          <p:cNvGraphicFramePr/>
          <p:nvPr/>
        </p:nvGraphicFramePr>
        <p:xfrm>
          <a:off x="299600" y="298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717700"/>
                <a:gridCol w="3004875"/>
              </a:tblGrid>
              <a:tr h="3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288 processes     =&gt;     </a:t>
                      </a:r>
                      <a:r>
                        <a:rPr b="1" lang="zh-TW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1" lang="zh-TW"/>
                        <a:t>45.41s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 processes     =&gt;      </a:t>
                      </a:r>
                      <a:r>
                        <a:rPr b="1" lang="zh-TW"/>
                        <a:t>102.90s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30"/>
          <p:cNvGraphicFramePr/>
          <p:nvPr/>
        </p:nvGraphicFramePr>
        <p:xfrm>
          <a:off x="287513" y="175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706475"/>
                <a:gridCol w="3016100"/>
              </a:tblGrid>
              <a:tr h="3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icc + intelMPI, -nb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icc + hpcx, -nb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1" name="Google Shape;221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75" y="1170125"/>
            <a:ext cx="4817025" cy="2978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result of </a:t>
            </a:r>
            <a:r>
              <a:rPr b="1" lang="zh-TW"/>
              <a:t>supercell_11layer</a:t>
            </a:r>
            <a:endParaRPr b="1"/>
          </a:p>
        </p:txBody>
      </p:sp>
      <p:sp>
        <p:nvSpPr>
          <p:cNvPr id="228" name="Google Shape;228;p31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9" name="Google Shape;229;p31"/>
          <p:cNvGraphicFramePr/>
          <p:nvPr/>
        </p:nvGraphicFramePr>
        <p:xfrm>
          <a:off x="287513" y="301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717700"/>
                <a:gridCol w="3004875"/>
              </a:tblGrid>
              <a:tr h="3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288 processes     =&gt;      </a:t>
                      </a:r>
                      <a:r>
                        <a:rPr b="1" lang="zh-TW"/>
                        <a:t>760.33</a:t>
                      </a:r>
                      <a:r>
                        <a:rPr b="1" lang="zh-TW"/>
                        <a:t>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 processes     =&gt;      </a:t>
                      </a:r>
                      <a:r>
                        <a:rPr b="1" lang="zh-TW"/>
                        <a:t>120</a:t>
                      </a:r>
                      <a:r>
                        <a:rPr b="1" lang="zh-TW"/>
                        <a:t>5.48s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31"/>
          <p:cNvGraphicFramePr/>
          <p:nvPr/>
        </p:nvGraphicFramePr>
        <p:xfrm>
          <a:off x="287513" y="175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{9F41BD84-E658-4184-BDC8-E76D6EC23549}</a:tableStyleId>
              </a:tblPr>
              <a:tblGrid>
                <a:gridCol w="706475"/>
                <a:gridCol w="3016100"/>
              </a:tblGrid>
              <a:tr h="3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icc + intelMPI, -nb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icc + hpcx, -nb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1" name="Google Shape;231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88" y="1170125"/>
            <a:ext cx="4829112" cy="29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/>
              <a:t>Quantum Espresso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2475" y="1152475"/>
            <a:ext cx="87768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>
                <a:solidFill>
                  <a:schemeClr val="dk1"/>
                </a:solidFill>
              </a:rPr>
              <a:t>Quantum Espresso</a:t>
            </a:r>
            <a:r>
              <a:rPr b="1" lang="zh-TW" sz="1600">
                <a:solidFill>
                  <a:srgbClr val="353536"/>
                </a:solidFill>
                <a:highlight>
                  <a:srgbClr val="FFFFFF"/>
                </a:highlight>
              </a:rPr>
              <a:t> </a:t>
            </a:r>
            <a:endParaRPr b="1"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</a:rPr>
              <a:t>an integrated suite of Open-Source computer codes for electronic-structure calculations and materials modeling at the nanoscale.</a:t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</a:rPr>
              <a:t>It is </a:t>
            </a: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</a:rPr>
              <a:t>based</a:t>
            </a: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</a:rPr>
              <a:t> on density-functional theory, plane waves, and pseudopotentials.</a:t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53536"/>
              </a:buClr>
              <a:buSzPts val="1600"/>
              <a:buChar char="●"/>
            </a:pPr>
            <a:r>
              <a:rPr b="1" lang="zh-TW" sz="1600">
                <a:solidFill>
                  <a:srgbClr val="353536"/>
                </a:solidFill>
                <a:highlight>
                  <a:srgbClr val="FFFFFF"/>
                </a:highlight>
              </a:rPr>
              <a:t>cp.x</a:t>
            </a:r>
            <a:endParaRPr b="1"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</a:rPr>
              <a:t>	a core component of the Quantum ESPRESSO distribution.</a:t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</a:rPr>
              <a:t>CP can perform Car-Parrinello molecular dynamics, including variable-cell dynamics</a:t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53536"/>
              </a:buClr>
              <a:buSzPts val="1600"/>
              <a:buChar char="●"/>
            </a:pPr>
            <a:r>
              <a:rPr b="1" lang="zh-TW" sz="1600">
                <a:solidFill>
                  <a:srgbClr val="353536"/>
                </a:solidFill>
                <a:highlight>
                  <a:schemeClr val="lt1"/>
                </a:highlight>
              </a:rPr>
              <a:t>pw.x</a:t>
            </a:r>
            <a:endParaRPr b="1" sz="1600"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</a:rPr>
              <a:t>a set of programs for electronic structure calculations within density functional theory and density functional perturbation theory, using plane wave basis sets and pseudopotentials.</a:t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NTHU @ ISC23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Compiler and MPI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33950" y="1086063"/>
            <a:ext cx="79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IntelMPI is faster on both cluster</a:t>
            </a:r>
            <a:endParaRPr sz="7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Library Selection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727100"/>
            <a:ext cx="552518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Compiler and MPI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0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FAU CPU</a:t>
            </a: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Intel(R) Xeon(R) Platinum 8360Y CPU @ 2.40GHz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PSC CPU</a:t>
            </a: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AMD EPYC 7742 64-Core Processor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Intel compiler and Intel MPI are better suited to Intel CPUs.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Library Selection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350" y="552800"/>
            <a:ext cx="2129375" cy="21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45324"/>
            <a:ext cx="4002075" cy="22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Optimization of parameters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 : </a:t>
            </a:r>
            <a:endParaRPr b="1" sz="7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Failed to use more than 200 processes for CP-W256, and 192 for supercell_11layer</a:t>
            </a:r>
            <a:endParaRPr sz="7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Performance Evaluation &amp; Application Optimization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2571750"/>
            <a:ext cx="676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Solution : </a:t>
            </a:r>
            <a:endParaRPr b="1" sz="1800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AutoNum type="arabicPeriod"/>
            </a:pPr>
            <a:r>
              <a:rPr lang="zh-TW" sz="160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-nb : enable bands </a:t>
            </a:r>
            <a:r>
              <a:rPr lang="zh-TW" sz="160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parallelization</a:t>
            </a:r>
            <a:r>
              <a:rPr lang="zh-TW" sz="160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allow to use up to 200 * nb processes </a:t>
            </a:r>
            <a:endParaRPr sz="1600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AutoNum type="arabicPeriod"/>
            </a:pPr>
            <a:r>
              <a:rPr lang="zh-TW" sz="160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-pd true : enable pencil decomposition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CP-W256</a:t>
            </a:r>
            <a:r>
              <a:rPr lang="zh-TW"/>
              <a:t> </a:t>
            </a:r>
            <a:r>
              <a:rPr lang="zh-TW"/>
              <a:t>Scalability on FAU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</a:t>
            </a:r>
            <a:r>
              <a:rPr lang="zh-TW">
                <a:solidFill>
                  <a:schemeClr val="dk1"/>
                </a:solidFill>
              </a:rPr>
              <a:t>deal scalability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three different setting still linear with number of nodes 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Performance Evaluation &amp; Application Optimization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535" y="1900925"/>
            <a:ext cx="2289789" cy="3165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475" y="1900925"/>
            <a:ext cx="4811826" cy="29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</a:t>
            </a:r>
            <a:r>
              <a:rPr b="1" lang="zh-TW"/>
              <a:t>upercell_11layer</a:t>
            </a:r>
            <a:r>
              <a:rPr lang="zh-TW"/>
              <a:t> Scalability on FAU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96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</a:t>
            </a:r>
            <a:r>
              <a:rPr lang="zh-TW">
                <a:solidFill>
                  <a:schemeClr val="dk1"/>
                </a:solidFill>
              </a:rPr>
              <a:t>deal scalability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With three different setting still linear with number of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Performance Evaluation &amp; Application Optimization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50" y="1692662"/>
            <a:ext cx="2334825" cy="32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475" y="1972500"/>
            <a:ext cx="4811826" cy="29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4325" y="4227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comparison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CP-W256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FAU is faster than PSC</a:t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FAU vs PSC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5" y="1477475"/>
            <a:ext cx="6032151" cy="35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55550" y="4227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Performance comparison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S</a:t>
            </a:r>
            <a:r>
              <a:rPr b="1" lang="zh-TW">
                <a:solidFill>
                  <a:schemeClr val="dk1"/>
                </a:solidFill>
              </a:rPr>
              <a:t>upercell_11layer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FAU is faster than PSC</a:t>
            </a:r>
            <a:endParaRPr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FAU vs PSC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00" y="1526850"/>
            <a:ext cx="6063726" cy="35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