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e74f6730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8e74f6730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e74f673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8e74f673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e74f673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8e74f673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e74f6730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8e74f6730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e74f673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8e74f673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e74f6730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8e74f673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e74f673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8e74f673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e74f6730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8e74f6730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e74f6730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8e74f6730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e74f6730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8e74f6730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e74f6730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8e74f6730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e74f67308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8e74f67308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e74f6730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8e74f6730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e74f6730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8e74f6730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e74f6730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8e74f6730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e74f6730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8e74f6730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e74f6730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8e74f6730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e74f6730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8e74f6730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e74f67308_2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8e74f67308_2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e74f67308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8e74f67308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e74f673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8e74f673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e74f6730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8e74f6730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e74f673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8e74f673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e74f673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8e74f673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74f673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8e74f673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e74f673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8e74f673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jable.com/tech-corner/ai-machine-learning-and-deep-learning/k-means-clustering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alankrantas.medium.com/kmeans-%E8%83%BD%E5%BE%9E%E8%B3%87%E6%96%99%E4%B8%AD%E6%89%BE%E5%87%BA-k-%E5%80%8B%E5%88%86%E9%A1%9E%E7%9A%84%E9%9D%9E%E7%9B%A3%E7%9D%A3%E5%BC%8F%E6%A9%9F%E5%99%A8%E5%AD%B8%E7%BF%92%E6%BC%94%E7%AE%97%E6%B3%95-%E6%89%80%E4%BB%A5%E5%AE%83%E5%88%B0%E5%BA%95%E6%9C%89%E5%95%A5%E7%94%A8-%E4%BD%BF%E7%94%A8-scikit-learn-%E8%88%87-python-5dd8c0c8b16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1156475" y="1867438"/>
            <a:ext cx="677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5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Final Presentation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Parallel Programming</a:t>
            </a:r>
            <a:r>
              <a:rPr b="0" i="0" lang="zh-TW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			 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5"/>
          <p:cNvSpPr txBox="1"/>
          <p:nvPr>
            <p:ph idx="4294967295" type="body"/>
          </p:nvPr>
        </p:nvSpPr>
        <p:spPr>
          <a:xfrm>
            <a:off x="2218350" y="3364400"/>
            <a:ext cx="4758600" cy="45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110590007 PAI CHEN-AN</a:t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ctr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1207800" y="2736450"/>
            <a:ext cx="677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281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Topic : K-Means clustering parallelization</a:t>
            </a:r>
            <a:endParaRPr sz="59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83600" y="2402350"/>
            <a:ext cx="8776800" cy="263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Assignments function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 launch GPU kernel to do the assignment. Partition the data evenly.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Flatten the sequential computation that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data point uses one thread in GPU.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TW" sz="1600">
                <a:solidFill>
                  <a:srgbClr val="3535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Update function</a:t>
            </a: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 Since there are dependencies when calculating the size and the sum of each cluster, so put the calculation of update part back to CPU.  </a:t>
            </a:r>
            <a:endParaRPr sz="1600">
              <a:solidFill>
                <a:srgbClr val="35353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CUDA</a:t>
            </a:r>
            <a:r>
              <a:rPr lang="zh-TW">
                <a:latin typeface="Impact"/>
                <a:ea typeface="Impact"/>
                <a:cs typeface="Impact"/>
                <a:sym typeface="Impact"/>
              </a:rPr>
              <a:t> version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00" y="995500"/>
            <a:ext cx="7657000" cy="12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183600" y="995500"/>
            <a:ext cx="8776800" cy="35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the experiments were done in Hades machine.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following sbatch config :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#SBATCH --job-name=kmeans_job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#SBATCH --nodes=1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#SBATCH --ntasks=1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#SBATCH -c 2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#SBATCH --gres=gpu:1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#SBATCH --output=output.log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#SBATCH --error=error.log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5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Experiment environment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183600" y="995500"/>
            <a:ext cx="4077000" cy="389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compile flag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CC = gcc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CFLAGS = -O3 -march=native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MPFLAGS = -fopenmp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LDFLAGS = -lm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NVCC     = nvcc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NVCCFLAGS  = -std=c++11 -O3 -Xptxas="-v" -arch=sm_61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XCOMPILERFLAGS = -Xcompiler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36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compile flag &amp; library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4483650" y="995500"/>
            <a:ext cx="4077000" cy="35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library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nvhpc23.3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183600" y="995500"/>
            <a:ext cx="87768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According to different computing behaviors, two different types of testcases are defined.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 1 :  simulates the situation of having many data points, with smaller data dimension, and less centroids number(less K).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 2 :  simulates the situation of having less data points, but each data point has higher dimension, and more centroids(many K).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Experiments testcases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183600" y="995500"/>
            <a:ext cx="43884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 1 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#define numPoints 150000000</a:t>
            </a:r>
            <a:endParaRPr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numDimensions 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numCentroids 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maxIterations 50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convergenceThreshold 0.0001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Experiments testcases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4755600" y="995500"/>
            <a:ext cx="43884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 2 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#define numPoints 10000</a:t>
            </a:r>
            <a:endParaRPr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numDimensions 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256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numCentroids 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1024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maxIterations 50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#define convergenceThreshold 0.0001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83600" y="995500"/>
            <a:ext cx="87798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39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Type1</a:t>
            </a:r>
            <a:r>
              <a:rPr lang="zh-TW">
                <a:latin typeface="Impact"/>
                <a:ea typeface="Impact"/>
                <a:cs typeface="Impact"/>
                <a:sym typeface="Impact"/>
              </a:rPr>
              <a:t> scalability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39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0" y="839750"/>
            <a:ext cx="6841301" cy="421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/>
          <p:nvPr/>
        </p:nvSpPr>
        <p:spPr>
          <a:xfrm>
            <a:off x="4722400" y="2225850"/>
            <a:ext cx="1393800" cy="240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183600" y="995500"/>
            <a:ext cx="87798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Type1 Speedup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76" y="892912"/>
            <a:ext cx="6659851" cy="408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/>
          <p:nvPr/>
        </p:nvSpPr>
        <p:spPr>
          <a:xfrm>
            <a:off x="4722400" y="1574125"/>
            <a:ext cx="1393800" cy="305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183600" y="995500"/>
            <a:ext cx="87798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41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Type2 scalability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00" y="894025"/>
            <a:ext cx="6898201" cy="42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183600" y="995500"/>
            <a:ext cx="87798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Type2 Speedup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76" y="855800"/>
            <a:ext cx="6803850" cy="42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183600" y="995500"/>
            <a:ext cx="87798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total : 16.308s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43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Type1 Time Distribution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300" y="945350"/>
            <a:ext cx="5449750" cy="33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50" y="3569300"/>
            <a:ext cx="257151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650" y="4242926"/>
            <a:ext cx="6144126" cy="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650" y="1502580"/>
            <a:ext cx="2571500" cy="751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3600" y="602625"/>
            <a:ext cx="677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212"/>
              <a:buNone/>
            </a:pPr>
            <a:r>
              <a:rPr lang="zh-TW" sz="5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K-Means clustering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Directory</a:t>
            </a:r>
            <a:r>
              <a:rPr b="0" i="0" lang="zh-TW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							 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6"/>
          <p:cNvSpPr txBox="1"/>
          <p:nvPr>
            <p:ph idx="4294967295" type="body"/>
          </p:nvPr>
        </p:nvSpPr>
        <p:spPr>
          <a:xfrm>
            <a:off x="183600" y="1395225"/>
            <a:ext cx="4758600" cy="336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53536"/>
              </a:buClr>
              <a:buSzPts val="1600"/>
              <a:buFont typeface="Georgia"/>
              <a:buChar char="●"/>
            </a:pPr>
            <a:r>
              <a:rPr lang="zh-TW" sz="1600">
                <a:solidFill>
                  <a:srgbClr val="353536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1600">
              <a:solidFill>
                <a:srgbClr val="353536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600"/>
              <a:buFont typeface="Georgia"/>
              <a:buChar char="●"/>
            </a:pPr>
            <a:r>
              <a:rPr lang="zh-TW" sz="1600">
                <a:solidFill>
                  <a:srgbClr val="353536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 sz="1600">
              <a:solidFill>
                <a:srgbClr val="353536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600"/>
              <a:buFont typeface="Georgia"/>
              <a:buChar char="●"/>
            </a:pPr>
            <a:r>
              <a:rPr lang="zh-TW" sz="1600">
                <a:solidFill>
                  <a:srgbClr val="353536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Environment</a:t>
            </a:r>
            <a:endParaRPr sz="1600">
              <a:solidFill>
                <a:srgbClr val="353536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600"/>
              <a:buFont typeface="Georgia"/>
              <a:buChar char="●"/>
            </a:pPr>
            <a:r>
              <a:rPr lang="zh-TW" sz="1600">
                <a:solidFill>
                  <a:srgbClr val="353536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Experiments</a:t>
            </a:r>
            <a:endParaRPr sz="1600">
              <a:solidFill>
                <a:srgbClr val="353536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600"/>
              <a:buFont typeface="Georgia"/>
              <a:buChar char="●"/>
            </a:pPr>
            <a:r>
              <a:rPr lang="zh-TW" sz="1600">
                <a:solidFill>
                  <a:srgbClr val="353536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Profiling</a:t>
            </a:r>
            <a:endParaRPr sz="1600">
              <a:solidFill>
                <a:srgbClr val="353536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6"/>
              </a:buClr>
              <a:buSzPts val="1600"/>
              <a:buFont typeface="Georgia"/>
              <a:buChar char="●"/>
            </a:pPr>
            <a:r>
              <a:rPr lang="zh-TW" sz="1600">
                <a:solidFill>
                  <a:srgbClr val="353536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1600">
              <a:solidFill>
                <a:srgbClr val="353536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183600" y="995500"/>
            <a:ext cx="87798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total : 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16.533s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44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Type2 Time Distribution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Profiling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650" y="849100"/>
            <a:ext cx="5405551" cy="33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00" y="3509200"/>
            <a:ext cx="2495050" cy="4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00" y="4210552"/>
            <a:ext cx="6438901" cy="8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600" y="1514897"/>
            <a:ext cx="2495051" cy="66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183600" y="2446425"/>
            <a:ext cx="8779800" cy="22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Initialization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If there are more data points,  it will take more time to initialize, and more time to do the memory copy.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 : 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time for Update stage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be bounded by O(numPoints) or O(numCentroids * numDimension). The larger of the two will dominate the update execution time(generally, the former will dominate).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p45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Analysis of stages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00" y="995500"/>
            <a:ext cx="7657000" cy="12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183600" y="2446425"/>
            <a:ext cx="8779800" cy="22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Memory Copy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Each iteration requires moving the 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assignments array(DtoH) 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centroids array(HtoD)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assignments array is the dominate item for </a:t>
            </a: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memory copy</a:t>
            </a: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because generally speaking, the number of data points must be greater than the number of clusters (otherwise it would be unreasonable).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46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Analysis</a:t>
            </a:r>
            <a:r>
              <a:rPr lang="zh-TW">
                <a:latin typeface="Impact"/>
                <a:ea typeface="Impact"/>
                <a:cs typeface="Impact"/>
                <a:sym typeface="Impact"/>
              </a:rPr>
              <a:t> of stages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00" y="995500"/>
            <a:ext cx="7657000" cy="12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183600" y="995500"/>
            <a:ext cx="43383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Type1 : higher numPoints, lower numDimension and numCentroids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Initialization : more data points, more time spend to initialized.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Memory copy : more data points, more time spend to memory copy.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 : dominate by the numPoints.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=&gt; result in low GPU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utilization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the speedup of CUDA version is a less than type2.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47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Analysis for Type1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176210"/>
            <a:ext cx="4132201" cy="255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625" y="710505"/>
            <a:ext cx="2571500" cy="751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183600" y="995500"/>
            <a:ext cx="4338300" cy="37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Type1 : lower numPoints, higher numDimension and numCentroids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Initialization : less data points, less time spend to initialized.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Memory copy : less data points, less time spend to memory copy.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 : dominate by the numPoints.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=&gt; result in high GPU utilization, so the speedup of CUDA version is higher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48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Analysis for Type2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9" name="Google Shape;319;p48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25" y="782972"/>
            <a:ext cx="2495051" cy="66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898" y="1903975"/>
            <a:ext cx="4437153" cy="27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183600" y="1152500"/>
            <a:ext cx="8776800" cy="38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K-Means implementation can meet different scenario, whether many data points or high data dimension and many K.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parallelization using CUDA and OpenMP have a decent boost in performance.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Further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improvement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be done for Update stage.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328" name="Google Shape;328;p49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Conclusion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idx="1" type="subTitle"/>
          </p:nvPr>
        </p:nvSpPr>
        <p:spPr>
          <a:xfrm>
            <a:off x="1182150" y="1854625"/>
            <a:ext cx="677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6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Thanks for watching!</a:t>
            </a:r>
            <a:endParaRPr sz="6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K-Means </a:t>
            </a:r>
            <a:r>
              <a:rPr lang="zh-TW">
                <a:latin typeface="Impact"/>
                <a:ea typeface="Impact"/>
                <a:cs typeface="Impact"/>
                <a:sym typeface="Impact"/>
              </a:rPr>
              <a:t>Introduction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183600" y="1152500"/>
            <a:ext cx="8776800" cy="38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K-Means clustering is a popular unsupervised machine learning algorithm used for partitioning a dataset into K distinct, non-overlapping clusters (subsets).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goal of the K-Means algorithm is to assign each data point to one of K clusters.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1610700" y="4749900"/>
            <a:ext cx="70935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https://www.ejable.com/tech-corner/ai-machine-learning-and-deep-learning/k-means-clustering/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213" y="2571750"/>
            <a:ext cx="4693375" cy="22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K-Means application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183600" y="1152500"/>
            <a:ext cx="8776800" cy="38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compression :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origin：1.83 MB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K=64：390 KB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K=4：330 KB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286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5800"/>
            <a:ext cx="2815638" cy="227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2527314"/>
            <a:ext cx="2867517" cy="23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631525" y="1152500"/>
            <a:ext cx="896100" cy="8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= 4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286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631525" y="3501575"/>
            <a:ext cx="896100" cy="8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= 64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286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2727150" y="4773500"/>
            <a:ext cx="5835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hlink"/>
                </a:solidFill>
                <a:hlinkClick r:id="rId5"/>
              </a:rPr>
              <a:t>https://alankrantas.medium.com/kmeans-能從資料中找出-k-個分類的非監督式機器學習演算法-所以它到底有啥用-使用-scikit-learn-與-python-5dd8c0c8b167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K-Means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183600" y="1152500"/>
            <a:ext cx="8776800" cy="38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 K-Means clustering algorithm that outputs the final centroids position(can be &gt;2D), with the assignments array storing points for each cluster.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00" y="2383174"/>
            <a:ext cx="7667001" cy="2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183600" y="1152500"/>
            <a:ext cx="8776800" cy="38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Initialization: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Choose K initial cluster centroids randomly from the data points. These centroids represent the initial cluster centers.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 each data point to the cluster whose centroid is closest in terms of distance. Commonly used distance metrics include Euclidean distance or Manhattan distance.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Recalculate the centroids of the clusters based on the newly assigned data points. The centroid is the mean of all the data points in a cluster.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Repeat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Repeat steps 2 and 3 until convergence. Convergence occurs when the assignment of data points to clusters and the recalculation of centroids no longer result in significant changes.</a:t>
            </a:r>
            <a:endParaRPr>
              <a:solidFill>
                <a:srgbClr val="35353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Algorithm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183600" y="1152500"/>
            <a:ext cx="8776800" cy="38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53536"/>
              </a:buClr>
              <a:buSzPts val="2000"/>
              <a:buAutoNum type="arabicPeriod"/>
            </a:pP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Sequential version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OpenMP version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zh-TW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CUDA version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3 Implementations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183600" y="2402350"/>
            <a:ext cx="8776800" cy="263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Initialization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use random() to generate dataset, with random seed srand(42) used.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 converged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set threshold to 0.0001. when the update of centroids from last position to current position is lower than threshold, stop the loop.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output the centroid of each cluster.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Sequential version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52" y="995502"/>
            <a:ext cx="7560275" cy="12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183600" y="2402350"/>
            <a:ext cx="8776800" cy="263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Assignments function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 has no data dependency between each data point, so it can be parallelized by </a:t>
            </a:r>
            <a:r>
              <a:rPr lang="zh-TW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“#pragma omp parallel for “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TW" sz="1600">
                <a:solidFill>
                  <a:srgbClr val="3535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Update function</a:t>
            </a:r>
            <a:r>
              <a:rPr lang="zh-TW" sz="1600">
                <a:solidFill>
                  <a:srgbClr val="3535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 has dependency when calculate the size and the sum of each cluster, so this cannot be parallelized.</a:t>
            </a:r>
            <a:endParaRPr sz="1600">
              <a:solidFill>
                <a:srgbClr val="35353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solidFill>
                <a:srgbClr val="35353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183600" y="422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OpenMP</a:t>
            </a:r>
            <a:r>
              <a:rPr lang="zh-TW">
                <a:latin typeface="Impact"/>
                <a:ea typeface="Impact"/>
                <a:cs typeface="Impact"/>
                <a:sym typeface="Impact"/>
              </a:rPr>
              <a:t> version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25" y="995500"/>
            <a:ext cx="7589960" cy="12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