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3"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1" d="100"/>
          <a:sy n="81" d="100"/>
        </p:scale>
        <p:origin x="64" y="1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6172-6A99-BF00-CF31-412A2481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93685-2250-DE88-8BEC-41D7318C4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1C4A7-1568-6E56-5170-CEA0C2F60052}"/>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5" name="Footer Placeholder 4">
            <a:extLst>
              <a:ext uri="{FF2B5EF4-FFF2-40B4-BE49-F238E27FC236}">
                <a16:creationId xmlns:a16="http://schemas.microsoft.com/office/drawing/2014/main" id="{EF0B5A07-46D2-B6BD-84FC-9860AF8E7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98317-2E71-1013-2802-5DA5BB16A70B}"/>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58479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8ED4-D748-5BEC-038A-8E531D1644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F0DB6-8360-0AB3-ED59-5D4F47538F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ABF6F-43B5-8DFE-9D4D-52EF3670ACD5}"/>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5" name="Footer Placeholder 4">
            <a:extLst>
              <a:ext uri="{FF2B5EF4-FFF2-40B4-BE49-F238E27FC236}">
                <a16:creationId xmlns:a16="http://schemas.microsoft.com/office/drawing/2014/main" id="{C02613D5-B8E0-27BB-113A-073065EBA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E441E-CDDA-6EF6-9611-0D25FDFEB7A2}"/>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23957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5D89DF-9E60-A6A9-A4AE-5F4BAD7231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4DA2E-B7AD-87CF-7857-814B66EDC2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9C338-A868-3F73-28EA-1744BFA72A01}"/>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5" name="Footer Placeholder 4">
            <a:extLst>
              <a:ext uri="{FF2B5EF4-FFF2-40B4-BE49-F238E27FC236}">
                <a16:creationId xmlns:a16="http://schemas.microsoft.com/office/drawing/2014/main" id="{A27067D2-8711-F972-779C-344A413B4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EBDA8-1611-19FF-FB42-DF4AF219AB9E}"/>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198770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2D58-89CE-ACED-F0E0-7A14AA052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2E374-B2C0-2E53-1C11-6E7C5354B3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92A4D-1D7F-167B-2AFB-30A1613F0C18}"/>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5" name="Footer Placeholder 4">
            <a:extLst>
              <a:ext uri="{FF2B5EF4-FFF2-40B4-BE49-F238E27FC236}">
                <a16:creationId xmlns:a16="http://schemas.microsoft.com/office/drawing/2014/main" id="{8EE9A94B-585F-54E6-F1C4-4AF272C17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B8F9C-3275-9969-F349-D4126609F8FC}"/>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402856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9C59-EEE7-12B6-854E-5996212A4E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B528C6-CFF5-794C-20B7-0306899288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422112-29C0-3A76-E0C7-C04D003704A8}"/>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5" name="Footer Placeholder 4">
            <a:extLst>
              <a:ext uri="{FF2B5EF4-FFF2-40B4-BE49-F238E27FC236}">
                <a16:creationId xmlns:a16="http://schemas.microsoft.com/office/drawing/2014/main" id="{A08E984B-E0B4-E6E6-5BD1-587C48957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C813F-14E4-5EA8-8F1D-1BD561281696}"/>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242679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C530-944A-9552-B5C4-09A8B5FD8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4EBA2-8503-838F-3283-01CA88D451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A03744-2BB3-9CD5-70F1-6A5EDA87F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BF1D6B-C24C-788A-7183-5A083E15ACB7}"/>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6" name="Footer Placeholder 5">
            <a:extLst>
              <a:ext uri="{FF2B5EF4-FFF2-40B4-BE49-F238E27FC236}">
                <a16:creationId xmlns:a16="http://schemas.microsoft.com/office/drawing/2014/main" id="{48F93B9D-EA60-227E-4AF2-DACB0105D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D4789-43A4-C4FA-24CD-F92B5B4B1880}"/>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358418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734E-0D8B-AE3F-818D-75FF8ACC95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2E5ED2-B8B5-9513-BCF5-622CEFBD53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2A8E65-FE5F-9639-6956-1776A08CF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056E40-2F92-6801-FFEA-F69A3926F1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AE2F5-5FDD-3764-7B3D-8DB8A1857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4CEBEE-832C-A510-5FB2-C8F61235A67E}"/>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8" name="Footer Placeholder 7">
            <a:extLst>
              <a:ext uri="{FF2B5EF4-FFF2-40B4-BE49-F238E27FC236}">
                <a16:creationId xmlns:a16="http://schemas.microsoft.com/office/drawing/2014/main" id="{0C26F506-D461-DB5C-60F1-D5917E3C41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951445-D546-88D4-2D99-D8E25FE69DA6}"/>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27716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4EF5-9DBA-D047-12D5-3095962A6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680A76-1BD1-B0B2-EDCE-FE4001EF7ADC}"/>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4" name="Footer Placeholder 3">
            <a:extLst>
              <a:ext uri="{FF2B5EF4-FFF2-40B4-BE49-F238E27FC236}">
                <a16:creationId xmlns:a16="http://schemas.microsoft.com/office/drawing/2014/main" id="{C4120867-D226-98A3-69FA-301285BC06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B42BF2-709C-98C4-72AF-4F2E84C528F7}"/>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222929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F4BD1-63F6-F3AD-B702-278EF90104E6}"/>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3" name="Footer Placeholder 2">
            <a:extLst>
              <a:ext uri="{FF2B5EF4-FFF2-40B4-BE49-F238E27FC236}">
                <a16:creationId xmlns:a16="http://schemas.microsoft.com/office/drawing/2014/main" id="{BF0998C3-BF07-4A9F-A692-F9B8A0F36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8E8B3D-048A-D1D4-35DA-8BB8FE97EB78}"/>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50384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6B31-E4D0-6F81-6095-E27F8D11C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EBFBE0-476E-4565-9B2F-51F61B113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84C8FD-A181-EF57-99FB-110432E3F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9C643-E2F8-BB68-16DF-B200C90AF9E9}"/>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6" name="Footer Placeholder 5">
            <a:extLst>
              <a:ext uri="{FF2B5EF4-FFF2-40B4-BE49-F238E27FC236}">
                <a16:creationId xmlns:a16="http://schemas.microsoft.com/office/drawing/2014/main" id="{8CAE3F71-19EA-4F2F-DE28-58B8DE325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9FD33-A253-B4E2-5C22-40DA3710A017}"/>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118513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30E5-B5C4-0F38-E375-EC6E099BC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72B741-F393-C07D-BE74-9474C3AFC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6F984C-F4DD-2DF4-9D20-C019AC031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54030-E45D-3B1C-565B-ABE4485FEC6D}"/>
              </a:ext>
            </a:extLst>
          </p:cNvPr>
          <p:cNvSpPr>
            <a:spLocks noGrp="1"/>
          </p:cNvSpPr>
          <p:nvPr>
            <p:ph type="dt" sz="half" idx="10"/>
          </p:nvPr>
        </p:nvSpPr>
        <p:spPr/>
        <p:txBody>
          <a:bodyPr/>
          <a:lstStyle/>
          <a:p>
            <a:fld id="{C8079D0E-C154-4D07-9CC5-350B483D000B}" type="datetimeFigureOut">
              <a:rPr lang="en-US" smtClean="0"/>
              <a:t>12/5/2023</a:t>
            </a:fld>
            <a:endParaRPr lang="en-US"/>
          </a:p>
        </p:txBody>
      </p:sp>
      <p:sp>
        <p:nvSpPr>
          <p:cNvPr id="6" name="Footer Placeholder 5">
            <a:extLst>
              <a:ext uri="{FF2B5EF4-FFF2-40B4-BE49-F238E27FC236}">
                <a16:creationId xmlns:a16="http://schemas.microsoft.com/office/drawing/2014/main" id="{0D7D2B7A-805C-497C-B51D-1D674A31D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95A29-1489-67E3-9B83-BE565C033984}"/>
              </a:ext>
            </a:extLst>
          </p:cNvPr>
          <p:cNvSpPr>
            <a:spLocks noGrp="1"/>
          </p:cNvSpPr>
          <p:nvPr>
            <p:ph type="sldNum" sz="quarter" idx="12"/>
          </p:nvPr>
        </p:nvSpPr>
        <p:spPr/>
        <p:txBody>
          <a:bodyPr/>
          <a:lstStyle/>
          <a:p>
            <a:fld id="{FF591842-8EC4-4695-967D-3810539AC637}" type="slidenum">
              <a:rPr lang="en-US" smtClean="0"/>
              <a:t>‹#›</a:t>
            </a:fld>
            <a:endParaRPr lang="en-US"/>
          </a:p>
        </p:txBody>
      </p:sp>
    </p:spTree>
    <p:extLst>
      <p:ext uri="{BB962C8B-B14F-4D97-AF65-F5344CB8AC3E}">
        <p14:creationId xmlns:p14="http://schemas.microsoft.com/office/powerpoint/2010/main" val="410735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D70C4-B671-B8DE-EB31-73057539D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A57988-BEFC-9AB8-3577-4C8D6FF8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E847A-49BE-46F6-3579-6951FC517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79D0E-C154-4D07-9CC5-350B483D000B}" type="datetimeFigureOut">
              <a:rPr lang="en-US" smtClean="0"/>
              <a:t>12/5/2023</a:t>
            </a:fld>
            <a:endParaRPr lang="en-US"/>
          </a:p>
        </p:txBody>
      </p:sp>
      <p:sp>
        <p:nvSpPr>
          <p:cNvPr id="5" name="Footer Placeholder 4">
            <a:extLst>
              <a:ext uri="{FF2B5EF4-FFF2-40B4-BE49-F238E27FC236}">
                <a16:creationId xmlns:a16="http://schemas.microsoft.com/office/drawing/2014/main" id="{9E849932-1E3C-8797-B5AC-52F3210CE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1424C5-E971-90B3-89F2-6C206DF7B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842-8EC4-4695-967D-3810539AC637}" type="slidenum">
              <a:rPr lang="en-US" smtClean="0"/>
              <a:t>‹#›</a:t>
            </a:fld>
            <a:endParaRPr lang="en-US"/>
          </a:p>
        </p:txBody>
      </p:sp>
    </p:spTree>
    <p:extLst>
      <p:ext uri="{BB962C8B-B14F-4D97-AF65-F5344CB8AC3E}">
        <p14:creationId xmlns:p14="http://schemas.microsoft.com/office/powerpoint/2010/main" val="4180257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1264-3A2F-8051-FA35-8C90AFA4C330}"/>
              </a:ext>
            </a:extLst>
          </p:cNvPr>
          <p:cNvSpPr>
            <a:spLocks noGrp="1"/>
          </p:cNvSpPr>
          <p:nvPr>
            <p:ph type="ctrTitle"/>
          </p:nvPr>
        </p:nvSpPr>
        <p:spPr/>
        <p:txBody>
          <a:bodyPr/>
          <a:lstStyle/>
          <a:p>
            <a:r>
              <a:rPr lang="en-US" dirty="0" err="1"/>
              <a:t>WordleAssist</a:t>
            </a:r>
            <a:endParaRPr lang="en-US" dirty="0"/>
          </a:p>
        </p:txBody>
      </p:sp>
      <p:sp>
        <p:nvSpPr>
          <p:cNvPr id="3" name="Subtitle 2">
            <a:extLst>
              <a:ext uri="{FF2B5EF4-FFF2-40B4-BE49-F238E27FC236}">
                <a16:creationId xmlns:a16="http://schemas.microsoft.com/office/drawing/2014/main" id="{AC571EC4-1F49-19C7-E782-1AC78E5D4973}"/>
              </a:ext>
            </a:extLst>
          </p:cNvPr>
          <p:cNvSpPr>
            <a:spLocks noGrp="1"/>
          </p:cNvSpPr>
          <p:nvPr>
            <p:ph type="subTitle" idx="1"/>
          </p:nvPr>
        </p:nvSpPr>
        <p:spPr/>
        <p:txBody>
          <a:bodyPr/>
          <a:lstStyle/>
          <a:p>
            <a:r>
              <a:rPr lang="en-US" dirty="0"/>
              <a:t>Evan Phaup</a:t>
            </a:r>
          </a:p>
        </p:txBody>
      </p:sp>
    </p:spTree>
    <p:extLst>
      <p:ext uri="{BB962C8B-B14F-4D97-AF65-F5344CB8AC3E}">
        <p14:creationId xmlns:p14="http://schemas.microsoft.com/office/powerpoint/2010/main" val="37222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28C5-5F40-B7A7-D7B9-D0641EC6E4D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C720C76-1D61-1B1A-8A60-BD5E9EC81848}"/>
              </a:ext>
            </a:extLst>
          </p:cNvPr>
          <p:cNvSpPr>
            <a:spLocks noGrp="1"/>
          </p:cNvSpPr>
          <p:nvPr>
            <p:ph idx="1"/>
          </p:nvPr>
        </p:nvSpPr>
        <p:spPr/>
        <p:txBody>
          <a:bodyPr/>
          <a:lstStyle/>
          <a:p>
            <a:pPr marL="0" indent="0">
              <a:buNone/>
            </a:pPr>
            <a:r>
              <a:rPr lang="en-US" dirty="0"/>
              <a:t>“My goal is to develop an assistant to help word game enthusiasts play the game Wordle.  On sites that allow people to play, there are no built-in tools to help in eliminating words from the guess pool.  Since winning streaks are important to those who play this game, having an assistant lessens the probability of not guessing the correct word in six tries and is a more ethical alternative to simply looking up the correct word.  This application, </a:t>
            </a:r>
            <a:r>
              <a:rPr lang="en-US" dirty="0" err="1"/>
              <a:t>WordleAssist</a:t>
            </a:r>
            <a:r>
              <a:rPr lang="en-US" dirty="0"/>
              <a:t>, will not only display a sorted list of best guesses as determined by a minimax algorithm, but it will also serve the dual-purpose of assisting in games played on the application and on a browser.”</a:t>
            </a:r>
          </a:p>
        </p:txBody>
      </p:sp>
    </p:spTree>
    <p:extLst>
      <p:ext uri="{BB962C8B-B14F-4D97-AF65-F5344CB8AC3E}">
        <p14:creationId xmlns:p14="http://schemas.microsoft.com/office/powerpoint/2010/main" val="8350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DA35-F9A0-4F59-EBEC-6EC115C7FC3E}"/>
              </a:ext>
            </a:extLst>
          </p:cNvPr>
          <p:cNvSpPr>
            <a:spLocks noGrp="1"/>
          </p:cNvSpPr>
          <p:nvPr>
            <p:ph type="title"/>
          </p:nvPr>
        </p:nvSpPr>
        <p:spPr/>
        <p:txBody>
          <a:bodyPr/>
          <a:lstStyle/>
          <a:p>
            <a:r>
              <a:rPr lang="en-US" dirty="0"/>
              <a:t>Stakeholder Analysis</a:t>
            </a:r>
          </a:p>
        </p:txBody>
      </p:sp>
      <p:sp>
        <p:nvSpPr>
          <p:cNvPr id="3" name="Content Placeholder 2">
            <a:extLst>
              <a:ext uri="{FF2B5EF4-FFF2-40B4-BE49-F238E27FC236}">
                <a16:creationId xmlns:a16="http://schemas.microsoft.com/office/drawing/2014/main" id="{1DBD50FE-7588-3FB2-2F5C-77EB2DB640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573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65A4-A996-9C05-B9F4-6BDB61CF00D6}"/>
              </a:ext>
            </a:extLst>
          </p:cNvPr>
          <p:cNvSpPr>
            <a:spLocks noGrp="1"/>
          </p:cNvSpPr>
          <p:nvPr>
            <p:ph type="title"/>
          </p:nvPr>
        </p:nvSpPr>
        <p:spPr/>
        <p:txBody>
          <a:bodyPr/>
          <a:lstStyle/>
          <a:p>
            <a:r>
              <a:rPr lang="en-US" dirty="0"/>
              <a:t>Use-Case Scenarios</a:t>
            </a:r>
          </a:p>
        </p:txBody>
      </p:sp>
      <p:sp>
        <p:nvSpPr>
          <p:cNvPr id="4" name="Content Placeholder 3">
            <a:extLst>
              <a:ext uri="{FF2B5EF4-FFF2-40B4-BE49-F238E27FC236}">
                <a16:creationId xmlns:a16="http://schemas.microsoft.com/office/drawing/2014/main" id="{B6E394FF-E007-FB18-2B7D-E6BD2CC50BE9}"/>
              </a:ext>
            </a:extLst>
          </p:cNvPr>
          <p:cNvSpPr>
            <a:spLocks noGrp="1"/>
          </p:cNvSpPr>
          <p:nvPr>
            <p:ph idx="1"/>
          </p:nvPr>
        </p:nvSpPr>
        <p:spPr/>
        <p:txBody>
          <a:bodyPr>
            <a:normAutofit fontScale="85000" lnSpcReduction="20000"/>
          </a:bodyPr>
          <a:lstStyle/>
          <a:p>
            <a:r>
              <a:rPr lang="en-US" dirty="0"/>
              <a:t>Daily Assistance</a:t>
            </a:r>
          </a:p>
          <a:p>
            <a:pPr lvl="1"/>
            <a:r>
              <a:rPr lang="en-US" dirty="0"/>
              <a:t>Actor: Phillip, a casual daily player</a:t>
            </a:r>
          </a:p>
          <a:p>
            <a:pPr lvl="1"/>
            <a:r>
              <a:rPr lang="en-US" dirty="0"/>
              <a:t>Goal: To use </a:t>
            </a:r>
            <a:r>
              <a:rPr lang="en-US" dirty="0" err="1"/>
              <a:t>WordleAssist</a:t>
            </a:r>
            <a:r>
              <a:rPr lang="en-US" dirty="0"/>
              <a:t> to keep Wordle streak alive.</a:t>
            </a:r>
          </a:p>
          <a:p>
            <a:pPr lvl="1"/>
            <a:r>
              <a:rPr lang="en-US" dirty="0"/>
              <a:t>Preconditions: </a:t>
            </a:r>
          </a:p>
          <a:p>
            <a:pPr lvl="2"/>
            <a:r>
              <a:rPr lang="en-US" dirty="0"/>
              <a:t>Phillip has </a:t>
            </a:r>
            <a:r>
              <a:rPr lang="en-US" dirty="0" err="1"/>
              <a:t>WordleAssist</a:t>
            </a:r>
            <a:r>
              <a:rPr lang="en-US" dirty="0"/>
              <a:t> installed.</a:t>
            </a:r>
          </a:p>
          <a:p>
            <a:pPr lvl="2"/>
            <a:r>
              <a:rPr lang="en-US" dirty="0"/>
              <a:t>Phillip has a win streak on the official Wordle website.</a:t>
            </a:r>
          </a:p>
          <a:p>
            <a:pPr lvl="1"/>
            <a:r>
              <a:rPr lang="en-US" dirty="0"/>
              <a:t>Scenario:</a:t>
            </a:r>
          </a:p>
          <a:p>
            <a:pPr lvl="2"/>
            <a:r>
              <a:rPr lang="en-US" dirty="0"/>
              <a:t>Phillip opens up Wordle on his browser and begins to play a game.</a:t>
            </a:r>
          </a:p>
          <a:p>
            <a:pPr lvl="2"/>
            <a:r>
              <a:rPr lang="en-US" dirty="0"/>
              <a:t>He then opens the </a:t>
            </a:r>
            <a:r>
              <a:rPr lang="en-US" dirty="0" err="1"/>
              <a:t>WordleAssist</a:t>
            </a:r>
            <a:r>
              <a:rPr lang="en-US" dirty="0"/>
              <a:t> application, clicking on the “assistant” tab.</a:t>
            </a:r>
          </a:p>
          <a:p>
            <a:pPr lvl="2"/>
            <a:r>
              <a:rPr lang="en-US" dirty="0"/>
              <a:t>After making a guess on the official Wordle site, Phillip enters his answer into </a:t>
            </a:r>
            <a:r>
              <a:rPr lang="en-US" dirty="0" err="1"/>
              <a:t>WordleAssist</a:t>
            </a:r>
            <a:r>
              <a:rPr lang="en-US" dirty="0"/>
              <a:t>, marking each letter is green (in the right spot), orange (in the word but in the wrong spot), or red (not in the word, and then submits it.</a:t>
            </a:r>
          </a:p>
          <a:p>
            <a:pPr lvl="2"/>
            <a:r>
              <a:rPr lang="en-US" dirty="0" err="1"/>
              <a:t>WordleAssist</a:t>
            </a:r>
            <a:r>
              <a:rPr lang="en-US" dirty="0"/>
              <a:t> utilizes its algorithm to generate and show a sorted list of potential guesses, with guesses that are the most likely to eliminate the most potential guesses displayed first.</a:t>
            </a:r>
          </a:p>
          <a:p>
            <a:pPr lvl="2"/>
            <a:r>
              <a:rPr lang="en-US" dirty="0"/>
              <a:t>Phillip repeats this process until he runs out of guesses.</a:t>
            </a:r>
          </a:p>
          <a:p>
            <a:pPr lvl="1"/>
            <a:r>
              <a:rPr lang="en-US" dirty="0"/>
              <a:t>Postconditions:</a:t>
            </a:r>
          </a:p>
          <a:p>
            <a:pPr lvl="2"/>
            <a:r>
              <a:rPr lang="en-US" dirty="0"/>
              <a:t>Phillip successfully extends his streak.</a:t>
            </a:r>
          </a:p>
        </p:txBody>
      </p:sp>
    </p:spTree>
    <p:extLst>
      <p:ext uri="{BB962C8B-B14F-4D97-AF65-F5344CB8AC3E}">
        <p14:creationId xmlns:p14="http://schemas.microsoft.com/office/powerpoint/2010/main" val="110303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0014-5A7D-18FF-90FB-533885383FC3}"/>
              </a:ext>
            </a:extLst>
          </p:cNvPr>
          <p:cNvSpPr>
            <a:spLocks noGrp="1"/>
          </p:cNvSpPr>
          <p:nvPr>
            <p:ph type="title"/>
          </p:nvPr>
        </p:nvSpPr>
        <p:spPr/>
        <p:txBody>
          <a:bodyPr/>
          <a:lstStyle/>
          <a:p>
            <a:r>
              <a:rPr lang="en-US" dirty="0"/>
              <a:t>Use-Case Scenarios</a:t>
            </a:r>
          </a:p>
        </p:txBody>
      </p:sp>
      <p:sp>
        <p:nvSpPr>
          <p:cNvPr id="3" name="Content Placeholder 2">
            <a:extLst>
              <a:ext uri="{FF2B5EF4-FFF2-40B4-BE49-F238E27FC236}">
                <a16:creationId xmlns:a16="http://schemas.microsoft.com/office/drawing/2014/main" id="{4DE39609-2D71-F9DD-529B-2BC6F0170CAD}"/>
              </a:ext>
            </a:extLst>
          </p:cNvPr>
          <p:cNvSpPr>
            <a:spLocks noGrp="1"/>
          </p:cNvSpPr>
          <p:nvPr>
            <p:ph idx="1"/>
          </p:nvPr>
        </p:nvSpPr>
        <p:spPr/>
        <p:txBody>
          <a:bodyPr>
            <a:normAutofit fontScale="92500" lnSpcReduction="20000"/>
          </a:bodyPr>
          <a:lstStyle/>
          <a:p>
            <a:r>
              <a:rPr lang="en-US" dirty="0"/>
              <a:t>Wordle Training</a:t>
            </a:r>
          </a:p>
          <a:p>
            <a:pPr lvl="1"/>
            <a:r>
              <a:rPr lang="en-US" dirty="0"/>
              <a:t>Actor: Kelly, a word game enthusiast</a:t>
            </a:r>
          </a:p>
          <a:p>
            <a:pPr lvl="1"/>
            <a:r>
              <a:rPr lang="en-US" dirty="0"/>
              <a:t>Goal: To use </a:t>
            </a:r>
            <a:r>
              <a:rPr lang="en-US" dirty="0" err="1"/>
              <a:t>WordleAssist</a:t>
            </a:r>
            <a:r>
              <a:rPr lang="en-US" dirty="0"/>
              <a:t> to practice at Wordle.</a:t>
            </a:r>
          </a:p>
          <a:p>
            <a:pPr lvl="1"/>
            <a:r>
              <a:rPr lang="en-US" dirty="0"/>
              <a:t>Preconditions: </a:t>
            </a:r>
          </a:p>
          <a:p>
            <a:pPr lvl="2"/>
            <a:r>
              <a:rPr lang="en-US" dirty="0"/>
              <a:t>Kelly has </a:t>
            </a:r>
            <a:r>
              <a:rPr lang="en-US" dirty="0" err="1"/>
              <a:t>WordleAssist</a:t>
            </a:r>
            <a:r>
              <a:rPr lang="en-US" dirty="0"/>
              <a:t> installed. </a:t>
            </a:r>
          </a:p>
          <a:p>
            <a:pPr lvl="1"/>
            <a:r>
              <a:rPr lang="en-US" dirty="0"/>
              <a:t>Scenario:</a:t>
            </a:r>
          </a:p>
          <a:p>
            <a:pPr lvl="2"/>
            <a:r>
              <a:rPr lang="en-US" dirty="0"/>
              <a:t>Kelly opens up the </a:t>
            </a:r>
            <a:r>
              <a:rPr lang="en-US" dirty="0" err="1"/>
              <a:t>WordleAssist</a:t>
            </a:r>
            <a:r>
              <a:rPr lang="en-US" dirty="0"/>
              <a:t> application and navigates to the game tab.</a:t>
            </a:r>
          </a:p>
          <a:p>
            <a:pPr lvl="2"/>
            <a:r>
              <a:rPr lang="en-US" dirty="0"/>
              <a:t>Kelly enters her initial guess of a five-letter word.</a:t>
            </a:r>
          </a:p>
          <a:p>
            <a:pPr lvl="2"/>
            <a:r>
              <a:rPr lang="en-US" dirty="0" err="1"/>
              <a:t>WordleAssist</a:t>
            </a:r>
            <a:r>
              <a:rPr lang="en-US" dirty="0"/>
              <a:t> provides feedback by displaying if letter was correctly guessed in the right position (green), in the wrong position (yellow), or incorrectly guessed (red), and updates its list of best guesses for Kelly to see.</a:t>
            </a:r>
          </a:p>
          <a:p>
            <a:pPr lvl="2"/>
            <a:r>
              <a:rPr lang="en-US" dirty="0"/>
              <a:t>Kelly plays many different games in a row, testing out different recommended starting words each time to see which are the most consistent in eliminating words.</a:t>
            </a:r>
          </a:p>
          <a:p>
            <a:pPr lvl="1"/>
            <a:r>
              <a:rPr lang="en-US" dirty="0"/>
              <a:t>Postconditions:</a:t>
            </a:r>
          </a:p>
          <a:p>
            <a:pPr lvl="2"/>
            <a:r>
              <a:rPr lang="en-US" dirty="0"/>
              <a:t>Kelly successfully plays multiple games back-to-back, gaining experience that will make her more practiced </a:t>
            </a:r>
            <a:r>
              <a:rPr lang="en-US"/>
              <a:t>at Wordle.</a:t>
            </a:r>
            <a:endParaRPr lang="en-US" dirty="0"/>
          </a:p>
          <a:p>
            <a:endParaRPr lang="en-US" dirty="0"/>
          </a:p>
        </p:txBody>
      </p:sp>
    </p:spTree>
    <p:extLst>
      <p:ext uri="{BB962C8B-B14F-4D97-AF65-F5344CB8AC3E}">
        <p14:creationId xmlns:p14="http://schemas.microsoft.com/office/powerpoint/2010/main" val="3123779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F0E8-4F80-4875-6009-AD5DD128A67C}"/>
              </a:ext>
            </a:extLst>
          </p:cNvPr>
          <p:cNvSpPr>
            <a:spLocks noGrp="1"/>
          </p:cNvSpPr>
          <p:nvPr>
            <p:ph type="title"/>
          </p:nvPr>
        </p:nvSpPr>
        <p:spPr/>
        <p:txBody>
          <a:bodyPr/>
          <a:lstStyle/>
          <a:p>
            <a:r>
              <a:rPr lang="en-US" dirty="0"/>
              <a:t>AI algorithm and Model</a:t>
            </a:r>
          </a:p>
        </p:txBody>
      </p:sp>
      <p:sp>
        <p:nvSpPr>
          <p:cNvPr id="3" name="Content Placeholder 2">
            <a:extLst>
              <a:ext uri="{FF2B5EF4-FFF2-40B4-BE49-F238E27FC236}">
                <a16:creationId xmlns:a16="http://schemas.microsoft.com/office/drawing/2014/main" id="{5A7A71EB-55B7-F212-7FCD-B7C44087A06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8261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B4E8-49F0-E1B8-2657-F226C14FAD46}"/>
              </a:ext>
            </a:extLst>
          </p:cNvPr>
          <p:cNvSpPr>
            <a:spLocks noGrp="1"/>
          </p:cNvSpPr>
          <p:nvPr>
            <p:ph type="title"/>
          </p:nvPr>
        </p:nvSpPr>
        <p:spPr/>
        <p:txBody>
          <a:bodyPr/>
          <a:lstStyle/>
          <a:p>
            <a:r>
              <a:rPr lang="en-US" dirty="0"/>
              <a:t>Results and Demo</a:t>
            </a:r>
          </a:p>
        </p:txBody>
      </p:sp>
      <p:graphicFrame>
        <p:nvGraphicFramePr>
          <p:cNvPr id="4" name="Content Placeholder 3">
            <a:extLst>
              <a:ext uri="{FF2B5EF4-FFF2-40B4-BE49-F238E27FC236}">
                <a16:creationId xmlns:a16="http://schemas.microsoft.com/office/drawing/2014/main" id="{1C82028C-414D-596A-89A9-7226DD55553F}"/>
              </a:ext>
            </a:extLst>
          </p:cNvPr>
          <p:cNvGraphicFramePr>
            <a:graphicFrameLocks noGrp="1"/>
          </p:cNvGraphicFramePr>
          <p:nvPr>
            <p:ph idx="1"/>
            <p:extLst>
              <p:ext uri="{D42A27DB-BD31-4B8C-83A1-F6EECF244321}">
                <p14:modId xmlns:p14="http://schemas.microsoft.com/office/powerpoint/2010/main" val="2512516375"/>
              </p:ext>
            </p:extLst>
          </p:nvPr>
        </p:nvGraphicFramePr>
        <p:xfrm>
          <a:off x="536024" y="1825625"/>
          <a:ext cx="9191299" cy="1010920"/>
        </p:xfrm>
        <a:graphic>
          <a:graphicData uri="http://schemas.openxmlformats.org/drawingml/2006/table">
            <a:tbl>
              <a:tblPr firstRow="1" bandRow="1">
                <a:tableStyleId>{5C22544A-7EE6-4342-B048-85BDC9FD1C3A}</a:tableStyleId>
              </a:tblPr>
              <a:tblGrid>
                <a:gridCol w="1245746">
                  <a:extLst>
                    <a:ext uri="{9D8B030D-6E8A-4147-A177-3AD203B41FA5}">
                      <a16:colId xmlns:a16="http://schemas.microsoft.com/office/drawing/2014/main" val="1143944628"/>
                    </a:ext>
                  </a:extLst>
                </a:gridCol>
                <a:gridCol w="1052075">
                  <a:extLst>
                    <a:ext uri="{9D8B030D-6E8A-4147-A177-3AD203B41FA5}">
                      <a16:colId xmlns:a16="http://schemas.microsoft.com/office/drawing/2014/main" val="2377531377"/>
                    </a:ext>
                  </a:extLst>
                </a:gridCol>
                <a:gridCol w="1148913">
                  <a:extLst>
                    <a:ext uri="{9D8B030D-6E8A-4147-A177-3AD203B41FA5}">
                      <a16:colId xmlns:a16="http://schemas.microsoft.com/office/drawing/2014/main" val="4176572690"/>
                    </a:ext>
                  </a:extLst>
                </a:gridCol>
                <a:gridCol w="1148913">
                  <a:extLst>
                    <a:ext uri="{9D8B030D-6E8A-4147-A177-3AD203B41FA5}">
                      <a16:colId xmlns:a16="http://schemas.microsoft.com/office/drawing/2014/main" val="2787829927"/>
                    </a:ext>
                  </a:extLst>
                </a:gridCol>
                <a:gridCol w="1148913">
                  <a:extLst>
                    <a:ext uri="{9D8B030D-6E8A-4147-A177-3AD203B41FA5}">
                      <a16:colId xmlns:a16="http://schemas.microsoft.com/office/drawing/2014/main" val="3790329460"/>
                    </a:ext>
                  </a:extLst>
                </a:gridCol>
                <a:gridCol w="1148913">
                  <a:extLst>
                    <a:ext uri="{9D8B030D-6E8A-4147-A177-3AD203B41FA5}">
                      <a16:colId xmlns:a16="http://schemas.microsoft.com/office/drawing/2014/main" val="1739464617"/>
                    </a:ext>
                  </a:extLst>
                </a:gridCol>
                <a:gridCol w="1148913">
                  <a:extLst>
                    <a:ext uri="{9D8B030D-6E8A-4147-A177-3AD203B41FA5}">
                      <a16:colId xmlns:a16="http://schemas.microsoft.com/office/drawing/2014/main" val="3334308965"/>
                    </a:ext>
                  </a:extLst>
                </a:gridCol>
                <a:gridCol w="1148913">
                  <a:extLst>
                    <a:ext uri="{9D8B030D-6E8A-4147-A177-3AD203B41FA5}">
                      <a16:colId xmlns:a16="http://schemas.microsoft.com/office/drawing/2014/main" val="4169606164"/>
                    </a:ext>
                  </a:extLst>
                </a:gridCol>
              </a:tblGrid>
              <a:tr h="370840">
                <a:tc>
                  <a:txBody>
                    <a:bodyPr/>
                    <a:lstStyle/>
                    <a:p>
                      <a:r>
                        <a:rPr lang="en-US" dirty="0"/>
                        <a:t># of Guesses:</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3518843527"/>
                  </a:ext>
                </a:extLst>
              </a:tr>
              <a:tr h="370840">
                <a:tc>
                  <a:txBody>
                    <a:bodyPr/>
                    <a:lstStyle/>
                    <a:p>
                      <a:r>
                        <a:rPr lang="en-US" dirty="0"/>
                        <a:t>Frequency:</a:t>
                      </a:r>
                    </a:p>
                  </a:txBody>
                  <a:tcPr/>
                </a:tc>
                <a:tc>
                  <a:txBody>
                    <a:bodyPr/>
                    <a:lstStyle/>
                    <a:p>
                      <a:r>
                        <a:rPr lang="en-US" dirty="0"/>
                        <a:t>2%</a:t>
                      </a:r>
                    </a:p>
                  </a:txBody>
                  <a:tcPr/>
                </a:tc>
                <a:tc>
                  <a:txBody>
                    <a:bodyPr/>
                    <a:lstStyle/>
                    <a:p>
                      <a:r>
                        <a:rPr lang="en-US" dirty="0"/>
                        <a:t>12%</a:t>
                      </a:r>
                    </a:p>
                  </a:txBody>
                  <a:tcPr/>
                </a:tc>
                <a:tc>
                  <a:txBody>
                    <a:bodyPr/>
                    <a:lstStyle/>
                    <a:p>
                      <a:r>
                        <a:rPr lang="en-US" dirty="0"/>
                        <a:t>26%</a:t>
                      </a:r>
                    </a:p>
                  </a:txBody>
                  <a:tcPr/>
                </a:tc>
                <a:tc>
                  <a:txBody>
                    <a:bodyPr/>
                    <a:lstStyle/>
                    <a:p>
                      <a:r>
                        <a:rPr lang="en-US" dirty="0"/>
                        <a:t>36%</a:t>
                      </a:r>
                    </a:p>
                  </a:txBody>
                  <a:tcPr/>
                </a:tc>
                <a:tc>
                  <a:txBody>
                    <a:bodyPr/>
                    <a:lstStyle/>
                    <a:p>
                      <a:r>
                        <a:rPr lang="en-US" dirty="0"/>
                        <a:t>6%</a:t>
                      </a:r>
                    </a:p>
                  </a:txBody>
                  <a:tcPr/>
                </a:tc>
                <a:tc>
                  <a:txBody>
                    <a:bodyPr/>
                    <a:lstStyle/>
                    <a:p>
                      <a:r>
                        <a:rPr lang="en-US" dirty="0"/>
                        <a:t>14%</a:t>
                      </a:r>
                    </a:p>
                  </a:txBody>
                  <a:tcPr/>
                </a:tc>
                <a:tc>
                  <a:txBody>
                    <a:bodyPr/>
                    <a:lstStyle/>
                    <a:p>
                      <a:r>
                        <a:rPr lang="en-US" dirty="0"/>
                        <a:t>6%</a:t>
                      </a:r>
                    </a:p>
                  </a:txBody>
                  <a:tcPr/>
                </a:tc>
                <a:extLst>
                  <a:ext uri="{0D108BD9-81ED-4DB2-BD59-A6C34878D82A}">
                    <a16:rowId xmlns:a16="http://schemas.microsoft.com/office/drawing/2014/main" val="338958026"/>
                  </a:ext>
                </a:extLst>
              </a:tr>
            </a:tbl>
          </a:graphicData>
        </a:graphic>
      </p:graphicFrame>
      <p:graphicFrame>
        <p:nvGraphicFramePr>
          <p:cNvPr id="5" name="Table 4">
            <a:extLst>
              <a:ext uri="{FF2B5EF4-FFF2-40B4-BE49-F238E27FC236}">
                <a16:creationId xmlns:a16="http://schemas.microsoft.com/office/drawing/2014/main" id="{B6C67058-F5E5-6339-F288-9FA246047BAB}"/>
              </a:ext>
            </a:extLst>
          </p:cNvPr>
          <p:cNvGraphicFramePr>
            <a:graphicFrameLocks noGrp="1"/>
          </p:cNvGraphicFramePr>
          <p:nvPr>
            <p:extLst>
              <p:ext uri="{D42A27DB-BD31-4B8C-83A1-F6EECF244321}">
                <p14:modId xmlns:p14="http://schemas.microsoft.com/office/powerpoint/2010/main" val="2068526439"/>
              </p:ext>
            </p:extLst>
          </p:nvPr>
        </p:nvGraphicFramePr>
        <p:xfrm>
          <a:off x="479097" y="3429000"/>
          <a:ext cx="9248225" cy="1280160"/>
        </p:xfrm>
        <a:graphic>
          <a:graphicData uri="http://schemas.openxmlformats.org/drawingml/2006/table">
            <a:tbl>
              <a:tblPr firstRow="1" bandRow="1">
                <a:tableStyleId>{5C22544A-7EE6-4342-B048-85BDC9FD1C3A}</a:tableStyleId>
              </a:tblPr>
              <a:tblGrid>
                <a:gridCol w="1321175">
                  <a:extLst>
                    <a:ext uri="{9D8B030D-6E8A-4147-A177-3AD203B41FA5}">
                      <a16:colId xmlns:a16="http://schemas.microsoft.com/office/drawing/2014/main" val="34762357"/>
                    </a:ext>
                  </a:extLst>
                </a:gridCol>
                <a:gridCol w="1321175">
                  <a:extLst>
                    <a:ext uri="{9D8B030D-6E8A-4147-A177-3AD203B41FA5}">
                      <a16:colId xmlns:a16="http://schemas.microsoft.com/office/drawing/2014/main" val="3835153251"/>
                    </a:ext>
                  </a:extLst>
                </a:gridCol>
                <a:gridCol w="1321175">
                  <a:extLst>
                    <a:ext uri="{9D8B030D-6E8A-4147-A177-3AD203B41FA5}">
                      <a16:colId xmlns:a16="http://schemas.microsoft.com/office/drawing/2014/main" val="1838878114"/>
                    </a:ext>
                  </a:extLst>
                </a:gridCol>
                <a:gridCol w="1321175">
                  <a:extLst>
                    <a:ext uri="{9D8B030D-6E8A-4147-A177-3AD203B41FA5}">
                      <a16:colId xmlns:a16="http://schemas.microsoft.com/office/drawing/2014/main" val="3136108577"/>
                    </a:ext>
                  </a:extLst>
                </a:gridCol>
                <a:gridCol w="1321175">
                  <a:extLst>
                    <a:ext uri="{9D8B030D-6E8A-4147-A177-3AD203B41FA5}">
                      <a16:colId xmlns:a16="http://schemas.microsoft.com/office/drawing/2014/main" val="2155290836"/>
                    </a:ext>
                  </a:extLst>
                </a:gridCol>
                <a:gridCol w="1321175">
                  <a:extLst>
                    <a:ext uri="{9D8B030D-6E8A-4147-A177-3AD203B41FA5}">
                      <a16:colId xmlns:a16="http://schemas.microsoft.com/office/drawing/2014/main" val="140605155"/>
                    </a:ext>
                  </a:extLst>
                </a:gridCol>
                <a:gridCol w="1321175">
                  <a:extLst>
                    <a:ext uri="{9D8B030D-6E8A-4147-A177-3AD203B41FA5}">
                      <a16:colId xmlns:a16="http://schemas.microsoft.com/office/drawing/2014/main" val="523232926"/>
                    </a:ext>
                  </a:extLst>
                </a:gridCol>
              </a:tblGrid>
              <a:tr h="370840">
                <a:tc>
                  <a:txBody>
                    <a:bodyPr/>
                    <a:lstStyle/>
                    <a:p>
                      <a:r>
                        <a:rPr lang="en-US" dirty="0"/>
                        <a:t># of Guesses:</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254072929"/>
                  </a:ext>
                </a:extLst>
              </a:tr>
              <a:tr h="370840">
                <a:tc>
                  <a:txBody>
                    <a:bodyPr/>
                    <a:lstStyle/>
                    <a:p>
                      <a:r>
                        <a:rPr lang="en-US" dirty="0"/>
                        <a:t>Avg. Words Left</a:t>
                      </a:r>
                    </a:p>
                  </a:txBody>
                  <a:tcPr/>
                </a:tc>
                <a:tc>
                  <a:txBody>
                    <a:bodyPr/>
                    <a:lstStyle/>
                    <a:p>
                      <a:r>
                        <a:rPr lang="en-US" dirty="0"/>
                        <a:t>908.94</a:t>
                      </a:r>
                    </a:p>
                  </a:txBody>
                  <a:tcPr/>
                </a:tc>
                <a:tc>
                  <a:txBody>
                    <a:bodyPr/>
                    <a:lstStyle/>
                    <a:p>
                      <a:r>
                        <a:rPr lang="en-US" dirty="0"/>
                        <a:t>60.58</a:t>
                      </a:r>
                    </a:p>
                  </a:txBody>
                  <a:tcPr/>
                </a:tc>
                <a:tc>
                  <a:txBody>
                    <a:bodyPr/>
                    <a:lstStyle/>
                    <a:p>
                      <a:r>
                        <a:rPr lang="en-US" dirty="0"/>
                        <a:t>9.56</a:t>
                      </a:r>
                    </a:p>
                  </a:txBody>
                  <a:tcPr/>
                </a:tc>
                <a:tc>
                  <a:txBody>
                    <a:bodyPr/>
                    <a:lstStyle/>
                    <a:p>
                      <a:r>
                        <a:rPr lang="en-US" dirty="0"/>
                        <a:t>3.02</a:t>
                      </a:r>
                    </a:p>
                  </a:txBody>
                  <a:tcPr/>
                </a:tc>
                <a:tc>
                  <a:txBody>
                    <a:bodyPr/>
                    <a:lstStyle/>
                    <a:p>
                      <a:r>
                        <a:rPr lang="en-US" dirty="0"/>
                        <a:t>1.36</a:t>
                      </a:r>
                    </a:p>
                  </a:txBody>
                  <a:tcPr/>
                </a:tc>
                <a:tc>
                  <a:txBody>
                    <a:bodyPr/>
                    <a:lstStyle/>
                    <a:p>
                      <a:r>
                        <a:rPr lang="en-US" dirty="0"/>
                        <a:t>0.62</a:t>
                      </a:r>
                    </a:p>
                  </a:txBody>
                  <a:tcPr/>
                </a:tc>
                <a:extLst>
                  <a:ext uri="{0D108BD9-81ED-4DB2-BD59-A6C34878D82A}">
                    <a16:rowId xmlns:a16="http://schemas.microsoft.com/office/drawing/2014/main" val="4270910877"/>
                  </a:ext>
                </a:extLst>
              </a:tr>
            </a:tbl>
          </a:graphicData>
        </a:graphic>
      </p:graphicFrame>
    </p:spTree>
    <p:extLst>
      <p:ext uri="{BB962C8B-B14F-4D97-AF65-F5344CB8AC3E}">
        <p14:creationId xmlns:p14="http://schemas.microsoft.com/office/powerpoint/2010/main" val="134351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73FB-4CB2-9220-5B45-8A525FBC2138}"/>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4BA28C9D-3E89-5C58-7614-255973C5DF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568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DCC7-5E65-E83E-9243-E9C6FC885C60}"/>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04BC2B66-838C-64FD-9153-4BAC8ACE09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3669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508</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WordleAssist</vt:lpstr>
      <vt:lpstr>Problem Statement</vt:lpstr>
      <vt:lpstr>Stakeholder Analysis</vt:lpstr>
      <vt:lpstr>Use-Case Scenarios</vt:lpstr>
      <vt:lpstr>Use-Case Scenarios</vt:lpstr>
      <vt:lpstr>AI algorithm and Model</vt:lpstr>
      <vt:lpstr>Results and Demo</vt:lpstr>
      <vt:lpstr>Lessons Learned</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WordleAssist</dc:title>
  <dc:creator>Phaup, Evan</dc:creator>
  <cp:lastModifiedBy>Phaup, Evan</cp:lastModifiedBy>
  <cp:revision>1</cp:revision>
  <dcterms:created xsi:type="dcterms:W3CDTF">2023-12-05T08:47:50Z</dcterms:created>
  <dcterms:modified xsi:type="dcterms:W3CDTF">2023-12-05T10:08:22Z</dcterms:modified>
</cp:coreProperties>
</file>