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6" r:id="rId5"/>
    <p:sldId id="293" r:id="rId6"/>
    <p:sldId id="294" r:id="rId7"/>
    <p:sldId id="282" r:id="rId8"/>
    <p:sldId id="295" r:id="rId9"/>
    <p:sldId id="297" r:id="rId10"/>
    <p:sldId id="298" r:id="rId11"/>
    <p:sldId id="306" r:id="rId12"/>
    <p:sldId id="307" r:id="rId13"/>
    <p:sldId id="308" r:id="rId14"/>
    <p:sldId id="309" r:id="rId15"/>
    <p:sldId id="310" r:id="rId16"/>
    <p:sldId id="311" r:id="rId17"/>
    <p:sldId id="299" r:id="rId18"/>
    <p:sldId id="300" r:id="rId19"/>
    <p:sldId id="301" r:id="rId20"/>
    <p:sldId id="303" r:id="rId21"/>
    <p:sldId id="304" r:id="rId22"/>
    <p:sldId id="305" r:id="rId23"/>
    <p:sldId id="315" r:id="rId24"/>
    <p:sldId id="312" r:id="rId25"/>
    <p:sldId id="314" r:id="rId26"/>
    <p:sldId id="316" r:id="rId27"/>
    <p:sldId id="318" r:id="rId28"/>
    <p:sldId id="317" r:id="rId29"/>
    <p:sldId id="320" r:id="rId30"/>
    <p:sldId id="313"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6" d="100"/>
          <a:sy n="66"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1/24/2018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1/24/2018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1/24/2018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8B8C-75EF-4F44-9C30-64330B910503}"/>
              </a:ext>
            </a:extLst>
          </p:cNvPr>
          <p:cNvSpPr>
            <a:spLocks noGrp="1"/>
          </p:cNvSpPr>
          <p:nvPr>
            <p:ph type="ctrTitle"/>
          </p:nvPr>
        </p:nvSpPr>
        <p:spPr/>
        <p:txBody>
          <a:bodyPr>
            <a:normAutofit/>
          </a:bodyPr>
          <a:lstStyle/>
          <a:p>
            <a:r>
              <a:rPr lang="en-CA" dirty="0"/>
              <a:t>Lesson 3: Learning About JavaScript – The Basics</a:t>
            </a:r>
          </a:p>
        </p:txBody>
      </p:sp>
      <p:sp>
        <p:nvSpPr>
          <p:cNvPr id="3" name="Subtitle 2">
            <a:extLst>
              <a:ext uri="{FF2B5EF4-FFF2-40B4-BE49-F238E27FC236}">
                <a16:creationId xmlns:a16="http://schemas.microsoft.com/office/drawing/2014/main" id="{94299FFB-756D-45AE-AFBE-90E2E5CDB6E2}"/>
              </a:ext>
            </a:extLst>
          </p:cNvPr>
          <p:cNvSpPr>
            <a:spLocks noGrp="1"/>
          </p:cNvSpPr>
          <p:nvPr>
            <p:ph type="subTitle" idx="1"/>
          </p:nvPr>
        </p:nvSpPr>
        <p:spPr/>
        <p:txBody>
          <a:bodyPr/>
          <a:lstStyle/>
          <a:p>
            <a:r>
              <a:rPr lang="en-CA" dirty="0"/>
              <a:t>C5 – Introduction to Web Development</a:t>
            </a:r>
          </a:p>
          <a:p>
            <a:r>
              <a:rPr lang="en-CA" dirty="0"/>
              <a:t>Evan Chen</a:t>
            </a:r>
          </a:p>
          <a:p>
            <a:r>
              <a:rPr lang="en-CA" dirty="0"/>
              <a:t>February 3, 2018</a:t>
            </a:r>
          </a:p>
        </p:txBody>
      </p:sp>
    </p:spTree>
    <p:extLst>
      <p:ext uri="{BB962C8B-B14F-4D97-AF65-F5344CB8AC3E}">
        <p14:creationId xmlns:p14="http://schemas.microsoft.com/office/powerpoint/2010/main" val="79657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style almost anything on HTML! </a:t>
            </a:r>
          </a:p>
          <a:p>
            <a:r>
              <a:rPr lang="en-CA" dirty="0"/>
              <a:t>What I meant by “anything” really depends on what you want to style on your HTML page</a:t>
            </a:r>
          </a:p>
          <a:p>
            <a:endParaRPr lang="en-CA" dirty="0"/>
          </a:p>
        </p:txBody>
      </p:sp>
    </p:spTree>
    <p:extLst>
      <p:ext uri="{BB962C8B-B14F-4D97-AF65-F5344CB8AC3E}">
        <p14:creationId xmlns:p14="http://schemas.microsoft.com/office/powerpoint/2010/main" val="216341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For starters, you can stylize specific elements inside your HTML tags</a:t>
            </a:r>
          </a:p>
          <a:p>
            <a:r>
              <a:rPr lang="en-CA" dirty="0"/>
              <a:t>An example of this may look like the following:</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346719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Let’s break this down.</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42570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We can see that we will apply the following styling rules to the header h1 HTML tag.</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18340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(7)</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Whenever we call the &lt;h1&gt; tags, those rules will apply.</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215192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(8)</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The elements inside &lt;h1&gt; tags will have 30px font size and the text will be coloured blue.</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5626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(9)</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We can style much more than that…</a:t>
            </a:r>
          </a:p>
          <a:p>
            <a:pPr marL="0" indent="0">
              <a:buNone/>
            </a:pPr>
            <a:r>
              <a:rPr lang="en-CA" i="1" dirty="0"/>
              <a:t>&lt;style&gt;</a:t>
            </a:r>
          </a:p>
          <a:p>
            <a:pPr marL="0" indent="0">
              <a:buNone/>
            </a:pPr>
            <a:r>
              <a:rPr lang="en-CA" i="1" dirty="0"/>
              <a:t>        h1 { … }</a:t>
            </a:r>
          </a:p>
          <a:p>
            <a:pPr marL="0" indent="0">
              <a:buNone/>
            </a:pPr>
            <a:r>
              <a:rPr lang="en-CA" i="1" dirty="0"/>
              <a:t>        div {</a:t>
            </a:r>
          </a:p>
          <a:p>
            <a:pPr marL="0" indent="0">
              <a:buNone/>
            </a:pPr>
            <a:r>
              <a:rPr lang="en-CA" i="1" dirty="0"/>
              <a:t>                font-style: bold;</a:t>
            </a:r>
          </a:p>
          <a:p>
            <a:pPr marL="0" indent="0">
              <a:buNone/>
            </a:pPr>
            <a:r>
              <a:rPr lang="en-CA" i="1" dirty="0"/>
              <a:t>                color-background: coral;</a:t>
            </a:r>
          </a:p>
          <a:p>
            <a:pPr marL="0" indent="0">
              <a:buNone/>
            </a:pPr>
            <a:r>
              <a:rPr lang="en-CA" i="1" dirty="0"/>
              <a:t>        }</a:t>
            </a:r>
          </a:p>
          <a:p>
            <a:pPr marL="0" indent="0">
              <a:buNone/>
            </a:pPr>
            <a:r>
              <a:rPr lang="en-CA" i="1" dirty="0"/>
              <a:t>&lt;/style&gt;</a:t>
            </a:r>
          </a:p>
          <a:p>
            <a:r>
              <a:rPr lang="en-CA" dirty="0"/>
              <a:t>What do you guys think this will do?</a:t>
            </a:r>
          </a:p>
        </p:txBody>
      </p:sp>
    </p:spTree>
    <p:extLst>
      <p:ext uri="{BB962C8B-B14F-4D97-AF65-F5344CB8AC3E}">
        <p14:creationId xmlns:p14="http://schemas.microsoft.com/office/powerpoint/2010/main" val="170726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(10)</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Of course, before we go in-depth, we need to take a look at </a:t>
            </a:r>
            <a:r>
              <a:rPr lang="en-CA" i="1" dirty="0"/>
              <a:t>classes</a:t>
            </a:r>
            <a:r>
              <a:rPr lang="en-CA" dirty="0"/>
              <a:t> and </a:t>
            </a:r>
            <a:r>
              <a:rPr lang="en-CA" i="1" dirty="0"/>
              <a:t>ID</a:t>
            </a:r>
            <a:r>
              <a:rPr lang="en-CA" dirty="0"/>
              <a:t> attributes on an HTML page first. </a:t>
            </a:r>
          </a:p>
          <a:p>
            <a:r>
              <a:rPr lang="en-CA" dirty="0"/>
              <a:t>They help greatly when defining what you want in your &lt;style&gt; tags.</a:t>
            </a:r>
          </a:p>
          <a:p>
            <a:endParaRPr lang="en-CA" dirty="0"/>
          </a:p>
        </p:txBody>
      </p:sp>
    </p:spTree>
    <p:extLst>
      <p:ext uri="{BB962C8B-B14F-4D97-AF65-F5344CB8AC3E}">
        <p14:creationId xmlns:p14="http://schemas.microsoft.com/office/powerpoint/2010/main" val="371673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What is a class attribute?</a:t>
            </a:r>
          </a:p>
          <a:p>
            <a:pPr lvl="1"/>
            <a:r>
              <a:rPr lang="en-CA" dirty="0"/>
              <a:t>These class attributes are defined in your HTML tags</a:t>
            </a:r>
          </a:p>
          <a:p>
            <a:pPr lvl="1"/>
            <a:r>
              <a:rPr lang="en-CA" dirty="0"/>
              <a:t>They often associate themselves with the element inside your HTML tags</a:t>
            </a:r>
          </a:p>
          <a:p>
            <a:pPr lvl="1"/>
            <a:r>
              <a:rPr lang="en-CA" dirty="0"/>
              <a:t>You can use the same class attribute value as many times as you want</a:t>
            </a:r>
          </a:p>
          <a:p>
            <a:pPr lvl="1"/>
            <a:r>
              <a:rPr lang="en-CA" dirty="0"/>
              <a:t>They are helpful especially when you want to stylize a particular piece of information as opposed to all of the information on the HTML page</a:t>
            </a:r>
          </a:p>
          <a:p>
            <a:pPr lvl="1"/>
            <a:r>
              <a:rPr lang="en-CA" dirty="0"/>
              <a:t>They can also be referred to for functionality using JavaScript (but we will see that during lesson 4)</a:t>
            </a:r>
          </a:p>
          <a:p>
            <a:r>
              <a:rPr lang="en-CA" dirty="0"/>
              <a:t>What does a class look like?</a:t>
            </a:r>
          </a:p>
          <a:p>
            <a:pPr lvl="1"/>
            <a:r>
              <a:rPr lang="en-CA" dirty="0"/>
              <a:t>An example:</a:t>
            </a:r>
          </a:p>
          <a:p>
            <a:pPr marL="0" indent="0" algn="ctr">
              <a:buNone/>
            </a:pPr>
            <a:r>
              <a:rPr lang="en-CA" i="1" dirty="0"/>
              <a:t>&lt;div class=“</a:t>
            </a:r>
            <a:r>
              <a:rPr lang="en-CA" i="1" dirty="0" err="1"/>
              <a:t>anExample</a:t>
            </a:r>
            <a:r>
              <a:rPr lang="en-CA" i="1" dirty="0"/>
              <a:t>”&gt; … &lt;/div&gt;</a:t>
            </a:r>
          </a:p>
          <a:p>
            <a:endParaRPr lang="en-CA" dirty="0"/>
          </a:p>
        </p:txBody>
      </p:sp>
    </p:spTree>
    <p:extLst>
      <p:ext uri="{BB962C8B-B14F-4D97-AF65-F5344CB8AC3E}">
        <p14:creationId xmlns:p14="http://schemas.microsoft.com/office/powerpoint/2010/main" val="22894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define more class attributes within a tag</a:t>
            </a:r>
          </a:p>
          <a:p>
            <a:pPr lvl="1"/>
            <a:r>
              <a:rPr lang="en-CA" dirty="0"/>
              <a:t>You just need to space each class out</a:t>
            </a:r>
          </a:p>
          <a:p>
            <a:r>
              <a:rPr lang="en-CA" dirty="0"/>
              <a:t>Let’s take a look at an example</a:t>
            </a:r>
          </a:p>
          <a:p>
            <a:pPr marL="0" indent="0" algn="ctr">
              <a:buNone/>
            </a:pPr>
            <a:r>
              <a:rPr lang="en-CA" i="1" dirty="0"/>
              <a:t>&lt;form class=“</a:t>
            </a:r>
            <a:r>
              <a:rPr lang="en-CA" i="1" dirty="0" err="1"/>
              <a:t>formClass</a:t>
            </a:r>
            <a:r>
              <a:rPr lang="en-CA" i="1" dirty="0"/>
              <a:t> </a:t>
            </a:r>
            <a:r>
              <a:rPr lang="en-CA" i="1" dirty="0" err="1"/>
              <a:t>registrationForm</a:t>
            </a:r>
            <a:r>
              <a:rPr lang="en-CA" i="1" dirty="0"/>
              <a:t>”&gt; … &lt;/form&gt;</a:t>
            </a:r>
          </a:p>
          <a:p>
            <a:endParaRPr lang="en-CA" dirty="0"/>
          </a:p>
        </p:txBody>
      </p:sp>
    </p:spTree>
    <p:extLst>
      <p:ext uri="{BB962C8B-B14F-4D97-AF65-F5344CB8AC3E}">
        <p14:creationId xmlns:p14="http://schemas.microsoft.com/office/powerpoint/2010/main" val="124582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348F-85A1-4EC9-B8BF-441BD46994E0}"/>
              </a:ext>
            </a:extLst>
          </p:cNvPr>
          <p:cNvSpPr>
            <a:spLocks noGrp="1"/>
          </p:cNvSpPr>
          <p:nvPr>
            <p:ph type="title"/>
          </p:nvPr>
        </p:nvSpPr>
        <p:spPr/>
        <p:txBody>
          <a:bodyPr/>
          <a:lstStyle/>
          <a:p>
            <a:r>
              <a:rPr lang="en-CA" dirty="0"/>
              <a:t>Welcome Back!</a:t>
            </a:r>
          </a:p>
        </p:txBody>
      </p:sp>
      <p:sp>
        <p:nvSpPr>
          <p:cNvPr id="3" name="Content Placeholder 2">
            <a:extLst>
              <a:ext uri="{FF2B5EF4-FFF2-40B4-BE49-F238E27FC236}">
                <a16:creationId xmlns:a16="http://schemas.microsoft.com/office/drawing/2014/main" id="{B25ED2B4-C36E-4DF1-AC2B-8A01F793B943}"/>
              </a:ext>
            </a:extLst>
          </p:cNvPr>
          <p:cNvSpPr>
            <a:spLocks noGrp="1"/>
          </p:cNvSpPr>
          <p:nvPr>
            <p:ph idx="1"/>
          </p:nvPr>
        </p:nvSpPr>
        <p:spPr>
          <a:xfrm>
            <a:off x="1202919" y="1859280"/>
            <a:ext cx="9784080" cy="4206240"/>
          </a:xfrm>
        </p:spPr>
        <p:txBody>
          <a:bodyPr/>
          <a:lstStyle/>
          <a:p>
            <a:r>
              <a:rPr lang="en-CA" dirty="0"/>
              <a:t>Hope that your week went well!</a:t>
            </a:r>
          </a:p>
          <a:p>
            <a:endParaRPr lang="en-CA" dirty="0"/>
          </a:p>
        </p:txBody>
      </p:sp>
      <p:sp>
        <p:nvSpPr>
          <p:cNvPr id="4" name="AutoShape 2" descr="Image result for Enjoy meme">
            <a:extLst>
              <a:ext uri="{FF2B5EF4-FFF2-40B4-BE49-F238E27FC236}">
                <a16:creationId xmlns:a16="http://schemas.microsoft.com/office/drawing/2014/main" id="{3DBA598A-F250-4F94-96D0-090C417B6C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6" name="Picture 2" descr="Image result for Welcome back meme">
            <a:extLst>
              <a:ext uri="{FF2B5EF4-FFF2-40B4-BE49-F238E27FC236}">
                <a16:creationId xmlns:a16="http://schemas.microsoft.com/office/drawing/2014/main" id="{BC2F5CF0-4838-4571-90C7-533E1B498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959" y="2540000"/>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lcome back meme">
            <a:extLst>
              <a:ext uri="{FF2B5EF4-FFF2-40B4-BE49-F238E27FC236}">
                <a16:creationId xmlns:a16="http://schemas.microsoft.com/office/drawing/2014/main" id="{375CE871-090D-4A6A-8D0E-DE8281226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959" y="2540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4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How about ID attributes?</a:t>
            </a:r>
          </a:p>
          <a:p>
            <a:pPr lvl="1"/>
            <a:r>
              <a:rPr lang="en-CA" i="1" dirty="0"/>
              <a:t>ID</a:t>
            </a:r>
            <a:r>
              <a:rPr lang="en-CA" dirty="0"/>
              <a:t> attributes on HTML are unique identifiers</a:t>
            </a:r>
          </a:p>
          <a:p>
            <a:pPr lvl="1"/>
            <a:r>
              <a:rPr lang="en-CA" dirty="0"/>
              <a:t>Although they might be similar to class attributes, these aren’t your typical attributes that you can mess around with</a:t>
            </a:r>
          </a:p>
          <a:p>
            <a:pPr lvl="1"/>
            <a:r>
              <a:rPr lang="en-CA" dirty="0"/>
              <a:t>When an HTML tag has an ID attribute, you can add uniqueness to your element</a:t>
            </a:r>
          </a:p>
          <a:p>
            <a:pPr lvl="2"/>
            <a:r>
              <a:rPr lang="en-CA" dirty="0"/>
              <a:t>This happens when you have too many of the same HTML tag that has different content</a:t>
            </a:r>
          </a:p>
          <a:p>
            <a:pPr lvl="2"/>
            <a:r>
              <a:rPr lang="en-CA" dirty="0"/>
              <a:t>It can also be used when you are using the same class attribute value many times over</a:t>
            </a:r>
          </a:p>
          <a:p>
            <a:pPr lvl="2"/>
            <a:r>
              <a:rPr lang="en-CA" dirty="0"/>
              <a:t>It helps distinguish ambiguity when you stylize certain content or add functionality to certain content</a:t>
            </a:r>
          </a:p>
          <a:p>
            <a:r>
              <a:rPr lang="en-CA" dirty="0"/>
              <a:t>What does an id look like?</a:t>
            </a:r>
          </a:p>
          <a:p>
            <a:pPr marL="0" indent="0" algn="ctr">
              <a:buNone/>
            </a:pPr>
            <a:r>
              <a:rPr lang="en-CA" i="1" dirty="0"/>
              <a:t>&lt;div id=“</a:t>
            </a:r>
            <a:r>
              <a:rPr lang="en-CA" i="1" dirty="0" err="1"/>
              <a:t>anId</a:t>
            </a:r>
            <a:r>
              <a:rPr lang="en-CA" i="1" dirty="0"/>
              <a:t>”&gt; … &lt;/div&gt;</a:t>
            </a:r>
          </a:p>
          <a:p>
            <a:pPr lvl="1"/>
            <a:endParaRPr lang="en-CA" dirty="0"/>
          </a:p>
          <a:p>
            <a:endParaRPr lang="en-CA" dirty="0"/>
          </a:p>
        </p:txBody>
      </p:sp>
    </p:spTree>
    <p:extLst>
      <p:ext uri="{BB962C8B-B14F-4D97-AF65-F5344CB8AC3E}">
        <p14:creationId xmlns:p14="http://schemas.microsoft.com/office/powerpoint/2010/main" val="415929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combine class and ID attributes:</a:t>
            </a:r>
          </a:p>
          <a:p>
            <a:pPr marL="0" indent="0" algn="ctr">
              <a:buNone/>
            </a:pPr>
            <a:r>
              <a:rPr lang="en-CA" i="1" dirty="0"/>
              <a:t>&lt;p class=“</a:t>
            </a:r>
            <a:r>
              <a:rPr lang="en-CA" i="1" dirty="0" err="1"/>
              <a:t>majorInfo</a:t>
            </a:r>
            <a:r>
              <a:rPr lang="en-CA" i="1" dirty="0"/>
              <a:t>” id=“intro”&gt; … &lt;/p&gt;</a:t>
            </a:r>
          </a:p>
          <a:p>
            <a:pPr marL="0" indent="0" algn="ctr">
              <a:buNone/>
            </a:pPr>
            <a:r>
              <a:rPr lang="en-CA" i="1" dirty="0"/>
              <a:t>&lt;div class=“</a:t>
            </a:r>
            <a:r>
              <a:rPr lang="en-CA" i="1" dirty="0" err="1"/>
              <a:t>majorInfo</a:t>
            </a:r>
            <a:r>
              <a:rPr lang="en-CA" i="1" dirty="0"/>
              <a:t>” id=“data”&gt; … &lt;/p&gt;</a:t>
            </a:r>
          </a:p>
        </p:txBody>
      </p:sp>
    </p:spTree>
    <p:extLst>
      <p:ext uri="{BB962C8B-B14F-4D97-AF65-F5344CB8AC3E}">
        <p14:creationId xmlns:p14="http://schemas.microsoft.com/office/powerpoint/2010/main" val="2873824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How are attributes referred to inside &lt;style&gt; tags?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 you use &lt;style&gt; tags (and CSS! More on that later) on attributes, you must do the following:</a:t>
            </a:r>
          </a:p>
          <a:p>
            <a:pPr lvl="1"/>
            <a:r>
              <a:rPr lang="en-CA" i="1" dirty="0"/>
              <a:t>.[class name] </a:t>
            </a:r>
            <a:endParaRPr lang="en-CA" dirty="0"/>
          </a:p>
          <a:p>
            <a:pPr lvl="1"/>
            <a:r>
              <a:rPr lang="en-CA" i="1" dirty="0"/>
              <a:t>#[id name]</a:t>
            </a:r>
            <a:endParaRPr lang="en-CA" dirty="0"/>
          </a:p>
          <a:p>
            <a:r>
              <a:rPr lang="en-CA" dirty="0"/>
              <a:t>These specify what you want to stylize (as mentioned moments ago)</a:t>
            </a:r>
          </a:p>
        </p:txBody>
      </p:sp>
    </p:spTree>
    <p:extLst>
      <p:ext uri="{BB962C8B-B14F-4D97-AF65-F5344CB8AC3E}">
        <p14:creationId xmlns:p14="http://schemas.microsoft.com/office/powerpoint/2010/main" val="243079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What about tags that allow the “style” parameter?</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err="1"/>
              <a:t>asdf</a:t>
            </a:r>
            <a:endParaRPr lang="en-CA" dirty="0"/>
          </a:p>
        </p:txBody>
      </p:sp>
    </p:spTree>
    <p:extLst>
      <p:ext uri="{BB962C8B-B14F-4D97-AF65-F5344CB8AC3E}">
        <p14:creationId xmlns:p14="http://schemas.microsoft.com/office/powerpoint/2010/main" val="276697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Break #1</a:t>
            </a:r>
          </a:p>
        </p:txBody>
      </p:sp>
      <p:pic>
        <p:nvPicPr>
          <p:cNvPr id="4098" name="Picture 2" descr="Image result for Style memes">
            <a:extLst>
              <a:ext uri="{FF2B5EF4-FFF2-40B4-BE49-F238E27FC236}">
                <a16:creationId xmlns:a16="http://schemas.microsoft.com/office/drawing/2014/main" id="{3890B522-8ADA-428C-8FEB-DC9B0F84A8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7554" y="1271135"/>
            <a:ext cx="5928732" cy="54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54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Usefulness of &lt;Style&gt; Tags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Usually, &lt;style&gt; tags are not always on HTML pages all the time</a:t>
            </a:r>
          </a:p>
          <a:p>
            <a:pPr lvl="1"/>
            <a:r>
              <a:rPr lang="en-CA" dirty="0"/>
              <a:t>They’re there if you want to stylize on the fly</a:t>
            </a:r>
          </a:p>
          <a:p>
            <a:r>
              <a:rPr lang="en-CA" dirty="0"/>
              <a:t>Nowadays, web developers and web designers would use Cascading Style Sheets (or CSS for short) to be able to stylize their page</a:t>
            </a:r>
          </a:p>
        </p:txBody>
      </p:sp>
    </p:spTree>
    <p:extLst>
      <p:ext uri="{BB962C8B-B14F-4D97-AF65-F5344CB8AC3E}">
        <p14:creationId xmlns:p14="http://schemas.microsoft.com/office/powerpoint/2010/main" val="275734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CSS is the &lt;style&gt; tag, where the styles and instructions are represented in a CSS file as opposed to putting them in the &lt;style&gt; tag of an HTML page</a:t>
            </a:r>
          </a:p>
          <a:p>
            <a:r>
              <a:rPr lang="en-CA" dirty="0"/>
              <a:t>There isn’t much  to say here other than that it allows for more flexibility</a:t>
            </a:r>
          </a:p>
          <a:p>
            <a:pPr lvl="1"/>
            <a:r>
              <a:rPr lang="en-CA" dirty="0"/>
              <a:t>You don’t want to always type out the same &lt;style&gt; tag on all of your HTML pages of your website all the time</a:t>
            </a:r>
          </a:p>
          <a:p>
            <a:pPr lvl="1"/>
            <a:r>
              <a:rPr lang="en-CA" dirty="0"/>
              <a:t>Not only would it be inefficient, you would be prone to making mistakes</a:t>
            </a:r>
          </a:p>
          <a:p>
            <a:pPr lvl="1"/>
            <a:r>
              <a:rPr lang="en-CA" dirty="0"/>
              <a:t>All you need to do is link each HTML page to that particular CSS file</a:t>
            </a:r>
          </a:p>
        </p:txBody>
      </p:sp>
    </p:spTree>
    <p:extLst>
      <p:ext uri="{BB962C8B-B14F-4D97-AF65-F5344CB8AC3E}">
        <p14:creationId xmlns:p14="http://schemas.microsoft.com/office/powerpoint/2010/main" val="249148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 link a CSS file on your HTML page, all you need is to put the following link in your &lt;head&gt; tag of the HTML page:</a:t>
            </a:r>
          </a:p>
          <a:p>
            <a:pPr marL="0" indent="0" algn="ctr">
              <a:buNone/>
            </a:pPr>
            <a:r>
              <a:rPr lang="en-CA" i="1" dirty="0"/>
              <a:t>&lt;link </a:t>
            </a:r>
            <a:r>
              <a:rPr lang="en-CA" i="1" dirty="0" err="1"/>
              <a:t>href</a:t>
            </a:r>
            <a:r>
              <a:rPr lang="en-CA" i="1" dirty="0"/>
              <a:t>=“[area of where your </a:t>
            </a:r>
            <a:r>
              <a:rPr lang="en-CA" i="1" dirty="0" err="1"/>
              <a:t>css</a:t>
            </a:r>
            <a:r>
              <a:rPr lang="en-CA" i="1" dirty="0"/>
              <a:t> file is located]” </a:t>
            </a:r>
            <a:r>
              <a:rPr lang="en-CA" i="1" dirty="0" err="1"/>
              <a:t>rel</a:t>
            </a:r>
            <a:r>
              <a:rPr lang="en-CA" i="1" dirty="0"/>
              <a:t>=“stylesheet” type=“text/</a:t>
            </a:r>
            <a:r>
              <a:rPr lang="en-CA" i="1" dirty="0" err="1"/>
              <a:t>css</a:t>
            </a:r>
            <a:r>
              <a:rPr lang="en-CA" i="1" dirty="0"/>
              <a:t>”/&gt;</a:t>
            </a:r>
          </a:p>
        </p:txBody>
      </p:sp>
    </p:spTree>
    <p:extLst>
      <p:ext uri="{BB962C8B-B14F-4D97-AF65-F5344CB8AC3E}">
        <p14:creationId xmlns:p14="http://schemas.microsoft.com/office/powerpoint/2010/main" val="120129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One thing to note about HTML is that everything comes in blocks (or boxes, if you want to be more direct about it)</a:t>
            </a:r>
          </a:p>
          <a:p>
            <a:r>
              <a:rPr lang="en-CA" dirty="0"/>
              <a:t>What do I mean by this?</a:t>
            </a:r>
          </a:p>
        </p:txBody>
      </p:sp>
    </p:spTree>
    <p:extLst>
      <p:ext uri="{BB962C8B-B14F-4D97-AF65-F5344CB8AC3E}">
        <p14:creationId xmlns:p14="http://schemas.microsoft.com/office/powerpoint/2010/main" val="2763325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Organizing Content with Flexbox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err="1"/>
              <a:t>asdf</a:t>
            </a:r>
            <a:endParaRPr lang="en-CA" dirty="0"/>
          </a:p>
        </p:txBody>
      </p:sp>
    </p:spTree>
    <p:extLst>
      <p:ext uri="{BB962C8B-B14F-4D97-AF65-F5344CB8AC3E}">
        <p14:creationId xmlns:p14="http://schemas.microsoft.com/office/powerpoint/2010/main" val="312029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Lab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How did lab 1 go?</a:t>
            </a:r>
          </a:p>
          <a:p>
            <a:r>
              <a:rPr lang="en-CA" dirty="0"/>
              <a:t>Were there any troubling spots? Hope not!</a:t>
            </a:r>
          </a:p>
          <a:p>
            <a:r>
              <a:rPr lang="en-CA" dirty="0"/>
              <a:t>For those that handed it in, give yourselves a pat on your back.</a:t>
            </a:r>
          </a:p>
          <a:p>
            <a:r>
              <a:rPr lang="en-CA" dirty="0"/>
              <a:t>Lab 1 was due last night at 11:59pm. If you haven’t done lab 1 yet, I will extend it until Sunday night, 11:59pm</a:t>
            </a:r>
          </a:p>
          <a:p>
            <a:pPr lvl="1"/>
            <a:r>
              <a:rPr lang="en-CA" dirty="0"/>
              <a:t>Makes it easier, right?</a:t>
            </a:r>
          </a:p>
          <a:p>
            <a:pPr lvl="1"/>
            <a:r>
              <a:rPr lang="en-CA" dirty="0"/>
              <a:t>It will be only due tomorrow night, however! No extensions!</a:t>
            </a:r>
          </a:p>
          <a:p>
            <a:pPr lvl="1"/>
            <a:r>
              <a:rPr lang="en-CA" dirty="0"/>
              <a:t>All labs will be due on Sunday night, 11:59pm. This is to make it easier for those who may have tests or assignments due at school during the week</a:t>
            </a:r>
          </a:p>
        </p:txBody>
      </p:sp>
    </p:spTree>
    <p:extLst>
      <p:ext uri="{BB962C8B-B14F-4D97-AF65-F5344CB8AC3E}">
        <p14:creationId xmlns:p14="http://schemas.microsoft.com/office/powerpoint/2010/main" val="336403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Break #2</a:t>
            </a:r>
          </a:p>
        </p:txBody>
      </p:sp>
      <p:sp>
        <p:nvSpPr>
          <p:cNvPr id="4" name="Content Placeholder 3">
            <a:extLst>
              <a:ext uri="{FF2B5EF4-FFF2-40B4-BE49-F238E27FC236}">
                <a16:creationId xmlns:a16="http://schemas.microsoft.com/office/drawing/2014/main" id="{A14C1509-144C-4E9E-BC44-38AABB128F97}"/>
              </a:ext>
            </a:extLst>
          </p:cNvPr>
          <p:cNvSpPr>
            <a:spLocks noGrp="1"/>
          </p:cNvSpPr>
          <p:nvPr>
            <p:ph idx="1"/>
          </p:nvPr>
        </p:nvSpPr>
        <p:spPr/>
        <p:txBody>
          <a:bodyPr/>
          <a:lstStyle/>
          <a:p>
            <a:endParaRPr lang="en-CA" dirty="0"/>
          </a:p>
        </p:txBody>
      </p:sp>
      <p:pic>
        <p:nvPicPr>
          <p:cNvPr id="5122" name="Picture 2" descr="Image result for break memes">
            <a:extLst>
              <a:ext uri="{FF2B5EF4-FFF2-40B4-BE49-F238E27FC236}">
                <a16:creationId xmlns:a16="http://schemas.microsoft.com/office/drawing/2014/main" id="{7DF6A138-60B8-4124-AFBA-347F7F824A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1"/>
          <a:stretch/>
        </p:blipFill>
        <p:spPr bwMode="auto">
          <a:xfrm>
            <a:off x="4186238" y="0"/>
            <a:ext cx="3819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4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Let’s put all of this in action!</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Pull up your favourite editor and let’s start coding!</a:t>
            </a:r>
          </a:p>
          <a:p>
            <a:pPr lvl="1"/>
            <a:endParaRPr lang="en-CA" dirty="0"/>
          </a:p>
        </p:txBody>
      </p:sp>
    </p:spTree>
    <p:extLst>
      <p:ext uri="{BB962C8B-B14F-4D97-AF65-F5344CB8AC3E}">
        <p14:creationId xmlns:p14="http://schemas.microsoft.com/office/powerpoint/2010/main" val="24519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Structure of our lesson today</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Today’s lesson will comprise of the following order:</a:t>
            </a:r>
          </a:p>
          <a:p>
            <a:pPr lvl="1"/>
            <a:r>
              <a:rPr lang="en-CA" dirty="0"/>
              <a:t>The lesson (which is right now!)</a:t>
            </a:r>
          </a:p>
          <a:p>
            <a:pPr lvl="1"/>
            <a:r>
              <a:rPr lang="en-CA" dirty="0"/>
              <a:t>The application</a:t>
            </a:r>
          </a:p>
          <a:p>
            <a:pPr lvl="2"/>
            <a:r>
              <a:rPr lang="en-CA" dirty="0"/>
              <a:t>We will first code HTML pages using the &lt;style&gt; tags</a:t>
            </a:r>
          </a:p>
          <a:p>
            <a:pPr lvl="2"/>
            <a:r>
              <a:rPr lang="en-CA" dirty="0"/>
              <a:t>Then, we will write CSS pages accompanying the HTML pages</a:t>
            </a:r>
          </a:p>
        </p:txBody>
      </p:sp>
    </p:spTree>
    <p:extLst>
      <p:ext uri="{BB962C8B-B14F-4D97-AF65-F5344CB8AC3E}">
        <p14:creationId xmlns:p14="http://schemas.microsoft.com/office/powerpoint/2010/main" val="49025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Quick recap with HTML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With the first lesson now over, what have you learned so far?</a:t>
            </a:r>
          </a:p>
          <a:p>
            <a:r>
              <a:rPr lang="en-CA" dirty="0"/>
              <a:t>During the HTML lesson, you have seen how to:</a:t>
            </a:r>
          </a:p>
          <a:p>
            <a:pPr lvl="1"/>
            <a:r>
              <a:rPr lang="en-CA" dirty="0"/>
              <a:t>Write HTML pages</a:t>
            </a:r>
          </a:p>
          <a:p>
            <a:pPr lvl="1"/>
            <a:r>
              <a:rPr lang="en-CA" dirty="0"/>
              <a:t>What HTML tags are (and why they are useful!)</a:t>
            </a:r>
          </a:p>
          <a:p>
            <a:pPr lvl="1"/>
            <a:r>
              <a:rPr lang="en-CA" dirty="0"/>
              <a:t>What elements and content within HTML tags are</a:t>
            </a:r>
          </a:p>
          <a:p>
            <a:r>
              <a:rPr lang="en-CA" dirty="0"/>
              <a:t>Of course, remember that the majority of these tags need the start and end tags (the beginning of the tag block and the ending of the tag block) in order for their functionality to work</a:t>
            </a:r>
          </a:p>
          <a:p>
            <a:r>
              <a:rPr lang="en-CA" dirty="0"/>
              <a:t>HTML pages always comes with a &lt;head&gt; tag and a &lt;body&gt; tag</a:t>
            </a:r>
          </a:p>
          <a:p>
            <a:pPr lvl="1"/>
            <a:r>
              <a:rPr lang="en-CA" dirty="0"/>
              <a:t>&lt;head&gt; defines the webpage itself</a:t>
            </a:r>
          </a:p>
          <a:p>
            <a:pPr lvl="1"/>
            <a:r>
              <a:rPr lang="en-CA" dirty="0"/>
              <a:t>&lt;body&gt; defines the contents that will be present (and shown) on the webpage</a:t>
            </a:r>
          </a:p>
          <a:p>
            <a:pPr lvl="1"/>
            <a:endParaRPr lang="en-CA" dirty="0"/>
          </a:p>
        </p:txBody>
      </p:sp>
      <p:pic>
        <p:nvPicPr>
          <p:cNvPr id="2050" name="Picture 2" descr="Image result for Coding in HTML memes">
            <a:extLst>
              <a:ext uri="{FF2B5EF4-FFF2-40B4-BE49-F238E27FC236}">
                <a16:creationId xmlns:a16="http://schemas.microsoft.com/office/drawing/2014/main" id="{03254407-C556-4AE4-A790-CEA49640C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9100" y="2194379"/>
            <a:ext cx="1905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Quick recap with HTML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Any questions about HTML?</a:t>
            </a:r>
          </a:p>
          <a:p>
            <a:r>
              <a:rPr lang="en-CA" dirty="0"/>
              <a:t>Did you learn something cool in the process?</a:t>
            </a:r>
          </a:p>
          <a:p>
            <a:pPr marL="0" indent="0" algn="ctr">
              <a:buNone/>
            </a:pPr>
            <a:r>
              <a:rPr lang="en-CA" dirty="0"/>
              <a:t>Now, onto the lesson…</a:t>
            </a:r>
          </a:p>
        </p:txBody>
      </p:sp>
    </p:spTree>
    <p:extLst>
      <p:ext uri="{BB962C8B-B14F-4D97-AF65-F5344CB8AC3E}">
        <p14:creationId xmlns:p14="http://schemas.microsoft.com/office/powerpoint/2010/main" val="359696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As you may have guessed, you can stylize your HTML page</a:t>
            </a:r>
          </a:p>
          <a:p>
            <a:r>
              <a:rPr lang="en-CA" dirty="0"/>
              <a:t>This can make your highlighted content stand out…</a:t>
            </a:r>
          </a:p>
          <a:p>
            <a:pPr lvl="1"/>
            <a:r>
              <a:rPr lang="en-CA" dirty="0"/>
              <a:t>Possibly in a good way (hopefully!)</a:t>
            </a:r>
          </a:p>
          <a:p>
            <a:pPr lvl="1"/>
            <a:r>
              <a:rPr lang="en-CA" dirty="0"/>
              <a:t>But also possibly in a bad way</a:t>
            </a:r>
          </a:p>
        </p:txBody>
      </p:sp>
    </p:spTree>
    <p:extLst>
      <p:ext uri="{BB962C8B-B14F-4D97-AF65-F5344CB8AC3E}">
        <p14:creationId xmlns:p14="http://schemas.microsoft.com/office/powerpoint/2010/main" val="374902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 be able to style your HTML page, let’s take a look at &lt;style&gt; tags</a:t>
            </a:r>
          </a:p>
          <a:p>
            <a:r>
              <a:rPr lang="en-CA" dirty="0"/>
              <a:t>What are &lt;style&gt; tags and why are they useful?</a:t>
            </a:r>
          </a:p>
          <a:p>
            <a:pPr lvl="1"/>
            <a:r>
              <a:rPr lang="en-CA" dirty="0"/>
              <a:t>These are tags that contain elements within its tag block</a:t>
            </a:r>
          </a:p>
          <a:p>
            <a:pPr lvl="1"/>
            <a:r>
              <a:rPr lang="en-CA" dirty="0"/>
              <a:t>It’s just like any other HTML tag… only that the elements (contents) inside the tag are not physically displayed onscreen</a:t>
            </a:r>
          </a:p>
          <a:p>
            <a:pPr lvl="1"/>
            <a:r>
              <a:rPr lang="en-CA" dirty="0"/>
              <a:t>These elements help define the aesthetics of particular content</a:t>
            </a:r>
          </a:p>
          <a:p>
            <a:pPr lvl="1"/>
            <a:r>
              <a:rPr lang="en-CA" dirty="0"/>
              <a:t>This depends on what you want to define (not everything gets defined here…)</a:t>
            </a:r>
          </a:p>
          <a:p>
            <a:endParaRPr lang="en-CA" dirty="0"/>
          </a:p>
        </p:txBody>
      </p:sp>
    </p:spTree>
    <p:extLst>
      <p:ext uri="{BB962C8B-B14F-4D97-AF65-F5344CB8AC3E}">
        <p14:creationId xmlns:p14="http://schemas.microsoft.com/office/powerpoint/2010/main" val="113567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 using &lt;style&gt; tags, what does your typical element look like?</a:t>
            </a:r>
          </a:p>
          <a:p>
            <a:r>
              <a:rPr lang="en-CA" dirty="0"/>
              <a:t>&lt;style&gt; tags usually contain what you want to stylize and the rules that accompany that</a:t>
            </a:r>
          </a:p>
        </p:txBody>
      </p:sp>
    </p:spTree>
    <p:extLst>
      <p:ext uri="{BB962C8B-B14F-4D97-AF65-F5344CB8AC3E}">
        <p14:creationId xmlns:p14="http://schemas.microsoft.com/office/powerpoint/2010/main" val="2504863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5095</TotalTime>
  <Words>1557</Words>
  <Application>Microsoft Office PowerPoint</Application>
  <PresentationFormat>Widescreen</PresentationFormat>
  <Paragraphs>164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Corbel</vt:lpstr>
      <vt:lpstr>Wingdings</vt:lpstr>
      <vt:lpstr>Banded</vt:lpstr>
      <vt:lpstr>Lesson 3: Learning About JavaScript – The Basics</vt:lpstr>
      <vt:lpstr>Welcome Back!</vt:lpstr>
      <vt:lpstr>Lab 1</vt:lpstr>
      <vt:lpstr>Structure of our lesson today</vt:lpstr>
      <vt:lpstr>Quick recap with HTML (1)</vt:lpstr>
      <vt:lpstr>Quick recap with HTML (2)</vt:lpstr>
      <vt:lpstr>Styling your HTML Page (1)</vt:lpstr>
      <vt:lpstr>Styling your HTML Page (1)</vt:lpstr>
      <vt:lpstr>Styling your HTML Page (2)</vt:lpstr>
      <vt:lpstr>Styling your HTML Page (3)</vt:lpstr>
      <vt:lpstr>Styling your HTML Page (4)</vt:lpstr>
      <vt:lpstr>Styling your HTML Page (5)</vt:lpstr>
      <vt:lpstr>Styling your HTML Page (6)</vt:lpstr>
      <vt:lpstr>Styling your HTML Page (7)</vt:lpstr>
      <vt:lpstr>Styling your HTML Page (8)</vt:lpstr>
      <vt:lpstr>Styling your HTML Page (9)</vt:lpstr>
      <vt:lpstr>Styling your HTML Page (10)</vt:lpstr>
      <vt:lpstr>Going back to HTML basics… Attributes (1)</vt:lpstr>
      <vt:lpstr>Going back to HTML basics… Attributes (2)</vt:lpstr>
      <vt:lpstr>Going back to HTML basics… Attributes (3)</vt:lpstr>
      <vt:lpstr>Going back to HTML basics… Attributes (4)</vt:lpstr>
      <vt:lpstr>How are attributes referred to inside &lt;style&gt; tags?</vt:lpstr>
      <vt:lpstr>What about tags that allow the “style” parameter?</vt:lpstr>
      <vt:lpstr>Break #1</vt:lpstr>
      <vt:lpstr>Usefulness of &lt;Style&gt; Tags</vt:lpstr>
      <vt:lpstr>CSS (1)</vt:lpstr>
      <vt:lpstr>CSS (2)</vt:lpstr>
      <vt:lpstr>CSS (3)</vt:lpstr>
      <vt:lpstr>Organizing Content with Flexbox (1)</vt:lpstr>
      <vt:lpstr>Break #2</vt:lpstr>
      <vt:lpstr>Let’s put all of this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Turtile Chen</dc:creator>
  <cp:lastModifiedBy>Turtile Chen</cp:lastModifiedBy>
  <cp:revision>38</cp:revision>
  <dcterms:created xsi:type="dcterms:W3CDTF">2018-01-18T00:34:02Z</dcterms:created>
  <dcterms:modified xsi:type="dcterms:W3CDTF">2018-01-26T14:41:32Z</dcterms:modified>
</cp:coreProperties>
</file>