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82" r:id="rId5"/>
    <p:sldId id="283" r:id="rId6"/>
    <p:sldId id="284" r:id="rId7"/>
    <p:sldId id="259" r:id="rId8"/>
    <p:sldId id="260" r:id="rId9"/>
    <p:sldId id="261" r:id="rId10"/>
    <p:sldId id="262" r:id="rId11"/>
    <p:sldId id="263" r:id="rId12"/>
    <p:sldId id="265" r:id="rId13"/>
    <p:sldId id="269" r:id="rId14"/>
    <p:sldId id="270" r:id="rId15"/>
    <p:sldId id="264" r:id="rId16"/>
    <p:sldId id="266" r:id="rId17"/>
    <p:sldId id="267" r:id="rId18"/>
    <p:sldId id="271" r:id="rId19"/>
    <p:sldId id="272" r:id="rId20"/>
    <p:sldId id="273" r:id="rId21"/>
    <p:sldId id="274" r:id="rId22"/>
    <p:sldId id="275" r:id="rId23"/>
    <p:sldId id="276" r:id="rId24"/>
    <p:sldId id="277" r:id="rId25"/>
    <p:sldId id="278" r:id="rId26"/>
    <p:sldId id="279" r:id="rId27"/>
    <p:sldId id="280" r:id="rId28"/>
    <p:sldId id="281"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66" d="100"/>
          <a:sy n="66" d="100"/>
        </p:scale>
        <p:origin x="81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1/17/2018</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1/17/2018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1/17/2018</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vanturtileman.github.io/C5-IntroToWebDe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88B8C-75EF-4F44-9C30-64330B910503}"/>
              </a:ext>
            </a:extLst>
          </p:cNvPr>
          <p:cNvSpPr>
            <a:spLocks noGrp="1"/>
          </p:cNvSpPr>
          <p:nvPr>
            <p:ph type="ctrTitle"/>
          </p:nvPr>
        </p:nvSpPr>
        <p:spPr/>
        <p:txBody>
          <a:bodyPr>
            <a:normAutofit/>
          </a:bodyPr>
          <a:lstStyle/>
          <a:p>
            <a:r>
              <a:rPr lang="en-CA" dirty="0"/>
              <a:t>Lesson 1: Working with HTML</a:t>
            </a:r>
          </a:p>
        </p:txBody>
      </p:sp>
      <p:sp>
        <p:nvSpPr>
          <p:cNvPr id="3" name="Subtitle 2">
            <a:extLst>
              <a:ext uri="{FF2B5EF4-FFF2-40B4-BE49-F238E27FC236}">
                <a16:creationId xmlns:a16="http://schemas.microsoft.com/office/drawing/2014/main" id="{94299FFB-756D-45AE-AFBE-90E2E5CDB6E2}"/>
              </a:ext>
            </a:extLst>
          </p:cNvPr>
          <p:cNvSpPr>
            <a:spLocks noGrp="1"/>
          </p:cNvSpPr>
          <p:nvPr>
            <p:ph type="subTitle" idx="1"/>
          </p:nvPr>
        </p:nvSpPr>
        <p:spPr/>
        <p:txBody>
          <a:bodyPr/>
          <a:lstStyle/>
          <a:p>
            <a:r>
              <a:rPr lang="en-CA" dirty="0"/>
              <a:t>C5 – Introduction to Web Development</a:t>
            </a:r>
          </a:p>
          <a:p>
            <a:r>
              <a:rPr lang="en-CA" dirty="0"/>
              <a:t>Evan Chen</a:t>
            </a:r>
          </a:p>
          <a:p>
            <a:r>
              <a:rPr lang="en-CA" dirty="0"/>
              <a:t>January 20, 2018</a:t>
            </a:r>
          </a:p>
        </p:txBody>
      </p:sp>
    </p:spTree>
    <p:extLst>
      <p:ext uri="{BB962C8B-B14F-4D97-AF65-F5344CB8AC3E}">
        <p14:creationId xmlns:p14="http://schemas.microsoft.com/office/powerpoint/2010/main" val="796573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General Course Information (2)</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Tutorial classes will be held at U of T St. George’s Robarts Library, Study Room 1 (first floor)</a:t>
            </a:r>
          </a:p>
          <a:p>
            <a:pPr lvl="1"/>
            <a:r>
              <a:rPr lang="en-CA" dirty="0"/>
              <a:t>Every Saturday (unless stated on the schedule), starting at 1 pm to 3:30 pm</a:t>
            </a:r>
          </a:p>
          <a:p>
            <a:r>
              <a:rPr lang="en-CA" dirty="0"/>
              <a:t>This tutorial course is free!</a:t>
            </a:r>
          </a:p>
          <a:p>
            <a:r>
              <a:rPr lang="en-CA" dirty="0"/>
              <a:t>Tutorial website:</a:t>
            </a:r>
          </a:p>
          <a:p>
            <a:pPr marL="0" indent="0" algn="ctr">
              <a:buNone/>
            </a:pPr>
            <a:r>
              <a:rPr lang="en-CA" dirty="0">
                <a:hlinkClick r:id="rId2"/>
              </a:rPr>
              <a:t>https://evanturtileman.github.io/C5-IntroToWebDev/</a:t>
            </a:r>
            <a:endParaRPr lang="en-CA" dirty="0"/>
          </a:p>
          <a:p>
            <a:r>
              <a:rPr lang="en-CA" dirty="0"/>
              <a:t>Please look through the website  for more information and for these lesson slides!</a:t>
            </a:r>
          </a:p>
        </p:txBody>
      </p:sp>
    </p:spTree>
    <p:extLst>
      <p:ext uri="{BB962C8B-B14F-4D97-AF65-F5344CB8AC3E}">
        <p14:creationId xmlns:p14="http://schemas.microsoft.com/office/powerpoint/2010/main" val="2072254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General Course Information (3)</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There will be 10 lessons</a:t>
            </a:r>
          </a:p>
          <a:p>
            <a:pPr lvl="1"/>
            <a:r>
              <a:rPr lang="en-CA" dirty="0"/>
              <a:t>Each lesson will touch on a different concept</a:t>
            </a:r>
          </a:p>
          <a:p>
            <a:pPr lvl="1"/>
            <a:r>
              <a:rPr lang="en-CA" dirty="0"/>
              <a:t>All lessons will build up from each other</a:t>
            </a:r>
          </a:p>
          <a:p>
            <a:r>
              <a:rPr lang="en-CA" dirty="0"/>
              <a:t>In addition to the lessons</a:t>
            </a:r>
          </a:p>
          <a:p>
            <a:pPr lvl="1"/>
            <a:r>
              <a:rPr lang="en-CA" dirty="0"/>
              <a:t>There will be 8 labs</a:t>
            </a:r>
          </a:p>
          <a:p>
            <a:pPr lvl="1"/>
            <a:r>
              <a:rPr lang="en-CA" dirty="0"/>
              <a:t>There will be 2 project assignments</a:t>
            </a:r>
          </a:p>
          <a:p>
            <a:pPr lvl="1"/>
            <a:r>
              <a:rPr lang="en-CA" dirty="0"/>
              <a:t>There will be a written test at the end of this tutorial course</a:t>
            </a:r>
          </a:p>
        </p:txBody>
      </p:sp>
    </p:spTree>
    <p:extLst>
      <p:ext uri="{BB962C8B-B14F-4D97-AF65-F5344CB8AC3E}">
        <p14:creationId xmlns:p14="http://schemas.microsoft.com/office/powerpoint/2010/main" val="4204828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General Course Information (4)</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This is what the grading scheme will look like:</a:t>
            </a:r>
          </a:p>
          <a:p>
            <a:pPr marL="0" indent="0">
              <a:buNone/>
            </a:pPr>
            <a:endParaRPr lang="en-CA" dirty="0"/>
          </a:p>
        </p:txBody>
      </p:sp>
      <p:graphicFrame>
        <p:nvGraphicFramePr>
          <p:cNvPr id="4" name="Table 3">
            <a:extLst>
              <a:ext uri="{FF2B5EF4-FFF2-40B4-BE49-F238E27FC236}">
                <a16:creationId xmlns:a16="http://schemas.microsoft.com/office/drawing/2014/main" id="{90B21C41-A748-4930-9596-910DA8D4926D}"/>
              </a:ext>
            </a:extLst>
          </p:cNvPr>
          <p:cNvGraphicFramePr>
            <a:graphicFrameLocks noGrp="1"/>
          </p:cNvGraphicFramePr>
          <p:nvPr>
            <p:extLst>
              <p:ext uri="{D42A27DB-BD31-4B8C-83A1-F6EECF244321}">
                <p14:modId xmlns:p14="http://schemas.microsoft.com/office/powerpoint/2010/main" val="3342783945"/>
              </p:ext>
            </p:extLst>
          </p:nvPr>
        </p:nvGraphicFramePr>
        <p:xfrm>
          <a:off x="2030959" y="2606523"/>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98291881"/>
                    </a:ext>
                  </a:extLst>
                </a:gridCol>
                <a:gridCol w="4064000">
                  <a:extLst>
                    <a:ext uri="{9D8B030D-6E8A-4147-A177-3AD203B41FA5}">
                      <a16:colId xmlns:a16="http://schemas.microsoft.com/office/drawing/2014/main" val="1579335482"/>
                    </a:ext>
                  </a:extLst>
                </a:gridCol>
              </a:tblGrid>
              <a:tr h="370840">
                <a:tc>
                  <a:txBody>
                    <a:bodyPr/>
                    <a:lstStyle/>
                    <a:p>
                      <a:pPr algn="ctr"/>
                      <a:r>
                        <a:rPr lang="en-CA" i="1" dirty="0"/>
                        <a:t>Evaluation</a:t>
                      </a:r>
                    </a:p>
                  </a:txBody>
                  <a:tcPr/>
                </a:tc>
                <a:tc>
                  <a:txBody>
                    <a:bodyPr/>
                    <a:lstStyle/>
                    <a:p>
                      <a:pPr algn="ctr"/>
                      <a:r>
                        <a:rPr lang="en-CA" i="1" dirty="0"/>
                        <a:t>Weight</a:t>
                      </a:r>
                    </a:p>
                  </a:txBody>
                  <a:tcPr/>
                </a:tc>
                <a:extLst>
                  <a:ext uri="{0D108BD9-81ED-4DB2-BD59-A6C34878D82A}">
                    <a16:rowId xmlns:a16="http://schemas.microsoft.com/office/drawing/2014/main" val="4089200329"/>
                  </a:ext>
                </a:extLst>
              </a:tr>
              <a:tr h="370840">
                <a:tc>
                  <a:txBody>
                    <a:bodyPr/>
                    <a:lstStyle/>
                    <a:p>
                      <a:r>
                        <a:rPr lang="en-CA" dirty="0"/>
                        <a:t>Labs (x8)</a:t>
                      </a:r>
                    </a:p>
                  </a:txBody>
                  <a:tcPr/>
                </a:tc>
                <a:tc>
                  <a:txBody>
                    <a:bodyPr/>
                    <a:lstStyle/>
                    <a:p>
                      <a:r>
                        <a:rPr lang="en-CA" dirty="0"/>
                        <a:t>3% each (24% total)</a:t>
                      </a:r>
                    </a:p>
                  </a:txBody>
                  <a:tcPr/>
                </a:tc>
                <a:extLst>
                  <a:ext uri="{0D108BD9-81ED-4DB2-BD59-A6C34878D82A}">
                    <a16:rowId xmlns:a16="http://schemas.microsoft.com/office/drawing/2014/main" val="314237478"/>
                  </a:ext>
                </a:extLst>
              </a:tr>
              <a:tr h="370840">
                <a:tc>
                  <a:txBody>
                    <a:bodyPr/>
                    <a:lstStyle/>
                    <a:p>
                      <a:r>
                        <a:rPr lang="en-CA" dirty="0"/>
                        <a:t>Project 1 </a:t>
                      </a:r>
                    </a:p>
                  </a:txBody>
                  <a:tcPr/>
                </a:tc>
                <a:tc>
                  <a:txBody>
                    <a:bodyPr/>
                    <a:lstStyle/>
                    <a:p>
                      <a:r>
                        <a:rPr lang="en-CA" dirty="0"/>
                        <a:t>18%</a:t>
                      </a:r>
                    </a:p>
                  </a:txBody>
                  <a:tcPr/>
                </a:tc>
                <a:extLst>
                  <a:ext uri="{0D108BD9-81ED-4DB2-BD59-A6C34878D82A}">
                    <a16:rowId xmlns:a16="http://schemas.microsoft.com/office/drawing/2014/main" val="1939088675"/>
                  </a:ext>
                </a:extLst>
              </a:tr>
              <a:tr h="370840">
                <a:tc>
                  <a:txBody>
                    <a:bodyPr/>
                    <a:lstStyle/>
                    <a:p>
                      <a:r>
                        <a:rPr lang="en-CA" dirty="0"/>
                        <a:t>Project 2 </a:t>
                      </a:r>
                    </a:p>
                  </a:txBody>
                  <a:tcPr/>
                </a:tc>
                <a:tc>
                  <a:txBody>
                    <a:bodyPr/>
                    <a:lstStyle/>
                    <a:p>
                      <a:r>
                        <a:rPr lang="en-CA" dirty="0"/>
                        <a:t>28%</a:t>
                      </a:r>
                    </a:p>
                  </a:txBody>
                  <a:tcPr/>
                </a:tc>
                <a:extLst>
                  <a:ext uri="{0D108BD9-81ED-4DB2-BD59-A6C34878D82A}">
                    <a16:rowId xmlns:a16="http://schemas.microsoft.com/office/drawing/2014/main" val="2664751523"/>
                  </a:ext>
                </a:extLst>
              </a:tr>
              <a:tr h="370840">
                <a:tc>
                  <a:txBody>
                    <a:bodyPr/>
                    <a:lstStyle/>
                    <a:p>
                      <a:r>
                        <a:rPr lang="en-CA" dirty="0"/>
                        <a:t>Course-end Test</a:t>
                      </a:r>
                    </a:p>
                  </a:txBody>
                  <a:tcPr/>
                </a:tc>
                <a:tc>
                  <a:txBody>
                    <a:bodyPr/>
                    <a:lstStyle/>
                    <a:p>
                      <a:r>
                        <a:rPr lang="en-CA" dirty="0"/>
                        <a:t>30%</a:t>
                      </a:r>
                    </a:p>
                  </a:txBody>
                  <a:tcPr/>
                </a:tc>
                <a:extLst>
                  <a:ext uri="{0D108BD9-81ED-4DB2-BD59-A6C34878D82A}">
                    <a16:rowId xmlns:a16="http://schemas.microsoft.com/office/drawing/2014/main" val="349811176"/>
                  </a:ext>
                </a:extLst>
              </a:tr>
            </a:tbl>
          </a:graphicData>
        </a:graphic>
      </p:graphicFrame>
    </p:spTree>
    <p:extLst>
      <p:ext uri="{BB962C8B-B14F-4D97-AF65-F5344CB8AC3E}">
        <p14:creationId xmlns:p14="http://schemas.microsoft.com/office/powerpoint/2010/main" val="1280154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err="1"/>
              <a:t>Github</a:t>
            </a:r>
            <a:endParaRPr lang="en-CA" dirty="0"/>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This tutorial course requires you to have a </a:t>
            </a:r>
            <a:r>
              <a:rPr lang="en-CA" dirty="0" err="1"/>
              <a:t>Github</a:t>
            </a:r>
            <a:r>
              <a:rPr lang="en-CA" dirty="0"/>
              <a:t> account</a:t>
            </a:r>
          </a:p>
          <a:p>
            <a:r>
              <a:rPr lang="en-CA" dirty="0"/>
              <a:t>You can create one for free!</a:t>
            </a:r>
          </a:p>
          <a:p>
            <a:r>
              <a:rPr lang="en-CA" dirty="0"/>
              <a:t>This is where you can store your work and show it off to others!</a:t>
            </a:r>
          </a:p>
          <a:p>
            <a:r>
              <a:rPr lang="en-CA" dirty="0"/>
              <a:t>Think of it like a portfolio but for Computer Science/Computer Engineering/&lt;insert any other tech fields relevant here&gt; students </a:t>
            </a:r>
            <a:r>
              <a:rPr lang="en-CA" dirty="0">
                <a:sym typeface="Wingdings" panose="05000000000000000000" pitchFamily="2" charset="2"/>
              </a:rPr>
              <a:t></a:t>
            </a:r>
          </a:p>
          <a:p>
            <a:r>
              <a:rPr lang="en-CA" dirty="0">
                <a:sym typeface="Wingdings" panose="05000000000000000000" pitchFamily="2" charset="2"/>
              </a:rPr>
              <a:t>In this course, you will be handing in your work through </a:t>
            </a:r>
            <a:r>
              <a:rPr lang="en-CA" dirty="0" err="1">
                <a:sym typeface="Wingdings" panose="05000000000000000000" pitchFamily="2" charset="2"/>
              </a:rPr>
              <a:t>Github</a:t>
            </a:r>
            <a:endParaRPr lang="en-CA" dirty="0">
              <a:sym typeface="Wingdings" panose="05000000000000000000" pitchFamily="2" charset="2"/>
            </a:endParaRPr>
          </a:p>
          <a:p>
            <a:pPr lvl="1"/>
            <a:r>
              <a:rPr lang="en-CA" dirty="0">
                <a:sym typeface="Wingdings" panose="05000000000000000000" pitchFamily="2" charset="2"/>
              </a:rPr>
              <a:t>You cannot hand in your work through Dropbox or through email</a:t>
            </a:r>
          </a:p>
          <a:p>
            <a:pPr lvl="1"/>
            <a:r>
              <a:rPr lang="en-CA" dirty="0">
                <a:sym typeface="Wingdings" panose="05000000000000000000" pitchFamily="2" charset="2"/>
              </a:rPr>
              <a:t>I will only mark what is in your </a:t>
            </a:r>
            <a:r>
              <a:rPr lang="en-CA" dirty="0" err="1">
                <a:sym typeface="Wingdings" panose="05000000000000000000" pitchFamily="2" charset="2"/>
              </a:rPr>
              <a:t>Github</a:t>
            </a:r>
            <a:r>
              <a:rPr lang="en-CA" dirty="0">
                <a:sym typeface="Wingdings" panose="05000000000000000000" pitchFamily="2" charset="2"/>
              </a:rPr>
              <a:t> accounts</a:t>
            </a:r>
          </a:p>
          <a:p>
            <a:r>
              <a:rPr lang="en-CA" dirty="0">
                <a:sym typeface="Wingdings" panose="05000000000000000000" pitchFamily="2" charset="2"/>
              </a:rPr>
              <a:t>When you create your </a:t>
            </a:r>
            <a:r>
              <a:rPr lang="en-CA" dirty="0" err="1">
                <a:sym typeface="Wingdings" panose="05000000000000000000" pitchFamily="2" charset="2"/>
              </a:rPr>
              <a:t>Github</a:t>
            </a:r>
            <a:r>
              <a:rPr lang="en-CA" dirty="0">
                <a:sym typeface="Wingdings" panose="05000000000000000000" pitchFamily="2" charset="2"/>
              </a:rPr>
              <a:t> accounts, please send me your </a:t>
            </a:r>
            <a:r>
              <a:rPr lang="en-CA" dirty="0" err="1">
                <a:sym typeface="Wingdings" panose="05000000000000000000" pitchFamily="2" charset="2"/>
              </a:rPr>
              <a:t>Github</a:t>
            </a:r>
            <a:r>
              <a:rPr lang="en-CA" dirty="0">
                <a:sym typeface="Wingdings" panose="05000000000000000000" pitchFamily="2" charset="2"/>
              </a:rPr>
              <a:t> usernames.</a:t>
            </a:r>
          </a:p>
          <a:p>
            <a:pPr lvl="1"/>
            <a:endParaRPr lang="en-CA" dirty="0"/>
          </a:p>
          <a:p>
            <a:pPr marL="0" indent="0">
              <a:buNone/>
            </a:pPr>
            <a:endParaRPr lang="en-CA" dirty="0"/>
          </a:p>
        </p:txBody>
      </p:sp>
    </p:spTree>
    <p:extLst>
      <p:ext uri="{BB962C8B-B14F-4D97-AF65-F5344CB8AC3E}">
        <p14:creationId xmlns:p14="http://schemas.microsoft.com/office/powerpoint/2010/main" val="2533824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err="1"/>
              <a:t>Course_PORTAL</a:t>
            </a:r>
            <a:endParaRPr lang="en-CA" dirty="0"/>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sym typeface="Wingdings" panose="05000000000000000000" pitchFamily="2" charset="2"/>
              </a:rPr>
              <a:t>But, how can you view your marks?</a:t>
            </a:r>
          </a:p>
          <a:p>
            <a:pPr lvl="1"/>
            <a:r>
              <a:rPr lang="en-CA" dirty="0">
                <a:sym typeface="Wingdings" panose="05000000000000000000" pitchFamily="2" charset="2"/>
              </a:rPr>
              <a:t>I will not push your marks into the </a:t>
            </a:r>
            <a:r>
              <a:rPr lang="en-CA" dirty="0" err="1">
                <a:sym typeface="Wingdings" panose="05000000000000000000" pitchFamily="2" charset="2"/>
              </a:rPr>
              <a:t>Github</a:t>
            </a:r>
            <a:r>
              <a:rPr lang="en-CA" dirty="0">
                <a:sym typeface="Wingdings" panose="05000000000000000000" pitchFamily="2" charset="2"/>
              </a:rPr>
              <a:t> repository</a:t>
            </a:r>
          </a:p>
          <a:p>
            <a:r>
              <a:rPr lang="en-CA" dirty="0">
                <a:sym typeface="Wingdings" panose="05000000000000000000" pitchFamily="2" charset="2"/>
              </a:rPr>
              <a:t>Introducing </a:t>
            </a:r>
            <a:r>
              <a:rPr lang="en-CA" b="1" i="1" dirty="0" err="1">
                <a:sym typeface="Wingdings" panose="05000000000000000000" pitchFamily="2" charset="2"/>
              </a:rPr>
              <a:t>course_PORTaL</a:t>
            </a:r>
            <a:r>
              <a:rPr lang="en-CA" dirty="0">
                <a:sym typeface="Wingdings" panose="05000000000000000000" pitchFamily="2" charset="2"/>
              </a:rPr>
              <a:t>!</a:t>
            </a:r>
          </a:p>
          <a:p>
            <a:pPr lvl="1"/>
            <a:r>
              <a:rPr lang="en-CA" dirty="0">
                <a:sym typeface="Wingdings" panose="05000000000000000000" pitchFamily="2" charset="2"/>
              </a:rPr>
              <a:t>Here, you will be able to view your marks</a:t>
            </a:r>
          </a:p>
          <a:p>
            <a:pPr lvl="1"/>
            <a:r>
              <a:rPr lang="en-CA" dirty="0">
                <a:sym typeface="Wingdings" panose="05000000000000000000" pitchFamily="2" charset="2"/>
              </a:rPr>
              <a:t>In order to sign up, you must send me your email addresses</a:t>
            </a:r>
          </a:p>
          <a:p>
            <a:pPr lvl="1"/>
            <a:r>
              <a:rPr lang="en-CA" dirty="0">
                <a:sym typeface="Wingdings" panose="05000000000000000000" pitchFamily="2" charset="2"/>
              </a:rPr>
              <a:t>This application is created by yours truly!</a:t>
            </a:r>
          </a:p>
          <a:p>
            <a:pPr lvl="1"/>
            <a:r>
              <a:rPr lang="en-CA" dirty="0">
                <a:sym typeface="Wingdings" panose="05000000000000000000" pitchFamily="2" charset="2"/>
              </a:rPr>
              <a:t>One thing to note: this application will be finally ready by the end of the week, next week.</a:t>
            </a:r>
          </a:p>
          <a:p>
            <a:pPr lvl="1"/>
            <a:endParaRPr lang="en-CA" dirty="0"/>
          </a:p>
          <a:p>
            <a:pPr marL="0" indent="0">
              <a:buNone/>
            </a:pPr>
            <a:endParaRPr lang="en-CA" dirty="0"/>
          </a:p>
        </p:txBody>
      </p:sp>
    </p:spTree>
    <p:extLst>
      <p:ext uri="{BB962C8B-B14F-4D97-AF65-F5344CB8AC3E}">
        <p14:creationId xmlns:p14="http://schemas.microsoft.com/office/powerpoint/2010/main" val="2673832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More info on labs</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There will be 8 labs that will allow you to apply your knowledge from the lessons material</a:t>
            </a:r>
          </a:p>
          <a:p>
            <a:r>
              <a:rPr lang="en-CA" dirty="0"/>
              <a:t>Each lab will be different from each other (unless stated otherwise!)</a:t>
            </a:r>
          </a:p>
          <a:p>
            <a:r>
              <a:rPr lang="en-CA" dirty="0"/>
              <a:t>You don’t need to usually worry about recreating the whole application…</a:t>
            </a:r>
          </a:p>
          <a:p>
            <a:pPr lvl="1"/>
            <a:r>
              <a:rPr lang="en-CA" dirty="0"/>
              <a:t>You just need to fill in the blanks, unless specified otherwise!</a:t>
            </a:r>
          </a:p>
          <a:p>
            <a:pPr lvl="1"/>
            <a:r>
              <a:rPr lang="en-CA" dirty="0"/>
              <a:t>Remember, each lab focuses on different specific parts of each lesson</a:t>
            </a:r>
          </a:p>
          <a:p>
            <a:pPr lvl="1"/>
            <a:r>
              <a:rPr lang="en-CA" dirty="0"/>
              <a:t>I won’t make you start from scratch… at least, not yet…</a:t>
            </a:r>
          </a:p>
          <a:p>
            <a:r>
              <a:rPr lang="en-CA" dirty="0"/>
              <a:t>Each lab will be due at 11:59pm on Friday (before the next lesson)</a:t>
            </a:r>
          </a:p>
          <a:p>
            <a:r>
              <a:rPr lang="en-CA" dirty="0"/>
              <a:t>Each lab counts for 3% of your final mark</a:t>
            </a:r>
          </a:p>
        </p:txBody>
      </p:sp>
    </p:spTree>
    <p:extLst>
      <p:ext uri="{BB962C8B-B14F-4D97-AF65-F5344CB8AC3E}">
        <p14:creationId xmlns:p14="http://schemas.microsoft.com/office/powerpoint/2010/main" val="1587902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More info on Projects</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There will be two projects that will allow you to apply the tools you have obtained from the lessons</a:t>
            </a:r>
          </a:p>
          <a:p>
            <a:pPr lvl="1"/>
            <a:r>
              <a:rPr lang="en-CA" dirty="0"/>
              <a:t>This will allow you to hone your skills as a web developer</a:t>
            </a:r>
          </a:p>
          <a:p>
            <a:r>
              <a:rPr lang="en-CA" dirty="0"/>
              <a:t>The first project will be based on lessons 1 to 4 (you’re only developing the front end of your web application)</a:t>
            </a:r>
          </a:p>
          <a:p>
            <a:r>
              <a:rPr lang="en-CA" dirty="0"/>
              <a:t>The second project will be based on your knowledge as a web developer</a:t>
            </a:r>
          </a:p>
          <a:p>
            <a:r>
              <a:rPr lang="en-CA" dirty="0"/>
              <a:t>Please note that your projects will HAVE to be different from each other</a:t>
            </a:r>
          </a:p>
          <a:p>
            <a:pPr lvl="1"/>
            <a:r>
              <a:rPr lang="en-CA" dirty="0"/>
              <a:t>You cannot reuse material from the labs</a:t>
            </a:r>
          </a:p>
          <a:p>
            <a:pPr lvl="1"/>
            <a:r>
              <a:rPr lang="en-CA" dirty="0"/>
              <a:t>You also cannot plagiarise from other sources! If you take ideas from other places, please site them.</a:t>
            </a:r>
          </a:p>
        </p:txBody>
      </p:sp>
    </p:spTree>
    <p:extLst>
      <p:ext uri="{BB962C8B-B14F-4D97-AF65-F5344CB8AC3E}">
        <p14:creationId xmlns:p14="http://schemas.microsoft.com/office/powerpoint/2010/main" val="2314300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More info on The Course-End Test</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This test will quiz you on all of the concepts you have learned from each lesson in this tutorial course</a:t>
            </a:r>
          </a:p>
          <a:p>
            <a:r>
              <a:rPr lang="en-CA" dirty="0"/>
              <a:t>The duration of this test will be 120 minutes (2 hours)</a:t>
            </a:r>
          </a:p>
          <a:p>
            <a:r>
              <a:rPr lang="en-CA" dirty="0"/>
              <a:t>You may bring an 8x11 in. sheet of paper as your cheat sheet; you may use both sides of your cheat sheet</a:t>
            </a:r>
          </a:p>
          <a:p>
            <a:r>
              <a:rPr lang="en-CA" dirty="0"/>
              <a:t>The location will, again, be at Robarts Library, Study Room #1 (1</a:t>
            </a:r>
            <a:r>
              <a:rPr lang="en-CA" baseline="30000" dirty="0"/>
              <a:t>st</a:t>
            </a:r>
            <a:r>
              <a:rPr lang="en-CA" dirty="0"/>
              <a:t> floor)</a:t>
            </a:r>
          </a:p>
          <a:p>
            <a:r>
              <a:rPr lang="en-CA" dirty="0"/>
              <a:t>The timing and date is yet to be determined (but it will be held in the month of April)</a:t>
            </a:r>
          </a:p>
        </p:txBody>
      </p:sp>
    </p:spTree>
    <p:extLst>
      <p:ext uri="{BB962C8B-B14F-4D97-AF65-F5344CB8AC3E}">
        <p14:creationId xmlns:p14="http://schemas.microsoft.com/office/powerpoint/2010/main" val="4034706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Before we begin… Break time!</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pPr marL="0" indent="0">
              <a:buNone/>
            </a:pPr>
            <a:endParaRPr lang="en-CA" dirty="0"/>
          </a:p>
        </p:txBody>
      </p:sp>
      <p:pic>
        <p:nvPicPr>
          <p:cNvPr id="3074" name="Picture 2" descr="Image result for Break memes">
            <a:extLst>
              <a:ext uri="{FF2B5EF4-FFF2-40B4-BE49-F238E27FC236}">
                <a16:creationId xmlns:a16="http://schemas.microsoft.com/office/drawing/2014/main" id="{6922BF57-210C-465F-A4B7-D3F929490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7943" y="2011680"/>
            <a:ext cx="4876800"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393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Before we begin… Introduction to Git (1)</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err="1"/>
              <a:t>Github</a:t>
            </a:r>
            <a:r>
              <a:rPr lang="en-CA" dirty="0"/>
              <a:t> is a place where you can save your work online</a:t>
            </a:r>
          </a:p>
          <a:p>
            <a:pPr lvl="1"/>
            <a:r>
              <a:rPr lang="en-CA" dirty="0"/>
              <a:t>You can share your work publicly or allow collaborators to join in the fun!</a:t>
            </a:r>
          </a:p>
          <a:p>
            <a:pPr lvl="1"/>
            <a:r>
              <a:rPr lang="en-CA" dirty="0"/>
              <a:t>Perhaps you can even create projects in private repositories but allow the public to visit your web projects</a:t>
            </a:r>
          </a:p>
          <a:p>
            <a:pPr lvl="1"/>
            <a:r>
              <a:rPr lang="en-CA" dirty="0"/>
              <a:t>It’s quite portable!</a:t>
            </a:r>
          </a:p>
          <a:p>
            <a:pPr lvl="1"/>
            <a:endParaRPr lang="en-CA" dirty="0"/>
          </a:p>
        </p:txBody>
      </p:sp>
    </p:spTree>
    <p:extLst>
      <p:ext uri="{BB962C8B-B14F-4D97-AF65-F5344CB8AC3E}">
        <p14:creationId xmlns:p14="http://schemas.microsoft.com/office/powerpoint/2010/main" val="352871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7348F-85A1-4EC9-B8BF-441BD46994E0}"/>
              </a:ext>
            </a:extLst>
          </p:cNvPr>
          <p:cNvSpPr>
            <a:spLocks noGrp="1"/>
          </p:cNvSpPr>
          <p:nvPr>
            <p:ph type="title"/>
          </p:nvPr>
        </p:nvSpPr>
        <p:spPr/>
        <p:txBody>
          <a:bodyPr/>
          <a:lstStyle/>
          <a:p>
            <a:r>
              <a:rPr lang="en-CA" dirty="0"/>
              <a:t>Welcome!</a:t>
            </a:r>
          </a:p>
        </p:txBody>
      </p:sp>
      <p:sp>
        <p:nvSpPr>
          <p:cNvPr id="3" name="Content Placeholder 2">
            <a:extLst>
              <a:ext uri="{FF2B5EF4-FFF2-40B4-BE49-F238E27FC236}">
                <a16:creationId xmlns:a16="http://schemas.microsoft.com/office/drawing/2014/main" id="{B25ED2B4-C36E-4DF1-AC2B-8A01F793B943}"/>
              </a:ext>
            </a:extLst>
          </p:cNvPr>
          <p:cNvSpPr>
            <a:spLocks noGrp="1"/>
          </p:cNvSpPr>
          <p:nvPr>
            <p:ph idx="1"/>
          </p:nvPr>
        </p:nvSpPr>
        <p:spPr>
          <a:xfrm>
            <a:off x="1202919" y="1859280"/>
            <a:ext cx="9784080" cy="4206240"/>
          </a:xfrm>
        </p:spPr>
        <p:txBody>
          <a:bodyPr/>
          <a:lstStyle/>
          <a:p>
            <a:r>
              <a:rPr lang="en-CA" dirty="0"/>
              <a:t>Welcome to the C5 Tutorial Course: Introduction to Web Development!</a:t>
            </a:r>
          </a:p>
          <a:p>
            <a:pPr marL="228600" lvl="1" indent="0">
              <a:buNone/>
            </a:pPr>
            <a:endParaRPr lang="en-CA" dirty="0"/>
          </a:p>
          <a:p>
            <a:endParaRPr lang="en-CA" dirty="0"/>
          </a:p>
        </p:txBody>
      </p:sp>
      <p:sp>
        <p:nvSpPr>
          <p:cNvPr id="4" name="AutoShape 2" descr="Image result for Enjoy meme">
            <a:extLst>
              <a:ext uri="{FF2B5EF4-FFF2-40B4-BE49-F238E27FC236}">
                <a16:creationId xmlns:a16="http://schemas.microsoft.com/office/drawing/2014/main" id="{3DBA598A-F250-4F94-96D0-090C417B6C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30" name="Picture 6" descr="Image result for Welcome meme">
            <a:extLst>
              <a:ext uri="{FF2B5EF4-FFF2-40B4-BE49-F238E27FC236}">
                <a16:creationId xmlns:a16="http://schemas.microsoft.com/office/drawing/2014/main" id="{EFD3E401-D0E4-4F0B-BE33-35FDAE223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9471" y="2686050"/>
            <a:ext cx="3990975"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461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Before we begin… Introduction to Git (2)</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Before we begin, open up your terminal windows.</a:t>
            </a:r>
          </a:p>
          <a:p>
            <a:pPr lvl="1"/>
            <a:r>
              <a:rPr lang="en-CA" dirty="0"/>
              <a:t>For Windows users, you may pull up </a:t>
            </a:r>
            <a:r>
              <a:rPr lang="en-CA" dirty="0" err="1"/>
              <a:t>PuTTY</a:t>
            </a:r>
            <a:r>
              <a:rPr lang="en-CA" dirty="0"/>
              <a:t> or Windows </a:t>
            </a:r>
            <a:r>
              <a:rPr lang="en-CA" dirty="0" err="1"/>
              <a:t>Powershell</a:t>
            </a:r>
            <a:endParaRPr lang="en-CA" dirty="0"/>
          </a:p>
          <a:p>
            <a:r>
              <a:rPr lang="en-CA" dirty="0" err="1"/>
              <a:t>Github</a:t>
            </a:r>
            <a:r>
              <a:rPr lang="en-CA" dirty="0"/>
              <a:t> requires us to create repositories first before we do anything, so we will do that right after.</a:t>
            </a:r>
          </a:p>
          <a:p>
            <a:pPr lvl="1"/>
            <a:endParaRPr lang="en-CA" dirty="0"/>
          </a:p>
        </p:txBody>
      </p:sp>
    </p:spTree>
    <p:extLst>
      <p:ext uri="{BB962C8B-B14F-4D97-AF65-F5344CB8AC3E}">
        <p14:creationId xmlns:p14="http://schemas.microsoft.com/office/powerpoint/2010/main" val="2805443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Before we begin… Introduction to Git (3)</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Now, create a repository on </a:t>
            </a:r>
            <a:r>
              <a:rPr lang="en-CA" dirty="0" err="1"/>
              <a:t>Github</a:t>
            </a:r>
            <a:r>
              <a:rPr lang="en-CA" dirty="0"/>
              <a:t> called “Test”</a:t>
            </a:r>
          </a:p>
          <a:p>
            <a:pPr lvl="1"/>
            <a:r>
              <a:rPr lang="en-CA" dirty="0"/>
              <a:t>Auto-generate a README.md file so that you do not need to generate it yourself (although, it would be great practice for you! Look up how you can do that on your own time!)</a:t>
            </a:r>
          </a:p>
          <a:p>
            <a:r>
              <a:rPr lang="en-CA" dirty="0"/>
              <a:t>Now, find the “Clone or download” button and copy the Git link.</a:t>
            </a:r>
          </a:p>
          <a:p>
            <a:r>
              <a:rPr lang="en-CA" dirty="0"/>
              <a:t>Go to your terminal now and type in the following</a:t>
            </a:r>
          </a:p>
          <a:p>
            <a:pPr marL="0" indent="0" algn="ctr">
              <a:buNone/>
            </a:pPr>
            <a:r>
              <a:rPr lang="en-CA" i="1" dirty="0"/>
              <a:t>git clone &lt;your git link here&gt;</a:t>
            </a:r>
          </a:p>
          <a:p>
            <a:pPr lvl="1"/>
            <a:endParaRPr lang="en-CA" dirty="0"/>
          </a:p>
        </p:txBody>
      </p:sp>
    </p:spTree>
    <p:extLst>
      <p:ext uri="{BB962C8B-B14F-4D97-AF65-F5344CB8AC3E}">
        <p14:creationId xmlns:p14="http://schemas.microsoft.com/office/powerpoint/2010/main" val="2090721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Before we begin… Introduction to Git (4)</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After, allow the git repository to be cloned and downloaded to your computer.</a:t>
            </a:r>
          </a:p>
          <a:p>
            <a:r>
              <a:rPr lang="en-CA" dirty="0"/>
              <a:t>Once it has been cloned, you have more free reign in what you can do in your repository on your own computer (you do not need to rely on the internet for now)</a:t>
            </a:r>
          </a:p>
          <a:p>
            <a:r>
              <a:rPr lang="en-CA" dirty="0"/>
              <a:t>Create a file called “test.txt”, enter the text editor after you create it, and in this file, put in “Hello world!”</a:t>
            </a:r>
          </a:p>
          <a:p>
            <a:r>
              <a:rPr lang="en-CA" dirty="0"/>
              <a:t>Leave the text editor and type in</a:t>
            </a:r>
          </a:p>
          <a:p>
            <a:pPr marL="0" indent="0" algn="ctr">
              <a:buNone/>
            </a:pPr>
            <a:r>
              <a:rPr lang="en-CA" i="1" dirty="0"/>
              <a:t>git add *</a:t>
            </a:r>
          </a:p>
          <a:p>
            <a:pPr marL="0" indent="0">
              <a:buNone/>
            </a:pPr>
            <a:r>
              <a:rPr lang="en-CA" dirty="0"/>
              <a:t>This allows you to add </a:t>
            </a:r>
            <a:r>
              <a:rPr lang="en-CA" b="1" dirty="0"/>
              <a:t>ALL </a:t>
            </a:r>
            <a:r>
              <a:rPr lang="en-CA" dirty="0"/>
              <a:t>files that were newly created and not recognized by the current git status of your local-to-</a:t>
            </a:r>
            <a:r>
              <a:rPr lang="en-CA" dirty="0" err="1"/>
              <a:t>Github</a:t>
            </a:r>
            <a:r>
              <a:rPr lang="en-CA" dirty="0"/>
              <a:t> repository</a:t>
            </a:r>
          </a:p>
          <a:p>
            <a:pPr lvl="1"/>
            <a:endParaRPr lang="en-CA" dirty="0"/>
          </a:p>
        </p:txBody>
      </p:sp>
    </p:spTree>
    <p:extLst>
      <p:ext uri="{BB962C8B-B14F-4D97-AF65-F5344CB8AC3E}">
        <p14:creationId xmlns:p14="http://schemas.microsoft.com/office/powerpoint/2010/main" val="2542003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Before we begin… Introduction to Git (5)</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Please note that by doing </a:t>
            </a:r>
            <a:r>
              <a:rPr lang="en-CA" i="1" dirty="0"/>
              <a:t>“git add *”</a:t>
            </a:r>
            <a:r>
              <a:rPr lang="en-CA" dirty="0"/>
              <a:t>, we haven’t really added anything to our online </a:t>
            </a:r>
            <a:r>
              <a:rPr lang="en-CA" dirty="0" err="1"/>
              <a:t>Github</a:t>
            </a:r>
            <a:r>
              <a:rPr lang="en-CA" dirty="0"/>
              <a:t> repositories yet. We want to do the following so that we can commit our changes, additions, and/or removals:</a:t>
            </a:r>
          </a:p>
          <a:p>
            <a:pPr marL="0" indent="0" algn="ctr">
              <a:buNone/>
            </a:pPr>
            <a:r>
              <a:rPr lang="en-CA" i="1" dirty="0"/>
              <a:t>git commit –m “&lt;insert a meaningful short message&gt;”</a:t>
            </a:r>
          </a:p>
          <a:p>
            <a:pPr marL="0" indent="0">
              <a:buNone/>
            </a:pPr>
            <a:r>
              <a:rPr lang="en-CA" dirty="0"/>
              <a:t>By using this line, we are able to tell our local machines that our files are ready to be uploaded to the </a:t>
            </a:r>
            <a:r>
              <a:rPr lang="en-CA" dirty="0" err="1"/>
              <a:t>Github</a:t>
            </a:r>
            <a:r>
              <a:rPr lang="en-CA" dirty="0"/>
              <a:t> repository.</a:t>
            </a:r>
          </a:p>
          <a:p>
            <a:r>
              <a:rPr lang="en-CA" dirty="0"/>
              <a:t>Once you have done that, wait for it to load. Once it finishes loading, push all your changes.</a:t>
            </a:r>
          </a:p>
          <a:p>
            <a:pPr marL="0" indent="0" algn="ctr">
              <a:buNone/>
            </a:pPr>
            <a:r>
              <a:rPr lang="en-CA" i="1" dirty="0"/>
              <a:t>git push</a:t>
            </a:r>
          </a:p>
          <a:p>
            <a:pPr lvl="1"/>
            <a:endParaRPr lang="en-CA" dirty="0"/>
          </a:p>
        </p:txBody>
      </p:sp>
    </p:spTree>
    <p:extLst>
      <p:ext uri="{BB962C8B-B14F-4D97-AF65-F5344CB8AC3E}">
        <p14:creationId xmlns:p14="http://schemas.microsoft.com/office/powerpoint/2010/main" val="4071204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Before we begin… Introduction to Git (6)</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Now, if you want to pull new data from your online </a:t>
            </a:r>
            <a:r>
              <a:rPr lang="en-CA" dirty="0" err="1"/>
              <a:t>Github</a:t>
            </a:r>
            <a:r>
              <a:rPr lang="en-CA" dirty="0"/>
              <a:t> repository to your local machine and your local machine already has your cloned repository, just perform the following git statement under your cloned repository:</a:t>
            </a:r>
          </a:p>
          <a:p>
            <a:pPr marL="0" indent="0" algn="ctr">
              <a:buNone/>
            </a:pPr>
            <a:r>
              <a:rPr lang="en-CA" i="1" dirty="0"/>
              <a:t>git pull</a:t>
            </a:r>
            <a:r>
              <a:rPr lang="en-CA" dirty="0"/>
              <a:t> </a:t>
            </a:r>
          </a:p>
          <a:p>
            <a:pPr lvl="1"/>
            <a:endParaRPr lang="en-CA" dirty="0"/>
          </a:p>
        </p:txBody>
      </p:sp>
    </p:spTree>
    <p:extLst>
      <p:ext uri="{BB962C8B-B14F-4D97-AF65-F5344CB8AC3E}">
        <p14:creationId xmlns:p14="http://schemas.microsoft.com/office/powerpoint/2010/main" val="4269705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Before we begin… Introduction to Git (7)</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normAutofit lnSpcReduction="10000"/>
          </a:bodyPr>
          <a:lstStyle/>
          <a:p>
            <a:r>
              <a:rPr lang="en-CA" dirty="0"/>
              <a:t>So, to clone a new repo, use the following command:</a:t>
            </a:r>
          </a:p>
          <a:p>
            <a:pPr marL="0" indent="0" algn="ctr">
              <a:buNone/>
            </a:pPr>
            <a:r>
              <a:rPr lang="en-CA" i="1" dirty="0"/>
              <a:t>git clone &lt;</a:t>
            </a:r>
            <a:r>
              <a:rPr lang="en-CA" i="1" dirty="0" err="1"/>
              <a:t>Github</a:t>
            </a:r>
            <a:r>
              <a:rPr lang="en-CA" i="1" dirty="0"/>
              <a:t> link&gt;</a:t>
            </a:r>
          </a:p>
          <a:p>
            <a:r>
              <a:rPr lang="en-CA" dirty="0"/>
              <a:t>To upload your work to your </a:t>
            </a:r>
            <a:r>
              <a:rPr lang="en-CA" dirty="0" err="1"/>
              <a:t>Github</a:t>
            </a:r>
            <a:r>
              <a:rPr lang="en-CA" dirty="0"/>
              <a:t> repository, use the following commands (in order):</a:t>
            </a:r>
          </a:p>
          <a:p>
            <a:pPr marL="0" indent="0" algn="ctr">
              <a:buNone/>
            </a:pPr>
            <a:r>
              <a:rPr lang="en-CA" i="1" dirty="0"/>
              <a:t>git add *</a:t>
            </a:r>
          </a:p>
          <a:p>
            <a:pPr marL="0" indent="0" algn="ctr">
              <a:buNone/>
            </a:pPr>
            <a:r>
              <a:rPr lang="en-CA" i="1" dirty="0"/>
              <a:t>git commit –m “&lt;message&gt;”</a:t>
            </a:r>
          </a:p>
          <a:p>
            <a:pPr marL="0" indent="0" algn="ctr">
              <a:buNone/>
            </a:pPr>
            <a:r>
              <a:rPr lang="en-CA" i="1" dirty="0"/>
              <a:t>git push</a:t>
            </a:r>
          </a:p>
          <a:p>
            <a:r>
              <a:rPr lang="en-CA" dirty="0"/>
              <a:t>To update your work on  your local cloned copy of the repository, use the following command:</a:t>
            </a:r>
          </a:p>
          <a:p>
            <a:pPr marL="0" indent="0" algn="ctr">
              <a:buNone/>
            </a:pPr>
            <a:r>
              <a:rPr lang="en-CA" i="1" dirty="0"/>
              <a:t>git pull</a:t>
            </a:r>
          </a:p>
        </p:txBody>
      </p:sp>
    </p:spTree>
    <p:extLst>
      <p:ext uri="{BB962C8B-B14F-4D97-AF65-F5344CB8AC3E}">
        <p14:creationId xmlns:p14="http://schemas.microsoft.com/office/powerpoint/2010/main" val="2649256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err="1"/>
              <a:t>Github</a:t>
            </a:r>
            <a:r>
              <a:rPr lang="en-CA" dirty="0"/>
              <a:t> Quick Tutorial</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normAutofit/>
          </a:bodyPr>
          <a:lstStyle/>
          <a:p>
            <a:r>
              <a:rPr lang="en-CA" dirty="0"/>
              <a:t>Let’s quickly brush through a </a:t>
            </a:r>
            <a:r>
              <a:rPr lang="en-CA" dirty="0" err="1"/>
              <a:t>Github</a:t>
            </a:r>
            <a:r>
              <a:rPr lang="en-CA" dirty="0"/>
              <a:t> tutorial, shall we?</a:t>
            </a:r>
            <a:endParaRPr lang="en-CA" i="1" dirty="0"/>
          </a:p>
        </p:txBody>
      </p:sp>
    </p:spTree>
    <p:extLst>
      <p:ext uri="{BB962C8B-B14F-4D97-AF65-F5344CB8AC3E}">
        <p14:creationId xmlns:p14="http://schemas.microsoft.com/office/powerpoint/2010/main" val="338516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Break #2</a:t>
            </a:r>
          </a:p>
        </p:txBody>
      </p:sp>
      <p:pic>
        <p:nvPicPr>
          <p:cNvPr id="7" name="Content Placeholder 6">
            <a:extLst>
              <a:ext uri="{FF2B5EF4-FFF2-40B4-BE49-F238E27FC236}">
                <a16:creationId xmlns:a16="http://schemas.microsoft.com/office/drawing/2014/main" id="{B0BC68A0-66DD-425B-BA40-1538F377312B}"/>
              </a:ext>
            </a:extLst>
          </p:cNvPr>
          <p:cNvPicPr>
            <a:picLocks noGrp="1" noChangeAspect="1"/>
          </p:cNvPicPr>
          <p:nvPr>
            <p:ph idx="1"/>
          </p:nvPr>
        </p:nvPicPr>
        <p:blipFill>
          <a:blip r:embed="rId2"/>
          <a:stretch>
            <a:fillRect/>
          </a:stretch>
        </p:blipFill>
        <p:spPr>
          <a:xfrm>
            <a:off x="2244193" y="1751550"/>
            <a:ext cx="7701531" cy="5106450"/>
          </a:xfrm>
        </p:spPr>
      </p:pic>
    </p:spTree>
    <p:extLst>
      <p:ext uri="{BB962C8B-B14F-4D97-AF65-F5344CB8AC3E}">
        <p14:creationId xmlns:p14="http://schemas.microsoft.com/office/powerpoint/2010/main" val="3464577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Introduction to HTML (1)</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normAutofit/>
          </a:bodyPr>
          <a:lstStyle/>
          <a:p>
            <a:r>
              <a:rPr lang="en-CA" dirty="0"/>
              <a:t>Now, let’s begin the lesson on HTML</a:t>
            </a:r>
          </a:p>
          <a:p>
            <a:r>
              <a:rPr lang="en-CA" dirty="0"/>
              <a:t>Every website you go to uses the HTML scripting language</a:t>
            </a:r>
          </a:p>
          <a:p>
            <a:pPr lvl="1"/>
            <a:r>
              <a:rPr lang="en-CA" dirty="0"/>
              <a:t>Pull up your favourite website. You’ll be amazed that this is done through the use of HTML...</a:t>
            </a:r>
          </a:p>
          <a:p>
            <a:pPr lvl="1"/>
            <a:r>
              <a:rPr lang="en-CA" dirty="0"/>
              <a:t>But, what if I told you that you don’t need to always use HTML for everything?</a:t>
            </a:r>
          </a:p>
          <a:p>
            <a:pPr lvl="2"/>
            <a:r>
              <a:rPr lang="en-CA" dirty="0"/>
              <a:t>I’m saving that lesson for another day</a:t>
            </a:r>
          </a:p>
          <a:p>
            <a:r>
              <a:rPr lang="en-CA" dirty="0"/>
              <a:t>For now, let’s focus on HTML and the basics of designing/organizing the content on your HTML page</a:t>
            </a:r>
          </a:p>
        </p:txBody>
      </p:sp>
    </p:spTree>
    <p:extLst>
      <p:ext uri="{BB962C8B-B14F-4D97-AF65-F5344CB8AC3E}">
        <p14:creationId xmlns:p14="http://schemas.microsoft.com/office/powerpoint/2010/main" val="706125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Introduction to HTML (2)</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normAutofit/>
          </a:bodyPr>
          <a:lstStyle/>
          <a:p>
            <a:r>
              <a:rPr lang="en-CA" dirty="0"/>
              <a:t>What is HTML?</a:t>
            </a:r>
          </a:p>
          <a:p>
            <a:pPr lvl="1"/>
            <a:r>
              <a:rPr lang="en-CA" dirty="0"/>
              <a:t>HTML stands for Hyper-Text Markup Language</a:t>
            </a:r>
          </a:p>
          <a:p>
            <a:pPr lvl="1"/>
            <a:r>
              <a:rPr lang="en-CA" dirty="0"/>
              <a:t>HTML pages usually define how a webpage should look like</a:t>
            </a:r>
          </a:p>
          <a:p>
            <a:pPr lvl="1"/>
            <a:r>
              <a:rPr lang="en-CA" dirty="0"/>
              <a:t>“Do I want this content here or here?”</a:t>
            </a:r>
          </a:p>
        </p:txBody>
      </p:sp>
    </p:spTree>
    <p:extLst>
      <p:ext uri="{BB962C8B-B14F-4D97-AF65-F5344CB8AC3E}">
        <p14:creationId xmlns:p14="http://schemas.microsoft.com/office/powerpoint/2010/main" val="2996713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What is web development? (1)</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Specifically, what is a web developer?</a:t>
            </a:r>
          </a:p>
          <a:p>
            <a:pPr lvl="1"/>
            <a:r>
              <a:rPr lang="en-CA" dirty="0"/>
              <a:t>We build websites from the ground up.</a:t>
            </a:r>
          </a:p>
          <a:p>
            <a:pPr lvl="1"/>
            <a:r>
              <a:rPr lang="en-CA" dirty="0"/>
              <a:t>What does that mean?</a:t>
            </a:r>
          </a:p>
          <a:p>
            <a:pPr lvl="1"/>
            <a:r>
              <a:rPr lang="en-CA" dirty="0"/>
              <a:t>We can customize our websites with different functionality!</a:t>
            </a:r>
          </a:p>
          <a:p>
            <a:pPr lvl="2"/>
            <a:r>
              <a:rPr lang="en-CA" dirty="0"/>
              <a:t>At the cost of nothing (almost!)</a:t>
            </a:r>
          </a:p>
        </p:txBody>
      </p:sp>
    </p:spTree>
    <p:extLst>
      <p:ext uri="{BB962C8B-B14F-4D97-AF65-F5344CB8AC3E}">
        <p14:creationId xmlns:p14="http://schemas.microsoft.com/office/powerpoint/2010/main" val="3364035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Introduction to HTML (3)</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normAutofit/>
          </a:bodyPr>
          <a:lstStyle/>
          <a:p>
            <a:r>
              <a:rPr lang="en-CA" dirty="0"/>
              <a:t>HTML is a markup language</a:t>
            </a:r>
          </a:p>
          <a:p>
            <a:pPr lvl="1"/>
            <a:r>
              <a:rPr lang="en-CA" dirty="0"/>
              <a:t>You define content in different blocks</a:t>
            </a:r>
          </a:p>
          <a:p>
            <a:pPr lvl="1"/>
            <a:r>
              <a:rPr lang="en-CA" dirty="0"/>
              <a:t>This content you define in require that you use HTML tags</a:t>
            </a:r>
          </a:p>
          <a:p>
            <a:pPr lvl="1"/>
            <a:r>
              <a:rPr lang="en-CA" dirty="0"/>
              <a:t>What are HTML tags?</a:t>
            </a:r>
          </a:p>
        </p:txBody>
      </p:sp>
    </p:spTree>
    <p:extLst>
      <p:ext uri="{BB962C8B-B14F-4D97-AF65-F5344CB8AC3E}">
        <p14:creationId xmlns:p14="http://schemas.microsoft.com/office/powerpoint/2010/main" val="573130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Introduction to HTML (4)</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normAutofit/>
          </a:bodyPr>
          <a:lstStyle/>
          <a:p>
            <a:r>
              <a:rPr lang="en-CA" dirty="0"/>
              <a:t>HTML tags help define the content to be what it should be</a:t>
            </a:r>
          </a:p>
          <a:p>
            <a:r>
              <a:rPr lang="en-CA" dirty="0"/>
              <a:t>Some tags include:</a:t>
            </a:r>
          </a:p>
          <a:p>
            <a:pPr lvl="1"/>
            <a:r>
              <a:rPr lang="en-CA" dirty="0"/>
              <a:t>div</a:t>
            </a:r>
          </a:p>
          <a:p>
            <a:pPr lvl="1"/>
            <a:r>
              <a:rPr lang="en-CA" dirty="0"/>
              <a:t>a</a:t>
            </a:r>
          </a:p>
          <a:p>
            <a:pPr lvl="1"/>
            <a:r>
              <a:rPr lang="en-CA" dirty="0"/>
              <a:t>body</a:t>
            </a:r>
          </a:p>
          <a:p>
            <a:pPr lvl="1"/>
            <a:r>
              <a:rPr lang="en-CA" dirty="0"/>
              <a:t>table</a:t>
            </a:r>
          </a:p>
          <a:p>
            <a:pPr lvl="1"/>
            <a:endParaRPr lang="en-CA" dirty="0"/>
          </a:p>
        </p:txBody>
      </p:sp>
    </p:spTree>
    <p:extLst>
      <p:ext uri="{BB962C8B-B14F-4D97-AF65-F5344CB8AC3E}">
        <p14:creationId xmlns:p14="http://schemas.microsoft.com/office/powerpoint/2010/main" val="444806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Introduction to HTML (5)</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normAutofit/>
          </a:bodyPr>
          <a:lstStyle/>
          <a:p>
            <a:r>
              <a:rPr lang="en-CA" dirty="0"/>
              <a:t>What do each of those tags do?</a:t>
            </a:r>
          </a:p>
          <a:p>
            <a:pPr lvl="1"/>
            <a:r>
              <a:rPr lang="en-CA" dirty="0"/>
              <a:t>&lt;div&gt; usually encapsulates the content you have</a:t>
            </a:r>
          </a:p>
          <a:p>
            <a:pPr lvl="2"/>
            <a:r>
              <a:rPr lang="en-CA" dirty="0"/>
              <a:t>Can be used in many places; very useful when defining what a webpage should look like!</a:t>
            </a:r>
          </a:p>
          <a:p>
            <a:pPr lvl="1"/>
            <a:r>
              <a:rPr lang="en-CA" dirty="0"/>
              <a:t>&lt;a&gt; is the attribute tag. It allows you to link text to websites.</a:t>
            </a:r>
          </a:p>
          <a:p>
            <a:pPr lvl="1"/>
            <a:r>
              <a:rPr lang="en-CA" dirty="0"/>
              <a:t>&lt;body&gt; is the body tag. This is the main bulk of the webpage; it displays your content</a:t>
            </a:r>
          </a:p>
          <a:p>
            <a:pPr lvl="1"/>
            <a:r>
              <a:rPr lang="en-CA" dirty="0"/>
              <a:t>&lt;table&gt; is the table tag. As the name suggests, it creates a table.</a:t>
            </a:r>
          </a:p>
          <a:p>
            <a:pPr lvl="1"/>
            <a:r>
              <a:rPr lang="en-CA" dirty="0"/>
              <a:t>There are many more!</a:t>
            </a:r>
          </a:p>
          <a:p>
            <a:pPr lvl="1"/>
            <a:endParaRPr lang="en-CA" dirty="0"/>
          </a:p>
        </p:txBody>
      </p:sp>
    </p:spTree>
    <p:extLst>
      <p:ext uri="{BB962C8B-B14F-4D97-AF65-F5344CB8AC3E}">
        <p14:creationId xmlns:p14="http://schemas.microsoft.com/office/powerpoint/2010/main" val="3210594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Introduction to HTML (5)</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normAutofit/>
          </a:bodyPr>
          <a:lstStyle/>
          <a:p>
            <a:r>
              <a:rPr lang="en-CA" dirty="0"/>
              <a:t>Why use tags?</a:t>
            </a:r>
          </a:p>
          <a:p>
            <a:pPr lvl="1"/>
            <a:r>
              <a:rPr lang="en-CA" dirty="0"/>
              <a:t>If you had just text, your webpage would look quite bland and maybe hard to read.</a:t>
            </a:r>
          </a:p>
          <a:p>
            <a:pPr lvl="1"/>
            <a:r>
              <a:rPr lang="en-CA" dirty="0"/>
              <a:t>Defining your content on the webpage is much better than just having text-only content. </a:t>
            </a:r>
          </a:p>
          <a:p>
            <a:pPr lvl="2"/>
            <a:r>
              <a:rPr lang="en-CA" dirty="0"/>
              <a:t>It makes it easier on the eyes!</a:t>
            </a:r>
          </a:p>
          <a:p>
            <a:pPr lvl="2"/>
            <a:r>
              <a:rPr lang="en-CA" dirty="0"/>
              <a:t>(Of course, this is not about just web designing. It’s helpful for web developers to organize their content as well!)</a:t>
            </a:r>
          </a:p>
          <a:p>
            <a:pPr lvl="1"/>
            <a:r>
              <a:rPr lang="en-CA" dirty="0"/>
              <a:t>Each  tag has a different purpose… think of them like functions!</a:t>
            </a:r>
          </a:p>
          <a:p>
            <a:pPr lvl="1"/>
            <a:endParaRPr lang="en-CA" dirty="0"/>
          </a:p>
        </p:txBody>
      </p:sp>
    </p:spTree>
    <p:extLst>
      <p:ext uri="{BB962C8B-B14F-4D97-AF65-F5344CB8AC3E}">
        <p14:creationId xmlns:p14="http://schemas.microsoft.com/office/powerpoint/2010/main" val="1496700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Introduction to HTML (6)</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normAutofit/>
          </a:bodyPr>
          <a:lstStyle/>
          <a:p>
            <a:r>
              <a:rPr lang="en-CA" dirty="0"/>
              <a:t>The idea of HTML first solidified back in the early 1990’s as a means to view webpages. Of course, there weren’t too many developers back then…</a:t>
            </a:r>
          </a:p>
          <a:p>
            <a:r>
              <a:rPr lang="en-CA" dirty="0"/>
              <a:t>HTML evolved over time, going through many iterations, from HTML2 to XHTML.</a:t>
            </a:r>
          </a:p>
          <a:p>
            <a:r>
              <a:rPr lang="en-CA" dirty="0"/>
              <a:t>Now, we are currently using HTML5</a:t>
            </a:r>
          </a:p>
          <a:p>
            <a:pPr lvl="1"/>
            <a:endParaRPr lang="en-CA" dirty="0"/>
          </a:p>
        </p:txBody>
      </p:sp>
    </p:spTree>
    <p:extLst>
      <p:ext uri="{BB962C8B-B14F-4D97-AF65-F5344CB8AC3E}">
        <p14:creationId xmlns:p14="http://schemas.microsoft.com/office/powerpoint/2010/main" val="4052354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HTML5: The current norm</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normAutofit/>
          </a:bodyPr>
          <a:lstStyle/>
          <a:p>
            <a:r>
              <a:rPr lang="en-CA" dirty="0"/>
              <a:t>HTML5 allows web developers and web designers to be more free with their creations</a:t>
            </a:r>
          </a:p>
          <a:p>
            <a:pPr lvl="1"/>
            <a:r>
              <a:rPr lang="en-CA" dirty="0"/>
              <a:t>You can use it to play your videos and audio, and you can use it to also play video games!</a:t>
            </a:r>
          </a:p>
          <a:p>
            <a:pPr lvl="1"/>
            <a:r>
              <a:rPr lang="en-CA" dirty="0"/>
              <a:t>With the mark of a new technological era, HTML5 is used across many different web browsers, such as Chrome and Firefox</a:t>
            </a:r>
          </a:p>
          <a:p>
            <a:pPr lvl="1"/>
            <a:r>
              <a:rPr lang="en-CA" dirty="0"/>
              <a:t>Much safer to use!</a:t>
            </a:r>
          </a:p>
          <a:p>
            <a:pPr lvl="1"/>
            <a:endParaRPr lang="en-CA" dirty="0"/>
          </a:p>
        </p:txBody>
      </p:sp>
    </p:spTree>
    <p:extLst>
      <p:ext uri="{BB962C8B-B14F-4D97-AF65-F5344CB8AC3E}">
        <p14:creationId xmlns:p14="http://schemas.microsoft.com/office/powerpoint/2010/main" val="3592739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Creating our first webpage</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normAutofit/>
          </a:bodyPr>
          <a:lstStyle/>
          <a:p>
            <a:r>
              <a:rPr lang="en-CA" dirty="0"/>
              <a:t>Let’s learn how to create our first webpage!</a:t>
            </a:r>
          </a:p>
          <a:p>
            <a:pPr lvl="1"/>
            <a:endParaRPr lang="en-CA" dirty="0"/>
          </a:p>
        </p:txBody>
      </p:sp>
    </p:spTree>
    <p:extLst>
      <p:ext uri="{BB962C8B-B14F-4D97-AF65-F5344CB8AC3E}">
        <p14:creationId xmlns:p14="http://schemas.microsoft.com/office/powerpoint/2010/main" val="245191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What is web development? (2)</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Being a Web Developer </a:t>
            </a:r>
            <a:r>
              <a:rPr lang="en-CA" b="1" i="1" dirty="0"/>
              <a:t>IS NOT THE SAME AS </a:t>
            </a:r>
            <a:r>
              <a:rPr lang="en-CA" dirty="0"/>
              <a:t>being a Web Designer.</a:t>
            </a:r>
          </a:p>
          <a:p>
            <a:r>
              <a:rPr lang="en-CA" dirty="0"/>
              <a:t>A web designer only designs websites.</a:t>
            </a:r>
          </a:p>
          <a:p>
            <a:r>
              <a:rPr lang="en-CA" dirty="0"/>
              <a:t>Usually, they are on the same team; the web developer would worry about the functionality of the website more than the design and art of it whereas the web designer would worry about the aesthetics of the website more than its functionality.</a:t>
            </a:r>
          </a:p>
          <a:p>
            <a:pPr lvl="1"/>
            <a:r>
              <a:rPr lang="en-CA" dirty="0"/>
              <a:t>Both need to communicate in order to build the web application from ground up</a:t>
            </a:r>
          </a:p>
        </p:txBody>
      </p:sp>
    </p:spTree>
    <p:extLst>
      <p:ext uri="{BB962C8B-B14F-4D97-AF65-F5344CB8AC3E}">
        <p14:creationId xmlns:p14="http://schemas.microsoft.com/office/powerpoint/2010/main" val="3749021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What is web development? (3)</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endParaRPr lang="en-CA" dirty="0"/>
          </a:p>
        </p:txBody>
      </p:sp>
      <p:pic>
        <p:nvPicPr>
          <p:cNvPr id="7170" name="Picture 2" descr="Image result for web developer vs web designer meme">
            <a:extLst>
              <a:ext uri="{FF2B5EF4-FFF2-40B4-BE49-F238E27FC236}">
                <a16:creationId xmlns:a16="http://schemas.microsoft.com/office/drawing/2014/main" id="{01D351F3-F3D4-4E70-BEA3-BF0CDF8C8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609" y="1524000"/>
            <a:ext cx="71247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10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What is web development? (4)</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endParaRPr lang="en-CA" dirty="0"/>
          </a:p>
        </p:txBody>
      </p:sp>
      <p:pic>
        <p:nvPicPr>
          <p:cNvPr id="8194" name="Picture 2" descr="Image result for web developer vs web designer meme">
            <a:extLst>
              <a:ext uri="{FF2B5EF4-FFF2-40B4-BE49-F238E27FC236}">
                <a16:creationId xmlns:a16="http://schemas.microsoft.com/office/drawing/2014/main" id="{16F0612E-3116-4B25-846C-6DD60CDB7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904" y="1600200"/>
            <a:ext cx="718185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227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What is web development? (5)</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Web developers tend to take care of three roles when developing web apps:</a:t>
            </a:r>
          </a:p>
          <a:p>
            <a:pPr lvl="1"/>
            <a:r>
              <a:rPr lang="en-CA" dirty="0"/>
              <a:t>Clients</a:t>
            </a:r>
          </a:p>
          <a:p>
            <a:pPr lvl="1"/>
            <a:r>
              <a:rPr lang="en-CA" dirty="0"/>
              <a:t>Servers</a:t>
            </a:r>
          </a:p>
          <a:p>
            <a:pPr lvl="1"/>
            <a:r>
              <a:rPr lang="en-CA" dirty="0"/>
              <a:t>Databases</a:t>
            </a:r>
          </a:p>
          <a:p>
            <a:r>
              <a:rPr lang="en-CA" dirty="0"/>
              <a:t>What are these???</a:t>
            </a:r>
          </a:p>
        </p:txBody>
      </p:sp>
    </p:spTree>
    <p:extLst>
      <p:ext uri="{BB962C8B-B14F-4D97-AF65-F5344CB8AC3E}">
        <p14:creationId xmlns:p14="http://schemas.microsoft.com/office/powerpoint/2010/main" val="2809143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What is web development? (6)</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Clients: the users and the main characters of this story</a:t>
            </a:r>
          </a:p>
          <a:p>
            <a:r>
              <a:rPr lang="en-CA" dirty="0"/>
              <a:t>Servers: the tool that is used to communicate to the web application and to its users</a:t>
            </a:r>
          </a:p>
          <a:p>
            <a:pPr lvl="1"/>
            <a:r>
              <a:rPr lang="en-CA" dirty="0"/>
              <a:t>It is also a tool that is used to send/receive data from the users</a:t>
            </a:r>
          </a:p>
          <a:p>
            <a:r>
              <a:rPr lang="en-CA" dirty="0"/>
              <a:t>Databases: a system in which it stores all data</a:t>
            </a:r>
          </a:p>
        </p:txBody>
      </p:sp>
      <p:pic>
        <p:nvPicPr>
          <p:cNvPr id="2052" name="Picture 4" descr="Image result for Welcome meme">
            <a:extLst>
              <a:ext uri="{FF2B5EF4-FFF2-40B4-BE49-F238E27FC236}">
                <a16:creationId xmlns:a16="http://schemas.microsoft.com/office/drawing/2014/main" id="{9AB2378D-68C6-466D-9C15-25C2C840D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6619" y="3762434"/>
            <a:ext cx="4289019" cy="285934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Welcome meme">
            <a:extLst>
              <a:ext uri="{FF2B5EF4-FFF2-40B4-BE49-F238E27FC236}">
                <a16:creationId xmlns:a16="http://schemas.microsoft.com/office/drawing/2014/main" id="{7B629B28-DD4E-4BFA-B9A4-A681F976F1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819"/>
          <a:stretch/>
        </p:blipFill>
        <p:spPr bwMode="auto">
          <a:xfrm>
            <a:off x="7246618" y="3451860"/>
            <a:ext cx="4289019" cy="3406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43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General Course Information (1)</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C5 Tutorial Course – Introduction to Web Development</a:t>
            </a:r>
          </a:p>
          <a:p>
            <a:pPr lvl="1"/>
            <a:r>
              <a:rPr lang="en-CA" dirty="0"/>
              <a:t>Difficulty Range: Intermediate</a:t>
            </a:r>
          </a:p>
          <a:p>
            <a:pPr lvl="1"/>
            <a:r>
              <a:rPr lang="en-CA" dirty="0"/>
              <a:t>This tutorial course will demand a bit of your time in order to fully and properly learn the concepts!</a:t>
            </a:r>
          </a:p>
          <a:p>
            <a:r>
              <a:rPr lang="en-CA" dirty="0"/>
              <a:t>Tutor instructor: Evan Chen</a:t>
            </a:r>
          </a:p>
          <a:p>
            <a:pPr lvl="1"/>
            <a:r>
              <a:rPr lang="en-CA" dirty="0"/>
              <a:t>Who am I?</a:t>
            </a:r>
          </a:p>
          <a:p>
            <a:pPr lvl="2"/>
            <a:r>
              <a:rPr lang="en-CA" dirty="0"/>
              <a:t>Recent graduate of U of T, graduating from the Computer Science and Mathematical Sciences double major program</a:t>
            </a:r>
          </a:p>
          <a:p>
            <a:pPr lvl="2"/>
            <a:r>
              <a:rPr lang="en-CA" dirty="0"/>
              <a:t>Recently taught and tutored students – those who are aspiring to become Computer Science students or want to learn more about the world of CS - the languages of Java and C</a:t>
            </a:r>
          </a:p>
        </p:txBody>
      </p:sp>
    </p:spTree>
    <p:extLst>
      <p:ext uri="{BB962C8B-B14F-4D97-AF65-F5344CB8AC3E}">
        <p14:creationId xmlns:p14="http://schemas.microsoft.com/office/powerpoint/2010/main" val="2762136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2531</TotalTime>
  <Words>2158</Words>
  <Application>Microsoft Office PowerPoint</Application>
  <PresentationFormat>Widescreen</PresentationFormat>
  <Paragraphs>199</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Corbel</vt:lpstr>
      <vt:lpstr>Wingdings</vt:lpstr>
      <vt:lpstr>Banded</vt:lpstr>
      <vt:lpstr>Lesson 1: Working with HTML</vt:lpstr>
      <vt:lpstr>Welcome!</vt:lpstr>
      <vt:lpstr>What is web development? (1)</vt:lpstr>
      <vt:lpstr>What is web development? (2)</vt:lpstr>
      <vt:lpstr>What is web development? (3)</vt:lpstr>
      <vt:lpstr>What is web development? (4)</vt:lpstr>
      <vt:lpstr>What is web development? (5)</vt:lpstr>
      <vt:lpstr>What is web development? (6)</vt:lpstr>
      <vt:lpstr>General Course Information (1)</vt:lpstr>
      <vt:lpstr>General Course Information (2)</vt:lpstr>
      <vt:lpstr>General Course Information (3)</vt:lpstr>
      <vt:lpstr>General Course Information (4)</vt:lpstr>
      <vt:lpstr>Github</vt:lpstr>
      <vt:lpstr>Course_PORTAL</vt:lpstr>
      <vt:lpstr>More info on labs</vt:lpstr>
      <vt:lpstr>More info on Projects</vt:lpstr>
      <vt:lpstr>More info on The Course-End Test</vt:lpstr>
      <vt:lpstr>Before we begin… Break time!</vt:lpstr>
      <vt:lpstr>Before we begin… Introduction to Git (1)</vt:lpstr>
      <vt:lpstr>Before we begin… Introduction to Git (2)</vt:lpstr>
      <vt:lpstr>Before we begin… Introduction to Git (3)</vt:lpstr>
      <vt:lpstr>Before we begin… Introduction to Git (4)</vt:lpstr>
      <vt:lpstr>Before we begin… Introduction to Git (5)</vt:lpstr>
      <vt:lpstr>Before we begin… Introduction to Git (6)</vt:lpstr>
      <vt:lpstr>Before we begin… Introduction to Git (7)</vt:lpstr>
      <vt:lpstr>Github Quick Tutorial</vt:lpstr>
      <vt:lpstr>Break #2</vt:lpstr>
      <vt:lpstr>Introduction to HTML (1)</vt:lpstr>
      <vt:lpstr>Introduction to HTML (2)</vt:lpstr>
      <vt:lpstr>Introduction to HTML (3)</vt:lpstr>
      <vt:lpstr>Introduction to HTML (4)</vt:lpstr>
      <vt:lpstr>Introduction to HTML (5)</vt:lpstr>
      <vt:lpstr>Introduction to HTML (5)</vt:lpstr>
      <vt:lpstr>Introduction to HTML (6)</vt:lpstr>
      <vt:lpstr>HTML5: The current norm</vt:lpstr>
      <vt:lpstr>Creating our first webpage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Turtile Chen</dc:creator>
  <cp:lastModifiedBy>Turtile Chen</cp:lastModifiedBy>
  <cp:revision>19</cp:revision>
  <dcterms:created xsi:type="dcterms:W3CDTF">2018-01-18T00:34:02Z</dcterms:created>
  <dcterms:modified xsi:type="dcterms:W3CDTF">2018-01-19T18:45:39Z</dcterms:modified>
</cp:coreProperties>
</file>