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6" r:id="rId5"/>
    <p:sldId id="293" r:id="rId6"/>
    <p:sldId id="294" r:id="rId7"/>
    <p:sldId id="321" r:id="rId8"/>
    <p:sldId id="322" r:id="rId9"/>
    <p:sldId id="323" r:id="rId10"/>
    <p:sldId id="325" r:id="rId11"/>
    <p:sldId id="326" r:id="rId12"/>
    <p:sldId id="342" r:id="rId13"/>
    <p:sldId id="327" r:id="rId14"/>
    <p:sldId id="328" r:id="rId15"/>
    <p:sldId id="329" r:id="rId16"/>
    <p:sldId id="330" r:id="rId17"/>
    <p:sldId id="282" r:id="rId18"/>
    <p:sldId id="295" r:id="rId19"/>
    <p:sldId id="297" r:id="rId20"/>
    <p:sldId id="298" r:id="rId21"/>
    <p:sldId id="331" r:id="rId22"/>
    <p:sldId id="306" r:id="rId23"/>
    <p:sldId id="307" r:id="rId24"/>
    <p:sldId id="308" r:id="rId25"/>
    <p:sldId id="309" r:id="rId26"/>
    <p:sldId id="310" r:id="rId27"/>
    <p:sldId id="311" r:id="rId28"/>
    <p:sldId id="299" r:id="rId29"/>
    <p:sldId id="300" r:id="rId30"/>
    <p:sldId id="332" r:id="rId31"/>
    <p:sldId id="301" r:id="rId32"/>
    <p:sldId id="333" r:id="rId33"/>
    <p:sldId id="303" r:id="rId34"/>
    <p:sldId id="304" r:id="rId35"/>
    <p:sldId id="334" r:id="rId36"/>
    <p:sldId id="305" r:id="rId37"/>
    <p:sldId id="312" r:id="rId38"/>
    <p:sldId id="314" r:id="rId39"/>
    <p:sldId id="336" r:id="rId40"/>
    <p:sldId id="316" r:id="rId41"/>
    <p:sldId id="318" r:id="rId42"/>
    <p:sldId id="317" r:id="rId43"/>
    <p:sldId id="320" r:id="rId44"/>
    <p:sldId id="337" r:id="rId45"/>
    <p:sldId id="338" r:id="rId46"/>
    <p:sldId id="335" r:id="rId47"/>
    <p:sldId id="339" r:id="rId48"/>
    <p:sldId id="340" r:id="rId49"/>
    <p:sldId id="341" r:id="rId50"/>
    <p:sldId id="313" r:id="rId51"/>
    <p:sldId id="29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6" d="100"/>
          <a:sy n="66"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1/26/2018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1/26/2018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1/26/2018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8B8C-75EF-4F44-9C30-64330B910503}"/>
              </a:ext>
            </a:extLst>
          </p:cNvPr>
          <p:cNvSpPr>
            <a:spLocks noGrp="1"/>
          </p:cNvSpPr>
          <p:nvPr>
            <p:ph type="ctrTitle"/>
          </p:nvPr>
        </p:nvSpPr>
        <p:spPr/>
        <p:txBody>
          <a:bodyPr>
            <a:normAutofit/>
          </a:bodyPr>
          <a:lstStyle/>
          <a:p>
            <a:r>
              <a:rPr lang="en-CA" dirty="0"/>
              <a:t>Lesson 2: Extending Styling With HTML: CSS</a:t>
            </a:r>
          </a:p>
        </p:txBody>
      </p:sp>
      <p:sp>
        <p:nvSpPr>
          <p:cNvPr id="3" name="Subtitle 2">
            <a:extLst>
              <a:ext uri="{FF2B5EF4-FFF2-40B4-BE49-F238E27FC236}">
                <a16:creationId xmlns:a16="http://schemas.microsoft.com/office/drawing/2014/main" id="{94299FFB-756D-45AE-AFBE-90E2E5CDB6E2}"/>
              </a:ext>
            </a:extLst>
          </p:cNvPr>
          <p:cNvSpPr>
            <a:spLocks noGrp="1"/>
          </p:cNvSpPr>
          <p:nvPr>
            <p:ph type="subTitle" idx="1"/>
          </p:nvPr>
        </p:nvSpPr>
        <p:spPr/>
        <p:txBody>
          <a:bodyPr/>
          <a:lstStyle/>
          <a:p>
            <a:r>
              <a:rPr lang="en-CA" dirty="0"/>
              <a:t>C5 – Introduction to Web Development</a:t>
            </a:r>
          </a:p>
          <a:p>
            <a:r>
              <a:rPr lang="en-CA" dirty="0"/>
              <a:t>Evan Chen</a:t>
            </a:r>
          </a:p>
          <a:p>
            <a:r>
              <a:rPr lang="en-CA" dirty="0"/>
              <a:t>January 27, 2018</a:t>
            </a:r>
          </a:p>
        </p:txBody>
      </p:sp>
    </p:spTree>
    <p:extLst>
      <p:ext uri="{BB962C8B-B14F-4D97-AF65-F5344CB8AC3E}">
        <p14:creationId xmlns:p14="http://schemas.microsoft.com/office/powerpoint/2010/main" val="79657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Does this mean that the following content inside the &lt;body&gt; Markup tags are elements? How about &lt;div&gt; itself – can that be considered to be an element of &lt;body&gt;?</a:t>
            </a:r>
          </a:p>
          <a:p>
            <a:pPr marL="0" indent="0">
              <a:buNone/>
            </a:pPr>
            <a:r>
              <a:rPr lang="en-CA" dirty="0"/>
              <a:t>&lt;body&gt;</a:t>
            </a:r>
          </a:p>
          <a:p>
            <a:pPr marL="0" indent="0">
              <a:buNone/>
            </a:pPr>
            <a:r>
              <a:rPr lang="en-CA" dirty="0"/>
              <a:t>        &lt;div&gt;</a:t>
            </a:r>
          </a:p>
          <a:p>
            <a:pPr marL="0" indent="0">
              <a:buNone/>
            </a:pPr>
            <a:r>
              <a:rPr lang="en-CA" dirty="0"/>
              <a:t>                This is content. It is most definitely an element of div. Is this an element of body?</a:t>
            </a:r>
          </a:p>
          <a:p>
            <a:pPr marL="0" indent="0">
              <a:buNone/>
            </a:pPr>
            <a:r>
              <a:rPr lang="en-CA" dirty="0"/>
              <a:t>        &lt;/div&gt;</a:t>
            </a:r>
          </a:p>
          <a:p>
            <a:pPr marL="0" indent="0">
              <a:buNone/>
            </a:pPr>
            <a:r>
              <a:rPr lang="en-CA" dirty="0"/>
              <a:t>&lt;/body&gt;</a:t>
            </a:r>
          </a:p>
          <a:p>
            <a:endParaRPr lang="en-CA" dirty="0"/>
          </a:p>
        </p:txBody>
      </p:sp>
    </p:spTree>
    <p:extLst>
      <p:ext uri="{BB962C8B-B14F-4D97-AF65-F5344CB8AC3E}">
        <p14:creationId xmlns:p14="http://schemas.microsoft.com/office/powerpoint/2010/main" val="334533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b="1" dirty="0"/>
              <a:t>Attribute</a:t>
            </a:r>
          </a:p>
          <a:p>
            <a:pPr lvl="1"/>
            <a:r>
              <a:rPr lang="en-CA" dirty="0"/>
              <a:t>An attribute contains a name-to-value pair only mentioned inside the start tag</a:t>
            </a:r>
          </a:p>
          <a:p>
            <a:pPr lvl="1"/>
            <a:r>
              <a:rPr lang="en-CA" dirty="0"/>
              <a:t>An example of this would be</a:t>
            </a:r>
          </a:p>
          <a:p>
            <a:pPr marL="0" indent="0" algn="ctr">
              <a:buNone/>
            </a:pPr>
            <a:r>
              <a:rPr lang="en-CA" dirty="0"/>
              <a:t>&lt;</a:t>
            </a:r>
            <a:r>
              <a:rPr lang="en-CA" dirty="0" err="1"/>
              <a:t>img</a:t>
            </a:r>
            <a:r>
              <a:rPr lang="en-CA" dirty="0"/>
              <a:t> </a:t>
            </a:r>
            <a:r>
              <a:rPr lang="en-CA" dirty="0" err="1"/>
              <a:t>src</a:t>
            </a:r>
            <a:r>
              <a:rPr lang="en-CA" dirty="0"/>
              <a:t>=“./helloworld.png” /&gt; </a:t>
            </a:r>
          </a:p>
          <a:p>
            <a:pPr lvl="1"/>
            <a:r>
              <a:rPr lang="en-CA" dirty="0"/>
              <a:t>This association is additional information that allows the webpage to perform other functions/add functions to the webpage itself, albeit small functionality such as retrieving an image from a different location or linking text to another website, etc.</a:t>
            </a:r>
          </a:p>
          <a:p>
            <a:pPr lvl="1"/>
            <a:r>
              <a:rPr lang="en-CA" dirty="0"/>
              <a:t>We have seen a bit of this last class</a:t>
            </a:r>
          </a:p>
          <a:p>
            <a:endParaRPr lang="en-CA" dirty="0"/>
          </a:p>
        </p:txBody>
      </p:sp>
    </p:spTree>
    <p:extLst>
      <p:ext uri="{BB962C8B-B14F-4D97-AF65-F5344CB8AC3E}">
        <p14:creationId xmlns:p14="http://schemas.microsoft.com/office/powerpoint/2010/main" val="25371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(7)</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b="1" dirty="0"/>
              <a:t>Attribute (continued)</a:t>
            </a:r>
          </a:p>
          <a:p>
            <a:pPr lvl="1"/>
            <a:r>
              <a:rPr lang="en-CA" dirty="0"/>
              <a:t>What if I mentioned that there was a “style” attribute that you can apply to your HTML tags?</a:t>
            </a:r>
          </a:p>
          <a:p>
            <a:pPr lvl="1"/>
            <a:r>
              <a:rPr lang="en-CA" dirty="0"/>
              <a:t>You can do this without having to use the &lt;style&gt; tag itself!</a:t>
            </a:r>
          </a:p>
          <a:p>
            <a:pPr lvl="1"/>
            <a:r>
              <a:rPr lang="en-CA" dirty="0"/>
              <a:t>This is considered </a:t>
            </a:r>
            <a:r>
              <a:rPr lang="en-CA" b="1" i="1" dirty="0"/>
              <a:t>inline </a:t>
            </a:r>
            <a:r>
              <a:rPr lang="en-CA" dirty="0"/>
              <a:t>style attributes</a:t>
            </a:r>
          </a:p>
          <a:p>
            <a:endParaRPr lang="en-CA" dirty="0"/>
          </a:p>
        </p:txBody>
      </p:sp>
    </p:spTree>
    <p:extLst>
      <p:ext uri="{BB962C8B-B14F-4D97-AF65-F5344CB8AC3E}">
        <p14:creationId xmlns:p14="http://schemas.microsoft.com/office/powerpoint/2010/main" val="69235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(8)</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b="1" dirty="0"/>
              <a:t>Comment</a:t>
            </a:r>
          </a:p>
          <a:p>
            <a:pPr lvl="1"/>
            <a:r>
              <a:rPr lang="en-CA" dirty="0"/>
              <a:t>The following is literally a comment</a:t>
            </a:r>
          </a:p>
          <a:p>
            <a:pPr marL="0" indent="0" algn="ctr">
              <a:buNone/>
            </a:pPr>
            <a:r>
              <a:rPr lang="en-CA" dirty="0"/>
              <a:t>&lt;!-- Hi! I am a comment! --&gt;</a:t>
            </a:r>
          </a:p>
          <a:p>
            <a:pPr lvl="1"/>
            <a:r>
              <a:rPr lang="en-CA" dirty="0"/>
              <a:t>It does not affect the webpage in any way possible.</a:t>
            </a:r>
          </a:p>
          <a:p>
            <a:pPr lvl="1"/>
            <a:r>
              <a:rPr lang="en-CA" dirty="0"/>
              <a:t>It can be placed anywhere on the webpage</a:t>
            </a:r>
          </a:p>
        </p:txBody>
      </p:sp>
    </p:spTree>
    <p:extLst>
      <p:ext uri="{BB962C8B-B14F-4D97-AF65-F5344CB8AC3E}">
        <p14:creationId xmlns:p14="http://schemas.microsoft.com/office/powerpoint/2010/main" val="319829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(9)</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With the advent of HTML turning into XHTML, we can see that it is becoming more widely used</a:t>
            </a:r>
          </a:p>
          <a:p>
            <a:pPr lvl="1"/>
            <a:r>
              <a:rPr lang="en-CA" dirty="0"/>
              <a:t>All web browsers are able to run HTML4 and HTML5</a:t>
            </a:r>
          </a:p>
          <a:p>
            <a:pPr lvl="1"/>
            <a:r>
              <a:rPr lang="en-CA" dirty="0"/>
              <a:t>You can run JavaScript code inside HTML webpages</a:t>
            </a:r>
          </a:p>
          <a:p>
            <a:pPr lvl="1"/>
            <a:r>
              <a:rPr lang="en-CA" dirty="0"/>
              <a:t>With HTML5, you can do much more with your webpage such as have multimedia!</a:t>
            </a:r>
          </a:p>
          <a:p>
            <a:pPr lvl="1"/>
            <a:endParaRPr lang="en-CA" dirty="0"/>
          </a:p>
        </p:txBody>
      </p:sp>
    </p:spTree>
    <p:extLst>
      <p:ext uri="{BB962C8B-B14F-4D97-AF65-F5344CB8AC3E}">
        <p14:creationId xmlns:p14="http://schemas.microsoft.com/office/powerpoint/2010/main" val="223869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(10)</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What is cool about HTML4 is that it introduced styling that can be separated away from your HTML file</a:t>
            </a:r>
          </a:p>
          <a:p>
            <a:r>
              <a:rPr lang="en-CA" dirty="0"/>
              <a:t>However, with the introduction of &lt;style&gt; tags, you do not need to use certain HTML Markup tags anymore</a:t>
            </a:r>
          </a:p>
          <a:p>
            <a:pPr lvl="1"/>
            <a:r>
              <a:rPr lang="en-CA" dirty="0"/>
              <a:t>These include:</a:t>
            </a:r>
          </a:p>
          <a:p>
            <a:pPr lvl="2"/>
            <a:r>
              <a:rPr lang="en-CA" dirty="0"/>
              <a:t>&lt;b&gt;</a:t>
            </a:r>
          </a:p>
          <a:p>
            <a:pPr lvl="2"/>
            <a:r>
              <a:rPr lang="en-CA" dirty="0"/>
              <a:t>&lt;</a:t>
            </a:r>
            <a:r>
              <a:rPr lang="en-CA" dirty="0" err="1"/>
              <a:t>i</a:t>
            </a:r>
            <a:r>
              <a:rPr lang="en-CA" dirty="0"/>
              <a:t>&gt;</a:t>
            </a:r>
          </a:p>
          <a:p>
            <a:pPr lvl="2"/>
            <a:r>
              <a:rPr lang="en-CA" dirty="0"/>
              <a:t>&lt;u&gt;</a:t>
            </a:r>
          </a:p>
          <a:p>
            <a:pPr lvl="2"/>
            <a:r>
              <a:rPr lang="en-CA" dirty="0"/>
              <a:t>&lt;</a:t>
            </a:r>
            <a:r>
              <a:rPr lang="en-CA" dirty="0" err="1"/>
              <a:t>br</a:t>
            </a:r>
            <a:r>
              <a:rPr lang="en-CA" dirty="0"/>
              <a:t>&gt;</a:t>
            </a:r>
          </a:p>
          <a:p>
            <a:pPr lvl="2"/>
            <a:r>
              <a:rPr lang="en-CA" dirty="0"/>
              <a:t>&lt;center&gt;</a:t>
            </a:r>
          </a:p>
          <a:p>
            <a:pPr lvl="2"/>
            <a:r>
              <a:rPr lang="en-CA" dirty="0"/>
              <a:t>&lt;font&gt;</a:t>
            </a:r>
          </a:p>
          <a:p>
            <a:pPr lvl="2"/>
            <a:r>
              <a:rPr lang="en-CA" dirty="0"/>
              <a:t>etc.</a:t>
            </a:r>
          </a:p>
          <a:p>
            <a:pPr lvl="1"/>
            <a:endParaRPr lang="en-CA" dirty="0"/>
          </a:p>
        </p:txBody>
      </p:sp>
    </p:spTree>
    <p:extLst>
      <p:ext uri="{BB962C8B-B14F-4D97-AF65-F5344CB8AC3E}">
        <p14:creationId xmlns:p14="http://schemas.microsoft.com/office/powerpoint/2010/main" val="48243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(11)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In other words, these tags have become “deprecated”</a:t>
            </a:r>
          </a:p>
          <a:p>
            <a:pPr lvl="1"/>
            <a:r>
              <a:rPr lang="en-CA" dirty="0"/>
              <a:t>Of course, some of these tags are meant to stylize content, such as &lt;b&gt;, &lt;</a:t>
            </a:r>
            <a:r>
              <a:rPr lang="en-CA" dirty="0" err="1"/>
              <a:t>i</a:t>
            </a:r>
            <a:r>
              <a:rPr lang="en-CA" dirty="0"/>
              <a:t>&gt;, &lt;u&gt;, &lt;center&gt;, etc.</a:t>
            </a:r>
          </a:p>
          <a:p>
            <a:pPr lvl="1"/>
            <a:r>
              <a:rPr lang="en-CA" dirty="0"/>
              <a:t>How do we incorporate these into &lt;style&gt; tags? Does that mean we cannot use the deprecated tags anymore?</a:t>
            </a:r>
          </a:p>
          <a:p>
            <a:pPr lvl="1"/>
            <a:endParaRPr lang="en-CA" dirty="0"/>
          </a:p>
        </p:txBody>
      </p:sp>
    </p:spTree>
    <p:extLst>
      <p:ext uri="{BB962C8B-B14F-4D97-AF65-F5344CB8AC3E}">
        <p14:creationId xmlns:p14="http://schemas.microsoft.com/office/powerpoint/2010/main" val="19813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As you may have guessed, you can stylize your HTML page</a:t>
            </a:r>
          </a:p>
          <a:p>
            <a:r>
              <a:rPr lang="en-CA" dirty="0"/>
              <a:t>This can make your highlighted content stand out…</a:t>
            </a:r>
          </a:p>
          <a:p>
            <a:pPr lvl="1"/>
            <a:r>
              <a:rPr lang="en-CA" dirty="0"/>
              <a:t>Possibly in a good way (hopefully!)</a:t>
            </a:r>
          </a:p>
          <a:p>
            <a:pPr lvl="1"/>
            <a:r>
              <a:rPr lang="en-CA" dirty="0"/>
              <a:t>But also possibly in a bad way</a:t>
            </a:r>
          </a:p>
        </p:txBody>
      </p:sp>
    </p:spTree>
    <p:extLst>
      <p:ext uri="{BB962C8B-B14F-4D97-AF65-F5344CB8AC3E}">
        <p14:creationId xmlns:p14="http://schemas.microsoft.com/office/powerpoint/2010/main" val="374902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 be able to style your HTML page, let’s take a look at </a:t>
            </a:r>
            <a:r>
              <a:rPr lang="en-CA" b="1" i="1" dirty="0"/>
              <a:t>embedded </a:t>
            </a:r>
            <a:r>
              <a:rPr lang="en-CA" dirty="0"/>
              <a:t>&lt;style&gt; tags</a:t>
            </a:r>
          </a:p>
          <a:p>
            <a:r>
              <a:rPr lang="en-CA" dirty="0"/>
              <a:t>What are embedded &lt;style&gt; tags and why are they useful?</a:t>
            </a:r>
          </a:p>
          <a:p>
            <a:pPr lvl="1"/>
            <a:r>
              <a:rPr lang="en-CA" dirty="0"/>
              <a:t>These are tags that contain elements within its tag block</a:t>
            </a:r>
          </a:p>
          <a:p>
            <a:pPr lvl="1"/>
            <a:r>
              <a:rPr lang="en-CA" dirty="0"/>
              <a:t>It’s just like any other HTML tag… only that the elements the tag are not physically displayed onscreen and that </a:t>
            </a:r>
            <a:r>
              <a:rPr lang="en-CA" i="1" u="sng" dirty="0"/>
              <a:t>this tag is located under the &lt;head&gt; of the HTML page</a:t>
            </a:r>
            <a:endParaRPr lang="en-CA" dirty="0"/>
          </a:p>
          <a:p>
            <a:pPr lvl="1"/>
            <a:r>
              <a:rPr lang="en-CA" dirty="0"/>
              <a:t>These elements help define the aesthetics of particular content</a:t>
            </a:r>
          </a:p>
          <a:p>
            <a:pPr lvl="2"/>
            <a:r>
              <a:rPr lang="en-CA" dirty="0"/>
              <a:t>It all comes down to what you have defined as your selectors (we’ll get more into that soon)</a:t>
            </a:r>
          </a:p>
          <a:p>
            <a:pPr lvl="1"/>
            <a:r>
              <a:rPr lang="en-CA" dirty="0"/>
              <a:t>This also depends on what you want to define (not everything gets defined here…)</a:t>
            </a:r>
          </a:p>
          <a:p>
            <a:pPr lvl="2"/>
            <a:r>
              <a:rPr lang="en-CA" dirty="0"/>
              <a:t>You’re adding the rules to each selector to be able to stylize the content</a:t>
            </a:r>
          </a:p>
          <a:p>
            <a:pPr lvl="2"/>
            <a:r>
              <a:rPr lang="en-CA" dirty="0"/>
              <a:t>You want to define how your content should look overall</a:t>
            </a:r>
          </a:p>
          <a:p>
            <a:endParaRPr lang="en-CA" dirty="0"/>
          </a:p>
        </p:txBody>
      </p:sp>
    </p:spTree>
    <p:extLst>
      <p:ext uri="{BB962C8B-B14F-4D97-AF65-F5344CB8AC3E}">
        <p14:creationId xmlns:p14="http://schemas.microsoft.com/office/powerpoint/2010/main" val="113567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 using embedded &lt;style&gt; tags, what does your typical element look like?</a:t>
            </a:r>
          </a:p>
          <a:p>
            <a:r>
              <a:rPr lang="en-CA" dirty="0"/>
              <a:t>Embedded &lt;style&gt; tags usually contain what you want to stylize and the rules that accompany that</a:t>
            </a:r>
          </a:p>
          <a:p>
            <a:pPr lvl="1"/>
            <a:r>
              <a:rPr lang="en-CA" dirty="0"/>
              <a:t>The elements inside the embedded &lt;style&gt; tags are selectors</a:t>
            </a:r>
          </a:p>
          <a:p>
            <a:pPr lvl="1"/>
            <a:r>
              <a:rPr lang="en-CA" dirty="0"/>
              <a:t>What are selectors? These are the things you want to apply these styling rules to</a:t>
            </a:r>
          </a:p>
          <a:p>
            <a:pPr lvl="1"/>
            <a:r>
              <a:rPr lang="en-CA" dirty="0"/>
              <a:t>What about the rules defining what the elements used by the selector should look like?</a:t>
            </a:r>
          </a:p>
          <a:p>
            <a:pPr lvl="2"/>
            <a:r>
              <a:rPr lang="en-CA" dirty="0"/>
              <a:t>These rules come in “name”-to-”value” pairs; more specifically, you are adding properties that allow you to change what your content should look like if you use the content in your selector</a:t>
            </a:r>
          </a:p>
        </p:txBody>
      </p:sp>
    </p:spTree>
    <p:extLst>
      <p:ext uri="{BB962C8B-B14F-4D97-AF65-F5344CB8AC3E}">
        <p14:creationId xmlns:p14="http://schemas.microsoft.com/office/powerpoint/2010/main" val="25048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348F-85A1-4EC9-B8BF-441BD46994E0}"/>
              </a:ext>
            </a:extLst>
          </p:cNvPr>
          <p:cNvSpPr>
            <a:spLocks noGrp="1"/>
          </p:cNvSpPr>
          <p:nvPr>
            <p:ph type="title"/>
          </p:nvPr>
        </p:nvSpPr>
        <p:spPr/>
        <p:txBody>
          <a:bodyPr/>
          <a:lstStyle/>
          <a:p>
            <a:r>
              <a:rPr lang="en-CA" dirty="0"/>
              <a:t>Welcome Back!</a:t>
            </a:r>
          </a:p>
        </p:txBody>
      </p:sp>
      <p:sp>
        <p:nvSpPr>
          <p:cNvPr id="3" name="Content Placeholder 2">
            <a:extLst>
              <a:ext uri="{FF2B5EF4-FFF2-40B4-BE49-F238E27FC236}">
                <a16:creationId xmlns:a16="http://schemas.microsoft.com/office/drawing/2014/main" id="{B25ED2B4-C36E-4DF1-AC2B-8A01F793B943}"/>
              </a:ext>
            </a:extLst>
          </p:cNvPr>
          <p:cNvSpPr>
            <a:spLocks noGrp="1"/>
          </p:cNvSpPr>
          <p:nvPr>
            <p:ph idx="1"/>
          </p:nvPr>
        </p:nvSpPr>
        <p:spPr>
          <a:xfrm>
            <a:off x="1202919" y="1859280"/>
            <a:ext cx="9784080" cy="4206240"/>
          </a:xfrm>
        </p:spPr>
        <p:txBody>
          <a:bodyPr/>
          <a:lstStyle/>
          <a:p>
            <a:r>
              <a:rPr lang="en-CA" dirty="0"/>
              <a:t>Hope that your week went well!</a:t>
            </a:r>
          </a:p>
          <a:p>
            <a:endParaRPr lang="en-CA" dirty="0"/>
          </a:p>
        </p:txBody>
      </p:sp>
      <p:sp>
        <p:nvSpPr>
          <p:cNvPr id="4" name="AutoShape 2" descr="Image result for Enjoy meme">
            <a:extLst>
              <a:ext uri="{FF2B5EF4-FFF2-40B4-BE49-F238E27FC236}">
                <a16:creationId xmlns:a16="http://schemas.microsoft.com/office/drawing/2014/main" id="{3DBA598A-F250-4F94-96D0-090C417B6C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6" name="Picture 2" descr="Image result for Welcome back meme">
            <a:extLst>
              <a:ext uri="{FF2B5EF4-FFF2-40B4-BE49-F238E27FC236}">
                <a16:creationId xmlns:a16="http://schemas.microsoft.com/office/drawing/2014/main" id="{BC2F5CF0-4838-4571-90C7-533E1B498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959" y="2540000"/>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lcome back meme">
            <a:extLst>
              <a:ext uri="{FF2B5EF4-FFF2-40B4-BE49-F238E27FC236}">
                <a16:creationId xmlns:a16="http://schemas.microsoft.com/office/drawing/2014/main" id="{375CE871-090D-4A6A-8D0E-DE8281226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959" y="2540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4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style almost anything on HTML! </a:t>
            </a:r>
          </a:p>
          <a:p>
            <a:r>
              <a:rPr lang="en-CA" dirty="0"/>
              <a:t>What I meant by “anything” really depends on what you want to style on your HTML page</a:t>
            </a:r>
          </a:p>
          <a:p>
            <a:endParaRPr lang="en-CA" dirty="0"/>
          </a:p>
        </p:txBody>
      </p:sp>
    </p:spTree>
    <p:extLst>
      <p:ext uri="{BB962C8B-B14F-4D97-AF65-F5344CB8AC3E}">
        <p14:creationId xmlns:p14="http://schemas.microsoft.com/office/powerpoint/2010/main" val="216341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Here is a skeleton snippet of what an embedded &lt;style&gt; tag contains</a:t>
            </a:r>
          </a:p>
          <a:p>
            <a:pPr marL="0" indent="0">
              <a:buNone/>
            </a:pPr>
            <a:r>
              <a:rPr lang="en-CA" dirty="0"/>
              <a:t>&lt;style&gt;</a:t>
            </a:r>
          </a:p>
          <a:p>
            <a:pPr marL="0" indent="0">
              <a:buNone/>
            </a:pPr>
            <a:r>
              <a:rPr lang="en-CA" dirty="0"/>
              <a:t>        selector {</a:t>
            </a:r>
          </a:p>
          <a:p>
            <a:pPr marL="0" indent="0">
              <a:buNone/>
            </a:pPr>
            <a:r>
              <a:rPr lang="en-CA" dirty="0"/>
              <a:t>                property (the rule you want to add): value;</a:t>
            </a:r>
          </a:p>
          <a:p>
            <a:pPr marL="0" indent="0">
              <a:buNone/>
            </a:pPr>
            <a:r>
              <a:rPr lang="en-CA" dirty="0"/>
              <a:t>                property: value;</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&lt;/style&gt;</a:t>
            </a:r>
          </a:p>
          <a:p>
            <a:endParaRPr lang="en-CA" dirty="0"/>
          </a:p>
        </p:txBody>
      </p:sp>
    </p:spTree>
    <p:extLst>
      <p:ext uri="{BB962C8B-B14F-4D97-AF65-F5344CB8AC3E}">
        <p14:creationId xmlns:p14="http://schemas.microsoft.com/office/powerpoint/2010/main" val="38226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(5)</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For starters, you can stylize specific elements inside your HTML tags</a:t>
            </a:r>
          </a:p>
          <a:p>
            <a:r>
              <a:rPr lang="en-CA" dirty="0"/>
              <a:t>An example of this may look like the following:</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346719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(6)</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Let’s break this down.</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425701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(7)</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We can see that we will apply the following styling rules to the header h1 HTML tag.</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183403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(8)</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Whenever we call &lt;h1&gt; tags, those rules will apply.</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215192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(9)</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The elements inside &lt;h1&gt; tags will have 30px font size and the text will be coloured blue.</a:t>
            </a:r>
          </a:p>
          <a:p>
            <a:pPr marL="0" indent="0">
              <a:buNone/>
            </a:pPr>
            <a:r>
              <a:rPr lang="en-CA" i="1" dirty="0"/>
              <a:t>&lt;style&gt;</a:t>
            </a:r>
          </a:p>
          <a:p>
            <a:pPr marL="0" indent="0">
              <a:buNone/>
            </a:pPr>
            <a:r>
              <a:rPr lang="en-CA" i="1" dirty="0"/>
              <a:t>        h1 {</a:t>
            </a:r>
          </a:p>
          <a:p>
            <a:pPr marL="0" indent="0">
              <a:buNone/>
            </a:pPr>
            <a:r>
              <a:rPr lang="en-CA" i="1" dirty="0"/>
              <a:t>                font-size: 30px;</a:t>
            </a:r>
          </a:p>
          <a:p>
            <a:pPr marL="0" indent="0">
              <a:buNone/>
            </a:pPr>
            <a:r>
              <a:rPr lang="en-CA" i="1" dirty="0"/>
              <a:t>               </a:t>
            </a:r>
            <a:r>
              <a:rPr lang="en-CA" i="1" dirty="0" err="1"/>
              <a:t>color:blue</a:t>
            </a:r>
            <a:r>
              <a:rPr lang="en-CA" i="1" dirty="0"/>
              <a:t>; </a:t>
            </a:r>
          </a:p>
          <a:p>
            <a:pPr marL="0" indent="0">
              <a:buNone/>
            </a:pPr>
            <a:r>
              <a:rPr lang="en-CA" i="1" dirty="0"/>
              <a:t>        }</a:t>
            </a:r>
          </a:p>
          <a:p>
            <a:pPr marL="0" indent="0">
              <a:buNone/>
            </a:pPr>
            <a:r>
              <a:rPr lang="en-CA" i="1" dirty="0"/>
              <a:t>&lt;/style&gt;</a:t>
            </a:r>
          </a:p>
        </p:txBody>
      </p:sp>
    </p:spTree>
    <p:extLst>
      <p:ext uri="{BB962C8B-B14F-4D97-AF65-F5344CB8AC3E}">
        <p14:creationId xmlns:p14="http://schemas.microsoft.com/office/powerpoint/2010/main" val="5626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(10)</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We can style much more than that…</a:t>
            </a:r>
          </a:p>
          <a:p>
            <a:pPr marL="0" indent="0">
              <a:buNone/>
            </a:pPr>
            <a:r>
              <a:rPr lang="en-CA" i="1" dirty="0"/>
              <a:t>&lt;style&gt;</a:t>
            </a:r>
          </a:p>
          <a:p>
            <a:pPr marL="0" indent="0">
              <a:buNone/>
            </a:pPr>
            <a:r>
              <a:rPr lang="en-CA" i="1" dirty="0"/>
              <a:t>        h1 { … }</a:t>
            </a:r>
          </a:p>
          <a:p>
            <a:pPr marL="0" indent="0">
              <a:buNone/>
            </a:pPr>
            <a:r>
              <a:rPr lang="en-CA" i="1" dirty="0"/>
              <a:t>        div {</a:t>
            </a:r>
          </a:p>
          <a:p>
            <a:pPr marL="0" indent="0">
              <a:buNone/>
            </a:pPr>
            <a:r>
              <a:rPr lang="en-CA" i="1" dirty="0"/>
              <a:t>                font-style: bold;</a:t>
            </a:r>
          </a:p>
          <a:p>
            <a:pPr marL="0" indent="0">
              <a:buNone/>
            </a:pPr>
            <a:r>
              <a:rPr lang="en-CA" i="1" dirty="0"/>
              <a:t>                color-background: coral;</a:t>
            </a:r>
          </a:p>
          <a:p>
            <a:pPr marL="0" indent="0">
              <a:buNone/>
            </a:pPr>
            <a:r>
              <a:rPr lang="en-CA" i="1" dirty="0"/>
              <a:t>        }</a:t>
            </a:r>
          </a:p>
          <a:p>
            <a:pPr marL="0" indent="0">
              <a:buNone/>
            </a:pPr>
            <a:r>
              <a:rPr lang="en-CA" i="1" dirty="0"/>
              <a:t>&lt;/style&gt;</a:t>
            </a:r>
          </a:p>
          <a:p>
            <a:r>
              <a:rPr lang="en-CA" dirty="0"/>
              <a:t>What do you guys think this will do?</a:t>
            </a:r>
          </a:p>
        </p:txBody>
      </p:sp>
    </p:spTree>
    <p:extLst>
      <p:ext uri="{BB962C8B-B14F-4D97-AF65-F5344CB8AC3E}">
        <p14:creationId xmlns:p14="http://schemas.microsoft.com/office/powerpoint/2010/main" val="170726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Styling your HTML Page (11)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Of course, before we go in-depth, we need to take a look at </a:t>
            </a:r>
            <a:r>
              <a:rPr lang="en-CA" i="1" dirty="0"/>
              <a:t>classes</a:t>
            </a:r>
            <a:r>
              <a:rPr lang="en-CA" dirty="0"/>
              <a:t> and </a:t>
            </a:r>
            <a:r>
              <a:rPr lang="en-CA" i="1" dirty="0"/>
              <a:t>ID</a:t>
            </a:r>
            <a:r>
              <a:rPr lang="en-CA" dirty="0"/>
              <a:t> attributes on an HTML page first. </a:t>
            </a:r>
          </a:p>
          <a:p>
            <a:r>
              <a:rPr lang="en-CA" dirty="0"/>
              <a:t>They help greatly when defining what you want in your embedded &lt;style&gt; tags.</a:t>
            </a:r>
          </a:p>
          <a:p>
            <a:endParaRPr lang="en-CA" dirty="0"/>
          </a:p>
        </p:txBody>
      </p:sp>
    </p:spTree>
    <p:extLst>
      <p:ext uri="{BB962C8B-B14F-4D97-AF65-F5344CB8AC3E}">
        <p14:creationId xmlns:p14="http://schemas.microsoft.com/office/powerpoint/2010/main" val="3716735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Classes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What is a class attribute?</a:t>
            </a:r>
          </a:p>
          <a:p>
            <a:pPr lvl="1"/>
            <a:r>
              <a:rPr lang="en-CA" dirty="0"/>
              <a:t>These class attributes are defined in your HTML tags</a:t>
            </a:r>
          </a:p>
          <a:p>
            <a:pPr lvl="1"/>
            <a:r>
              <a:rPr lang="en-CA" dirty="0"/>
              <a:t>They often associate themselves with the element inside your HTML tags</a:t>
            </a:r>
          </a:p>
          <a:p>
            <a:pPr lvl="1"/>
            <a:r>
              <a:rPr lang="en-CA" dirty="0"/>
              <a:t>You can use the same class attribute value multiple times</a:t>
            </a:r>
          </a:p>
          <a:p>
            <a:pPr lvl="1"/>
            <a:r>
              <a:rPr lang="en-CA" dirty="0"/>
              <a:t>They are helpful especially when you want to stylize a particular piece of information as opposed to all of the information on the HTML page</a:t>
            </a:r>
          </a:p>
          <a:p>
            <a:r>
              <a:rPr lang="en-CA" dirty="0"/>
              <a:t>What does a class look like?</a:t>
            </a:r>
          </a:p>
          <a:p>
            <a:pPr lvl="1"/>
            <a:r>
              <a:rPr lang="en-CA" dirty="0"/>
              <a:t>An example:</a:t>
            </a:r>
          </a:p>
          <a:p>
            <a:pPr marL="0" indent="0" algn="ctr">
              <a:buNone/>
            </a:pPr>
            <a:r>
              <a:rPr lang="en-CA" i="1" dirty="0"/>
              <a:t>&lt;div class=“</a:t>
            </a:r>
            <a:r>
              <a:rPr lang="en-CA" i="1" dirty="0" err="1"/>
              <a:t>anExample</a:t>
            </a:r>
            <a:r>
              <a:rPr lang="en-CA" i="1" dirty="0"/>
              <a:t>”&gt; … &lt;/div&gt;</a:t>
            </a:r>
          </a:p>
          <a:p>
            <a:endParaRPr lang="en-CA" dirty="0"/>
          </a:p>
        </p:txBody>
      </p:sp>
    </p:spTree>
    <p:extLst>
      <p:ext uri="{BB962C8B-B14F-4D97-AF65-F5344CB8AC3E}">
        <p14:creationId xmlns:p14="http://schemas.microsoft.com/office/powerpoint/2010/main" val="22894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Lab 1 and Labs in general</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How did lab 1 go?</a:t>
            </a:r>
          </a:p>
          <a:p>
            <a:r>
              <a:rPr lang="en-CA" dirty="0"/>
              <a:t>Were there any troubling spots? Hope not!</a:t>
            </a:r>
          </a:p>
          <a:p>
            <a:r>
              <a:rPr lang="en-CA" dirty="0"/>
              <a:t>For those that handed it in, give yourselves a pat on your back.</a:t>
            </a:r>
          </a:p>
          <a:p>
            <a:r>
              <a:rPr lang="en-CA" dirty="0"/>
              <a:t>Lab 1 was due last night at 11:59pm. If you haven’t done lab 1 yet, I will extend it until Sunday night, 11:59pm</a:t>
            </a:r>
          </a:p>
          <a:p>
            <a:pPr lvl="1"/>
            <a:r>
              <a:rPr lang="en-CA" dirty="0"/>
              <a:t>Makes it easier, right?</a:t>
            </a:r>
          </a:p>
          <a:p>
            <a:pPr lvl="1"/>
            <a:r>
              <a:rPr lang="en-CA" dirty="0"/>
              <a:t>It will be only due tomorrow night, however! No extensions!</a:t>
            </a:r>
          </a:p>
          <a:p>
            <a:pPr lvl="1"/>
            <a:r>
              <a:rPr lang="en-CA" dirty="0"/>
              <a:t>All labs will now be due on Sunday night, 11:59pm. This is to make it easier for those who may have tests or assignments due at school during the week</a:t>
            </a:r>
          </a:p>
          <a:p>
            <a:pPr lvl="1"/>
            <a:r>
              <a:rPr lang="en-CA" dirty="0"/>
              <a:t>Every new lab will still be posted a day before the lesson though…!</a:t>
            </a:r>
          </a:p>
        </p:txBody>
      </p:sp>
    </p:spTree>
    <p:extLst>
      <p:ext uri="{BB962C8B-B14F-4D97-AF65-F5344CB8AC3E}">
        <p14:creationId xmlns:p14="http://schemas.microsoft.com/office/powerpoint/2010/main" val="336403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Classes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Of course, with class attributes, you can use them in many ways</a:t>
            </a:r>
          </a:p>
          <a:p>
            <a:pPr lvl="1"/>
            <a:r>
              <a:rPr lang="en-CA" dirty="0"/>
              <a:t>These can be used when you style something!</a:t>
            </a:r>
          </a:p>
          <a:p>
            <a:pPr lvl="1"/>
            <a:r>
              <a:rPr lang="en-CA" dirty="0"/>
              <a:t>They can be used when you want to refer to something in your JavaScript code!</a:t>
            </a:r>
          </a:p>
          <a:p>
            <a:r>
              <a:rPr lang="en-CA" dirty="0"/>
              <a:t>With class attributes, it is preferable when used to be able to define common properties</a:t>
            </a:r>
          </a:p>
          <a:p>
            <a:endParaRPr lang="en-CA" dirty="0"/>
          </a:p>
        </p:txBody>
      </p:sp>
    </p:spTree>
    <p:extLst>
      <p:ext uri="{BB962C8B-B14F-4D97-AF65-F5344CB8AC3E}">
        <p14:creationId xmlns:p14="http://schemas.microsoft.com/office/powerpoint/2010/main" val="1777707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Classes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define more class attributes within a start tag</a:t>
            </a:r>
          </a:p>
          <a:p>
            <a:pPr lvl="1"/>
            <a:r>
              <a:rPr lang="en-CA" dirty="0"/>
              <a:t>You just need to space each class out</a:t>
            </a:r>
          </a:p>
          <a:p>
            <a:r>
              <a:rPr lang="en-CA" dirty="0"/>
              <a:t>Let’s take a look at an example</a:t>
            </a:r>
          </a:p>
          <a:p>
            <a:pPr marL="0" indent="0" algn="ctr">
              <a:buNone/>
            </a:pPr>
            <a:r>
              <a:rPr lang="en-CA" i="1" dirty="0"/>
              <a:t>&lt;form class=“</a:t>
            </a:r>
            <a:r>
              <a:rPr lang="en-CA" i="1" dirty="0" err="1"/>
              <a:t>formClass</a:t>
            </a:r>
            <a:r>
              <a:rPr lang="en-CA" i="1" dirty="0"/>
              <a:t>   </a:t>
            </a:r>
            <a:r>
              <a:rPr lang="en-CA" i="1" dirty="0" err="1"/>
              <a:t>registrationForm</a:t>
            </a:r>
            <a:r>
              <a:rPr lang="en-CA" i="1" dirty="0"/>
              <a:t>”&gt; … &lt;/form&gt;</a:t>
            </a:r>
          </a:p>
          <a:p>
            <a:r>
              <a:rPr lang="en-CA" dirty="0"/>
              <a:t>We see here that we have defined two different classes here</a:t>
            </a:r>
          </a:p>
          <a:p>
            <a:endParaRPr lang="en-CA" dirty="0"/>
          </a:p>
        </p:txBody>
      </p:sp>
    </p:spTree>
    <p:extLst>
      <p:ext uri="{BB962C8B-B14F-4D97-AF65-F5344CB8AC3E}">
        <p14:creationId xmlns:p14="http://schemas.microsoft.com/office/powerpoint/2010/main" val="124582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Classes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fontScale="92500" lnSpcReduction="10000"/>
          </a:bodyPr>
          <a:lstStyle/>
          <a:p>
            <a:r>
              <a:rPr lang="en-CA" dirty="0"/>
              <a:t>When you want to style content that has a class attribute linked with it, you must call it like so:</a:t>
            </a:r>
          </a:p>
          <a:p>
            <a:pPr marL="0" indent="0">
              <a:buNone/>
            </a:pPr>
            <a:r>
              <a:rPr lang="en-CA" dirty="0"/>
              <a:t>&lt;style&gt;</a:t>
            </a:r>
          </a:p>
          <a:p>
            <a:pPr marL="0" indent="0">
              <a:buNone/>
            </a:pPr>
            <a:r>
              <a:rPr lang="en-CA" dirty="0"/>
              <a:t>        .[class name] {</a:t>
            </a:r>
          </a:p>
          <a:p>
            <a:pPr marL="0" indent="0">
              <a:buNone/>
            </a:pPr>
            <a:r>
              <a:rPr lang="en-CA" dirty="0"/>
              <a:t>                property: value;</a:t>
            </a:r>
          </a:p>
          <a:p>
            <a:pPr marL="0" indent="0">
              <a:buNone/>
            </a:pPr>
            <a:r>
              <a:rPr lang="en-CA" dirty="0"/>
              <a:t>                property: value;</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&lt;/style&gt;</a:t>
            </a:r>
          </a:p>
          <a:p>
            <a:endParaRPr lang="en-CA" dirty="0"/>
          </a:p>
        </p:txBody>
      </p:sp>
    </p:spTree>
    <p:extLst>
      <p:ext uri="{BB962C8B-B14F-4D97-AF65-F5344CB8AC3E}">
        <p14:creationId xmlns:p14="http://schemas.microsoft.com/office/powerpoint/2010/main" val="397543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Ids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How about ID attributes?</a:t>
            </a:r>
          </a:p>
          <a:p>
            <a:pPr lvl="1"/>
            <a:r>
              <a:rPr lang="en-CA" i="1" dirty="0"/>
              <a:t>ID</a:t>
            </a:r>
            <a:r>
              <a:rPr lang="en-CA" dirty="0"/>
              <a:t> attributes on HTML are </a:t>
            </a:r>
            <a:r>
              <a:rPr lang="en-CA" b="1" dirty="0"/>
              <a:t>unique identifiers</a:t>
            </a:r>
          </a:p>
          <a:p>
            <a:pPr lvl="1"/>
            <a:r>
              <a:rPr lang="en-CA" dirty="0"/>
              <a:t>Although they might be similar to class attributes, these aren’t your typical attributes that you can mess around with</a:t>
            </a:r>
          </a:p>
          <a:p>
            <a:pPr lvl="1"/>
            <a:r>
              <a:rPr lang="en-CA" dirty="0"/>
              <a:t>When an HTML tag has an ID attribute, you can add uniqueness to your elements</a:t>
            </a:r>
          </a:p>
          <a:p>
            <a:pPr lvl="2"/>
            <a:r>
              <a:rPr lang="en-CA" dirty="0"/>
              <a:t>This happens when you have too many of the same HTML tag that has different content</a:t>
            </a:r>
          </a:p>
          <a:p>
            <a:pPr lvl="2"/>
            <a:r>
              <a:rPr lang="en-CA" dirty="0"/>
              <a:t>It can also be used when you are using the same class attribute value many times over</a:t>
            </a:r>
          </a:p>
          <a:p>
            <a:pPr lvl="2"/>
            <a:r>
              <a:rPr lang="en-CA" dirty="0"/>
              <a:t>It helps distinguish ambiguity when you stylize certain content or add functionality to certain content</a:t>
            </a:r>
          </a:p>
          <a:p>
            <a:r>
              <a:rPr lang="en-CA" dirty="0"/>
              <a:t>What does an id look like?</a:t>
            </a:r>
          </a:p>
          <a:p>
            <a:pPr marL="0" indent="0" algn="ctr">
              <a:buNone/>
            </a:pPr>
            <a:r>
              <a:rPr lang="en-CA" i="1" dirty="0"/>
              <a:t>&lt;form id=“login”&gt; … &lt;/form&gt;</a:t>
            </a:r>
          </a:p>
          <a:p>
            <a:pPr lvl="1"/>
            <a:endParaRPr lang="en-CA" dirty="0"/>
          </a:p>
          <a:p>
            <a:endParaRPr lang="en-CA" dirty="0"/>
          </a:p>
        </p:txBody>
      </p:sp>
    </p:spTree>
    <p:extLst>
      <p:ext uri="{BB962C8B-B14F-4D97-AF65-F5344CB8AC3E}">
        <p14:creationId xmlns:p14="http://schemas.microsoft.com/office/powerpoint/2010/main" val="4159299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Ids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You can combine class and ID attributes:</a:t>
            </a:r>
          </a:p>
          <a:p>
            <a:pPr marL="0" indent="0" algn="ctr">
              <a:buNone/>
            </a:pPr>
            <a:r>
              <a:rPr lang="en-CA" i="1" dirty="0"/>
              <a:t>&lt;p class=“</a:t>
            </a:r>
            <a:r>
              <a:rPr lang="en-CA" i="1" dirty="0" err="1"/>
              <a:t>majorInfo</a:t>
            </a:r>
            <a:r>
              <a:rPr lang="en-CA" i="1" dirty="0"/>
              <a:t>” id=“intro”&gt; … &lt;/p&gt;</a:t>
            </a:r>
          </a:p>
          <a:p>
            <a:pPr marL="0" indent="0" algn="ctr">
              <a:buNone/>
            </a:pPr>
            <a:r>
              <a:rPr lang="en-CA" i="1" dirty="0"/>
              <a:t>&lt;div class=“</a:t>
            </a:r>
            <a:r>
              <a:rPr lang="en-CA" i="1" dirty="0" err="1"/>
              <a:t>majorInfo</a:t>
            </a:r>
            <a:r>
              <a:rPr lang="en-CA" i="1" dirty="0"/>
              <a:t>” id=“data”&gt; … &lt;/p&gt;</a:t>
            </a:r>
          </a:p>
          <a:p>
            <a:r>
              <a:rPr lang="en-CA" dirty="0"/>
              <a:t>This helps us find information much more easily and retrieve data when needed or apply the styling properties on them.</a:t>
            </a:r>
          </a:p>
        </p:txBody>
      </p:sp>
    </p:spTree>
    <p:extLst>
      <p:ext uri="{BB962C8B-B14F-4D97-AF65-F5344CB8AC3E}">
        <p14:creationId xmlns:p14="http://schemas.microsoft.com/office/powerpoint/2010/main" val="2873824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Going back to HTML basics… Attributes – Ids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When you want to style content that has an ID attribute linked with it, you must call it like so:</a:t>
            </a:r>
          </a:p>
          <a:p>
            <a:pPr marL="0" indent="0">
              <a:buNone/>
            </a:pPr>
            <a:r>
              <a:rPr lang="en-CA" dirty="0"/>
              <a:t>&lt;style&gt;</a:t>
            </a:r>
          </a:p>
          <a:p>
            <a:pPr marL="0" indent="0">
              <a:buNone/>
            </a:pPr>
            <a:r>
              <a:rPr lang="en-CA" dirty="0"/>
              <a:t>        #[id name] {</a:t>
            </a:r>
          </a:p>
          <a:p>
            <a:pPr marL="0" indent="0">
              <a:buNone/>
            </a:pPr>
            <a:r>
              <a:rPr lang="en-CA" dirty="0"/>
              <a:t>                property: value;</a:t>
            </a:r>
          </a:p>
          <a:p>
            <a:pPr marL="0" indent="0">
              <a:buNone/>
            </a:pPr>
            <a:r>
              <a:rPr lang="en-CA" dirty="0"/>
              <a:t>                property: value;</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&lt;/style&gt;</a:t>
            </a:r>
          </a:p>
        </p:txBody>
      </p:sp>
    </p:spTree>
    <p:extLst>
      <p:ext uri="{BB962C8B-B14F-4D97-AF65-F5344CB8AC3E}">
        <p14:creationId xmlns:p14="http://schemas.microsoft.com/office/powerpoint/2010/main" val="242519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How are attributes referred to inside &lt;style&gt; tags?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 recap, when you want to stylize content related to your class and ID attributes, you must use the following selectors:</a:t>
            </a:r>
          </a:p>
          <a:p>
            <a:pPr lvl="1"/>
            <a:r>
              <a:rPr lang="en-CA" i="1" dirty="0"/>
              <a:t>.[class name] </a:t>
            </a:r>
            <a:endParaRPr lang="en-CA" dirty="0"/>
          </a:p>
          <a:p>
            <a:pPr lvl="1"/>
            <a:r>
              <a:rPr lang="en-CA" i="1" dirty="0"/>
              <a:t>#[id name]</a:t>
            </a:r>
            <a:endParaRPr lang="en-CA" dirty="0"/>
          </a:p>
          <a:p>
            <a:r>
              <a:rPr lang="en-CA" dirty="0"/>
              <a:t>These specify what you want to stylize</a:t>
            </a:r>
          </a:p>
        </p:txBody>
      </p:sp>
    </p:spTree>
    <p:extLst>
      <p:ext uri="{BB962C8B-B14F-4D97-AF65-F5344CB8AC3E}">
        <p14:creationId xmlns:p14="http://schemas.microsoft.com/office/powerpoint/2010/main" val="2430799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Break #1</a:t>
            </a:r>
          </a:p>
        </p:txBody>
      </p:sp>
      <p:pic>
        <p:nvPicPr>
          <p:cNvPr id="4098" name="Picture 2" descr="Image result for Style memes">
            <a:extLst>
              <a:ext uri="{FF2B5EF4-FFF2-40B4-BE49-F238E27FC236}">
                <a16:creationId xmlns:a16="http://schemas.microsoft.com/office/drawing/2014/main" id="{3890B522-8ADA-428C-8FEB-DC9B0F84A8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7554" y="1271135"/>
            <a:ext cx="5928732" cy="54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540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Usefulness of &lt;Style&gt; Tags</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Usually, embedded &lt;style&gt; tags are not always on HTML pages all the time</a:t>
            </a:r>
          </a:p>
          <a:p>
            <a:pPr lvl="1"/>
            <a:r>
              <a:rPr lang="en-CA" dirty="0"/>
              <a:t>They’re there if you want to stylize on the fly</a:t>
            </a:r>
          </a:p>
          <a:p>
            <a:r>
              <a:rPr lang="en-CA" dirty="0"/>
              <a:t>As I mentioned, web designers and web developers used the embedded &lt;style&gt; tag back then</a:t>
            </a:r>
          </a:p>
          <a:p>
            <a:r>
              <a:rPr lang="en-CA" dirty="0"/>
              <a:t>But, with HTML4, it has become apparent that we want to break away from stuffing all of our styling properties on HTML and put it on separate files called CSS</a:t>
            </a:r>
          </a:p>
        </p:txBody>
      </p:sp>
    </p:spTree>
    <p:extLst>
      <p:ext uri="{BB962C8B-B14F-4D97-AF65-F5344CB8AC3E}">
        <p14:creationId xmlns:p14="http://schemas.microsoft.com/office/powerpoint/2010/main" val="275734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Why CSS?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When you use different CSS files, you do not need to always need to re-type the &lt;style&gt; tags all the time</a:t>
            </a:r>
          </a:p>
          <a:p>
            <a:pPr lvl="1"/>
            <a:r>
              <a:rPr lang="en-CA" dirty="0"/>
              <a:t>You just simply link the files to your HTML page</a:t>
            </a:r>
          </a:p>
          <a:p>
            <a:r>
              <a:rPr lang="en-CA" dirty="0"/>
              <a:t>Imagine this: multiple HTML pages use the same style. You can link all of them to that one CSS file that contains those styles.</a:t>
            </a:r>
          </a:p>
          <a:p>
            <a:r>
              <a:rPr lang="en-CA" dirty="0"/>
              <a:t>With multiple platforms, you have different layouts</a:t>
            </a:r>
          </a:p>
          <a:p>
            <a:r>
              <a:rPr lang="en-CA" dirty="0"/>
              <a:t>You can also customize your own layout</a:t>
            </a:r>
          </a:p>
          <a:p>
            <a:r>
              <a:rPr lang="en-CA" dirty="0"/>
              <a:t>Take a look at your favourite website!</a:t>
            </a:r>
          </a:p>
        </p:txBody>
      </p:sp>
    </p:spTree>
    <p:extLst>
      <p:ext uri="{BB962C8B-B14F-4D97-AF65-F5344CB8AC3E}">
        <p14:creationId xmlns:p14="http://schemas.microsoft.com/office/powerpoint/2010/main" val="356363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Structure of our lesson today</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Today’s lesson will comprise of the following order:</a:t>
            </a:r>
          </a:p>
          <a:p>
            <a:pPr lvl="1"/>
            <a:r>
              <a:rPr lang="en-CA" dirty="0"/>
              <a:t>The lesson (which is right now!)</a:t>
            </a:r>
          </a:p>
          <a:p>
            <a:pPr lvl="1"/>
            <a:r>
              <a:rPr lang="en-CA" dirty="0"/>
              <a:t>The application</a:t>
            </a:r>
          </a:p>
          <a:p>
            <a:pPr lvl="2"/>
            <a:r>
              <a:rPr lang="en-CA" dirty="0"/>
              <a:t>We will first code HTML pages using the &lt;style&gt; tags</a:t>
            </a:r>
          </a:p>
          <a:p>
            <a:pPr lvl="2"/>
            <a:r>
              <a:rPr lang="en-CA" dirty="0"/>
              <a:t>Then, we will write CSS pages accompanying the HTML pages</a:t>
            </a:r>
          </a:p>
        </p:txBody>
      </p:sp>
    </p:spTree>
    <p:extLst>
      <p:ext uri="{BB962C8B-B14F-4D97-AF65-F5344CB8AC3E}">
        <p14:creationId xmlns:p14="http://schemas.microsoft.com/office/powerpoint/2010/main" val="490251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CSS is a file that represents the embedded &lt;style&gt; tag, where the styles and instructions are in a CSS file as opposed to putting them under the &lt;style&gt; tag of an HTML page</a:t>
            </a:r>
          </a:p>
          <a:p>
            <a:r>
              <a:rPr lang="en-CA" dirty="0"/>
              <a:t>There isn’t much  to say here other than that it allows for more flexibility</a:t>
            </a:r>
          </a:p>
          <a:p>
            <a:pPr lvl="1"/>
            <a:r>
              <a:rPr lang="en-CA" dirty="0"/>
              <a:t>You don’t want to always type out the same &lt;style&gt; tag on all of your HTML pages of your website all the time</a:t>
            </a:r>
          </a:p>
          <a:p>
            <a:pPr lvl="1"/>
            <a:r>
              <a:rPr lang="en-CA" dirty="0"/>
              <a:t>Not only would it be inefficient, you would be prone to making mistakes</a:t>
            </a:r>
          </a:p>
          <a:p>
            <a:pPr lvl="1"/>
            <a:r>
              <a:rPr lang="en-CA" dirty="0"/>
              <a:t>All you need to do is link each HTML page to that particular CSS file</a:t>
            </a:r>
          </a:p>
        </p:txBody>
      </p:sp>
    </p:spTree>
    <p:extLst>
      <p:ext uri="{BB962C8B-B14F-4D97-AF65-F5344CB8AC3E}">
        <p14:creationId xmlns:p14="http://schemas.microsoft.com/office/powerpoint/2010/main" val="2491489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To link a CSS file on your HTML page, all you need is to put the following link in your &lt;head&gt; tag of the HTML page:</a:t>
            </a:r>
          </a:p>
          <a:p>
            <a:pPr marL="0" indent="0" algn="ctr">
              <a:buNone/>
            </a:pPr>
            <a:r>
              <a:rPr lang="en-CA" i="1" dirty="0"/>
              <a:t>&lt;link </a:t>
            </a:r>
            <a:r>
              <a:rPr lang="en-CA" i="1" dirty="0" err="1"/>
              <a:t>href</a:t>
            </a:r>
            <a:r>
              <a:rPr lang="en-CA" i="1" dirty="0"/>
              <a:t>=“[area of where your </a:t>
            </a:r>
            <a:r>
              <a:rPr lang="en-CA" i="1" dirty="0" err="1"/>
              <a:t>css</a:t>
            </a:r>
            <a:r>
              <a:rPr lang="en-CA" i="1" dirty="0"/>
              <a:t> file is located]” </a:t>
            </a:r>
            <a:r>
              <a:rPr lang="en-CA" i="1" dirty="0" err="1"/>
              <a:t>rel</a:t>
            </a:r>
            <a:r>
              <a:rPr lang="en-CA" i="1" dirty="0"/>
              <a:t>=“stylesheet” type=“text/</a:t>
            </a:r>
            <a:r>
              <a:rPr lang="en-CA" i="1" dirty="0" err="1"/>
              <a:t>css</a:t>
            </a:r>
            <a:r>
              <a:rPr lang="en-CA" i="1" dirty="0"/>
              <a:t>”/&gt;</a:t>
            </a:r>
          </a:p>
        </p:txBody>
      </p:sp>
      <p:pic>
        <p:nvPicPr>
          <p:cNvPr id="1026" name="Picture 2" descr="Image result for css memes">
            <a:extLst>
              <a:ext uri="{FF2B5EF4-FFF2-40B4-BE49-F238E27FC236}">
                <a16:creationId xmlns:a16="http://schemas.microsoft.com/office/drawing/2014/main" id="{1ADE71AC-C68A-4C1B-96FF-C84AE2DB536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94466" y="3429000"/>
            <a:ext cx="3203068" cy="228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98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One thing to note about HTML is that everything comes in blocks (or boxes, if you want to be more direct about it)</a:t>
            </a:r>
          </a:p>
          <a:p>
            <a:r>
              <a:rPr lang="en-CA" dirty="0"/>
              <a:t>What do I mean by this?</a:t>
            </a:r>
          </a:p>
        </p:txBody>
      </p:sp>
      <p:pic>
        <p:nvPicPr>
          <p:cNvPr id="2050" name="Picture 2" descr="Image result for css memes">
            <a:extLst>
              <a:ext uri="{FF2B5EF4-FFF2-40B4-BE49-F238E27FC236}">
                <a16:creationId xmlns:a16="http://schemas.microsoft.com/office/drawing/2014/main" id="{46C59D2F-098F-43FF-B526-FB92CBCF1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049" y="2604167"/>
            <a:ext cx="4084009" cy="39696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ss memes">
            <a:extLst>
              <a:ext uri="{FF2B5EF4-FFF2-40B4-BE49-F238E27FC236}">
                <a16:creationId xmlns:a16="http://schemas.microsoft.com/office/drawing/2014/main" id="{49164CA0-B38D-4C48-919E-641593CF1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398" y="3182003"/>
            <a:ext cx="2705905" cy="339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325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Boxes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We need to come to realize that as we design our webpages, we need to know that it always revolves around a rectangular box</a:t>
            </a:r>
          </a:p>
          <a:p>
            <a:r>
              <a:rPr lang="en-CA" dirty="0"/>
              <a:t>Again, take a look at some of your favourite websites</a:t>
            </a:r>
          </a:p>
          <a:p>
            <a:pPr lvl="1"/>
            <a:r>
              <a:rPr lang="en-CA" dirty="0"/>
              <a:t>When you look at your web browser’s developer tools, you can see that there are boxes everywhere</a:t>
            </a:r>
          </a:p>
          <a:p>
            <a:pPr lvl="1"/>
            <a:r>
              <a:rPr lang="en-CA" dirty="0"/>
              <a:t>Some of these boxes are embedded!</a:t>
            </a:r>
          </a:p>
          <a:p>
            <a:pPr lvl="1"/>
            <a:r>
              <a:rPr lang="en-CA" dirty="0"/>
              <a:t>Some of them are bigger than the others</a:t>
            </a:r>
          </a:p>
          <a:p>
            <a:pPr lvl="1"/>
            <a:r>
              <a:rPr lang="en-CA" dirty="0"/>
              <a:t>When you highlight certain things on an HTML file on your developer tools page, you can see the highlights on the actual page itself</a:t>
            </a:r>
          </a:p>
          <a:p>
            <a:pPr lvl="1"/>
            <a:endParaRPr lang="en-CA" dirty="0"/>
          </a:p>
        </p:txBody>
      </p:sp>
    </p:spTree>
    <p:extLst>
      <p:ext uri="{BB962C8B-B14F-4D97-AF65-F5344CB8AC3E}">
        <p14:creationId xmlns:p14="http://schemas.microsoft.com/office/powerpoint/2010/main" val="312029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CSS Boxes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Why is it important?</a:t>
            </a:r>
          </a:p>
          <a:p>
            <a:pPr lvl="1"/>
            <a:r>
              <a:rPr lang="en-CA" dirty="0"/>
              <a:t>Boxes usually help organize the content</a:t>
            </a:r>
          </a:p>
          <a:p>
            <a:pPr lvl="1"/>
            <a:r>
              <a:rPr lang="en-CA" dirty="0"/>
              <a:t>They can be placed anywhere</a:t>
            </a:r>
          </a:p>
          <a:p>
            <a:pPr lvl="1"/>
            <a:r>
              <a:rPr lang="en-CA" dirty="0"/>
              <a:t>Imagine you had to place adds on the left and right portions of your website and your content in the middle</a:t>
            </a:r>
          </a:p>
          <a:p>
            <a:r>
              <a:rPr lang="en-CA" dirty="0"/>
              <a:t>Let’s take a look at an example, shall we?</a:t>
            </a:r>
          </a:p>
          <a:p>
            <a:pPr lvl="1"/>
            <a:endParaRPr lang="en-CA" dirty="0"/>
          </a:p>
        </p:txBody>
      </p:sp>
    </p:spTree>
    <p:extLst>
      <p:ext uri="{BB962C8B-B14F-4D97-AF65-F5344CB8AC3E}">
        <p14:creationId xmlns:p14="http://schemas.microsoft.com/office/powerpoint/2010/main" val="1675852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a:xfrm>
            <a:off x="1202919" y="226119"/>
            <a:ext cx="9784080" cy="1508760"/>
          </a:xfrm>
        </p:spPr>
        <p:txBody>
          <a:bodyPr/>
          <a:lstStyle/>
          <a:p>
            <a:r>
              <a:rPr lang="en-CA" dirty="0"/>
              <a:t>CSS Boxes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a:xfrm>
            <a:off x="1202919" y="1953623"/>
            <a:ext cx="9784080" cy="4206240"/>
          </a:xfrm>
        </p:spPr>
        <p:txBody>
          <a:bodyPr/>
          <a:lstStyle/>
          <a:p>
            <a:r>
              <a:rPr lang="en-CA" dirty="0"/>
              <a:t>As we know from our typical math class, boxes always have a height and width (well, “length,” but we don’t use it here in CS)</a:t>
            </a:r>
          </a:p>
          <a:p>
            <a:r>
              <a:rPr lang="en-CA" dirty="0"/>
              <a:t>We can describe what those values are so that we can reshape our boxes accordingly</a:t>
            </a:r>
          </a:p>
          <a:p>
            <a:pPr lvl="1"/>
            <a:r>
              <a:rPr lang="en-CA" dirty="0"/>
              <a:t>That leads to changing the padding’s values (padding-left, padding-right, etc.)</a:t>
            </a:r>
          </a:p>
          <a:p>
            <a:pPr lvl="1"/>
            <a:r>
              <a:rPr lang="en-CA" dirty="0"/>
              <a:t>This can also lead to changing the border’s values! (border-left, border-right, etc.)</a:t>
            </a:r>
          </a:p>
          <a:p>
            <a:pPr lvl="1"/>
            <a:endParaRPr lang="en-CA" dirty="0"/>
          </a:p>
        </p:txBody>
      </p:sp>
      <p:pic>
        <p:nvPicPr>
          <p:cNvPr id="5" name="Picture 4">
            <a:extLst>
              <a:ext uri="{FF2B5EF4-FFF2-40B4-BE49-F238E27FC236}">
                <a16:creationId xmlns:a16="http://schemas.microsoft.com/office/drawing/2014/main" id="{36A643EE-44E7-4BA1-8352-E61F551956D9}"/>
              </a:ext>
            </a:extLst>
          </p:cNvPr>
          <p:cNvPicPr>
            <a:picLocks noChangeAspect="1"/>
          </p:cNvPicPr>
          <p:nvPr/>
        </p:nvPicPr>
        <p:blipFill>
          <a:blip r:embed="rId2"/>
          <a:stretch>
            <a:fillRect/>
          </a:stretch>
        </p:blipFill>
        <p:spPr>
          <a:xfrm>
            <a:off x="3380334" y="4462689"/>
            <a:ext cx="5429250" cy="2228850"/>
          </a:xfrm>
          <a:prstGeom prst="rect">
            <a:avLst/>
          </a:prstGeom>
        </p:spPr>
      </p:pic>
    </p:spTree>
    <p:extLst>
      <p:ext uri="{BB962C8B-B14F-4D97-AF65-F5344CB8AC3E}">
        <p14:creationId xmlns:p14="http://schemas.microsoft.com/office/powerpoint/2010/main" val="1417837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A Beginner’s Guide to CSS Flexbox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Now that we have seen that CSS boxes are quite useful, let’s look at how we can organize the content inside said box</a:t>
            </a:r>
          </a:p>
          <a:p>
            <a:pPr lvl="1"/>
            <a:r>
              <a:rPr lang="en-CA" dirty="0"/>
              <a:t>Introducing the Flexbox! </a:t>
            </a:r>
          </a:p>
          <a:p>
            <a:r>
              <a:rPr lang="en-CA" dirty="0"/>
              <a:t>What is Flexbox?</a:t>
            </a:r>
          </a:p>
        </p:txBody>
      </p:sp>
    </p:spTree>
    <p:extLst>
      <p:ext uri="{BB962C8B-B14F-4D97-AF65-F5344CB8AC3E}">
        <p14:creationId xmlns:p14="http://schemas.microsoft.com/office/powerpoint/2010/main" val="1443593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A Beginner’s Guide to CSS Flexbox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Flexbox is a module used inside your CSS files that allow you to organize and align your content inside a container (a box)</a:t>
            </a:r>
          </a:p>
          <a:p>
            <a:pPr lvl="1"/>
            <a:r>
              <a:rPr lang="en-CA" dirty="0"/>
              <a:t>You can fill it up completely, making efficient use of this module</a:t>
            </a:r>
          </a:p>
          <a:p>
            <a:pPr lvl="1"/>
            <a:r>
              <a:rPr lang="en-CA" dirty="0"/>
              <a:t>Or you can “hack” your way through the styling and try to make it look nicer inside your box</a:t>
            </a:r>
          </a:p>
          <a:p>
            <a:r>
              <a:rPr lang="en-CA" dirty="0"/>
              <a:t>All in all, this is a neat module to use</a:t>
            </a:r>
          </a:p>
          <a:p>
            <a:pPr lvl="1"/>
            <a:r>
              <a:rPr lang="en-CA" dirty="0"/>
              <a:t>The only thing is that you need to apply certain rules and see what you can do with these rules applied</a:t>
            </a:r>
          </a:p>
          <a:p>
            <a:pPr lvl="1"/>
            <a:r>
              <a:rPr lang="en-CA" dirty="0"/>
              <a:t>Usually used on decently-sized applications</a:t>
            </a:r>
          </a:p>
          <a:p>
            <a:endParaRPr lang="en-CA" dirty="0"/>
          </a:p>
        </p:txBody>
      </p:sp>
    </p:spTree>
    <p:extLst>
      <p:ext uri="{BB962C8B-B14F-4D97-AF65-F5344CB8AC3E}">
        <p14:creationId xmlns:p14="http://schemas.microsoft.com/office/powerpoint/2010/main" val="1898323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A Beginner’s Guide to CSS Flexbox (3)</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How do we begin?</a:t>
            </a:r>
          </a:p>
          <a:p>
            <a:pPr lvl="1"/>
            <a:r>
              <a:rPr lang="en-CA" dirty="0"/>
              <a:t>First off, inside one of your selectors you want to style, you need to set the display of the container</a:t>
            </a:r>
          </a:p>
          <a:p>
            <a:pPr lvl="2"/>
            <a:r>
              <a:rPr lang="en-CA" dirty="0"/>
              <a:t>i.e. The “display” property of your container must be set to the value “flex”</a:t>
            </a:r>
          </a:p>
          <a:p>
            <a:pPr lvl="1"/>
            <a:r>
              <a:rPr lang="en-CA" dirty="0"/>
              <a:t>Then, we can add more properties into the same container to define how this particular box should look like when under Flexbox</a:t>
            </a:r>
          </a:p>
          <a:p>
            <a:endParaRPr lang="en-CA" dirty="0"/>
          </a:p>
        </p:txBody>
      </p:sp>
      <p:pic>
        <p:nvPicPr>
          <p:cNvPr id="4" name="Graphic 3">
            <a:extLst>
              <a:ext uri="{FF2B5EF4-FFF2-40B4-BE49-F238E27FC236}">
                <a16:creationId xmlns:a16="http://schemas.microsoft.com/office/drawing/2014/main" id="{04ED21AA-F617-452B-99CB-0F6D1CD032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08" y="4570853"/>
            <a:ext cx="4762500" cy="1905000"/>
          </a:xfrm>
          <a:prstGeom prst="rect">
            <a:avLst/>
          </a:prstGeom>
        </p:spPr>
      </p:pic>
      <p:pic>
        <p:nvPicPr>
          <p:cNvPr id="5" name="Graphic 4">
            <a:extLst>
              <a:ext uri="{FF2B5EF4-FFF2-40B4-BE49-F238E27FC236}">
                <a16:creationId xmlns:a16="http://schemas.microsoft.com/office/drawing/2014/main" id="{C92129C3-3FFF-41DE-A4EB-871E7B1B9A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0508" y="4570853"/>
            <a:ext cx="4762500" cy="1905000"/>
          </a:xfrm>
          <a:prstGeom prst="rect">
            <a:avLst/>
          </a:prstGeom>
        </p:spPr>
      </p:pic>
    </p:spTree>
    <p:extLst>
      <p:ext uri="{BB962C8B-B14F-4D97-AF65-F5344CB8AC3E}">
        <p14:creationId xmlns:p14="http://schemas.microsoft.com/office/powerpoint/2010/main" val="3637127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A Beginner’s Guide to CSS Flexbox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Words here cannot describe how useful Flexbox is…</a:t>
            </a:r>
          </a:p>
          <a:p>
            <a:r>
              <a:rPr lang="en-CA" dirty="0"/>
              <a:t>We might need to take a look at it in action!</a:t>
            </a:r>
          </a:p>
          <a:p>
            <a:r>
              <a:rPr lang="en-CA" dirty="0"/>
              <a:t>In the meantime…</a:t>
            </a:r>
          </a:p>
          <a:p>
            <a:endParaRPr lang="en-CA" dirty="0"/>
          </a:p>
        </p:txBody>
      </p:sp>
    </p:spTree>
    <p:extLst>
      <p:ext uri="{BB962C8B-B14F-4D97-AF65-F5344CB8AC3E}">
        <p14:creationId xmlns:p14="http://schemas.microsoft.com/office/powerpoint/2010/main" val="128474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Quick recap with HTML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lnSpcReduction="10000"/>
          </a:bodyPr>
          <a:lstStyle/>
          <a:p>
            <a:r>
              <a:rPr lang="en-CA" dirty="0"/>
              <a:t>With the first lesson now over, what have you learned so far?</a:t>
            </a:r>
          </a:p>
          <a:p>
            <a:r>
              <a:rPr lang="en-CA" dirty="0"/>
              <a:t>During the HTML lesson, you have seen how to:</a:t>
            </a:r>
          </a:p>
          <a:p>
            <a:pPr lvl="1"/>
            <a:r>
              <a:rPr lang="en-CA" dirty="0"/>
              <a:t>Write HTML pages</a:t>
            </a:r>
          </a:p>
          <a:p>
            <a:pPr lvl="1"/>
            <a:r>
              <a:rPr lang="en-CA" dirty="0"/>
              <a:t>What HTML tags are (and why they are useful!)</a:t>
            </a:r>
          </a:p>
          <a:p>
            <a:pPr lvl="1"/>
            <a:r>
              <a:rPr lang="en-CA" dirty="0"/>
              <a:t>What elements and content within HTML tags are</a:t>
            </a:r>
          </a:p>
          <a:p>
            <a:r>
              <a:rPr lang="en-CA" dirty="0"/>
              <a:t>Of course, remember that the majority of these tags need the start and end tags (the beginning of the tag block and the ending of the tag block) in order for their functionality to work</a:t>
            </a:r>
          </a:p>
          <a:p>
            <a:r>
              <a:rPr lang="en-CA" dirty="0"/>
              <a:t>HTML pages always comes with a &lt;head&gt; tag and a &lt;body&gt; tag</a:t>
            </a:r>
          </a:p>
          <a:p>
            <a:pPr lvl="1"/>
            <a:r>
              <a:rPr lang="en-CA" dirty="0"/>
              <a:t>&lt;head&gt; defines the webpage itself</a:t>
            </a:r>
          </a:p>
          <a:p>
            <a:pPr lvl="1"/>
            <a:r>
              <a:rPr lang="en-CA" dirty="0"/>
              <a:t>&lt;body&gt; defines the contents that will be present (and shown) on the webpage</a:t>
            </a:r>
          </a:p>
          <a:p>
            <a:pPr lvl="1"/>
            <a:endParaRPr lang="en-CA" dirty="0"/>
          </a:p>
        </p:txBody>
      </p:sp>
      <p:pic>
        <p:nvPicPr>
          <p:cNvPr id="2050" name="Picture 2" descr="Image result for Coding in HTML memes">
            <a:extLst>
              <a:ext uri="{FF2B5EF4-FFF2-40B4-BE49-F238E27FC236}">
                <a16:creationId xmlns:a16="http://schemas.microsoft.com/office/drawing/2014/main" id="{03254407-C556-4AE4-A790-CEA49640C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9100" y="2194379"/>
            <a:ext cx="1905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7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Break #2</a:t>
            </a:r>
          </a:p>
        </p:txBody>
      </p:sp>
      <p:sp>
        <p:nvSpPr>
          <p:cNvPr id="4" name="Content Placeholder 3">
            <a:extLst>
              <a:ext uri="{FF2B5EF4-FFF2-40B4-BE49-F238E27FC236}">
                <a16:creationId xmlns:a16="http://schemas.microsoft.com/office/drawing/2014/main" id="{A14C1509-144C-4E9E-BC44-38AABB128F97}"/>
              </a:ext>
            </a:extLst>
          </p:cNvPr>
          <p:cNvSpPr>
            <a:spLocks noGrp="1"/>
          </p:cNvSpPr>
          <p:nvPr>
            <p:ph idx="1"/>
          </p:nvPr>
        </p:nvSpPr>
        <p:spPr/>
        <p:txBody>
          <a:bodyPr/>
          <a:lstStyle/>
          <a:p>
            <a:endParaRPr lang="en-CA" dirty="0"/>
          </a:p>
        </p:txBody>
      </p:sp>
      <p:pic>
        <p:nvPicPr>
          <p:cNvPr id="5122" name="Picture 2" descr="Image result for break memes">
            <a:extLst>
              <a:ext uri="{FF2B5EF4-FFF2-40B4-BE49-F238E27FC236}">
                <a16:creationId xmlns:a16="http://schemas.microsoft.com/office/drawing/2014/main" id="{7DF6A138-60B8-4124-AFBA-347F7F824A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1"/>
          <a:stretch/>
        </p:blipFill>
        <p:spPr bwMode="auto">
          <a:xfrm>
            <a:off x="4186238" y="0"/>
            <a:ext cx="3819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43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Let’s put all of this </a:t>
            </a:r>
            <a:r>
              <a:rPr lang="en-CA" dirty="0" err="1"/>
              <a:t>inTo</a:t>
            </a:r>
            <a:r>
              <a:rPr lang="en-CA" dirty="0"/>
              <a:t> action!</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normAutofit/>
          </a:bodyPr>
          <a:lstStyle/>
          <a:p>
            <a:r>
              <a:rPr lang="en-CA" dirty="0"/>
              <a:t>To recap, we have seen the embedded &lt;style&gt; tags and the external reference to CSS files.</a:t>
            </a:r>
          </a:p>
          <a:p>
            <a:pPr lvl="1"/>
            <a:r>
              <a:rPr lang="en-CA" dirty="0"/>
              <a:t>I briefly mentioned that you can do inline styling</a:t>
            </a:r>
          </a:p>
          <a:p>
            <a:r>
              <a:rPr lang="en-CA" dirty="0"/>
              <a:t>These are three ways that you can style something!</a:t>
            </a:r>
          </a:p>
          <a:p>
            <a:r>
              <a:rPr lang="en-CA" dirty="0"/>
              <a:t>But, let’s pull up your favourite editor and let’s start coding to be able to play around with these concepts!</a:t>
            </a:r>
          </a:p>
          <a:p>
            <a:pPr lvl="1"/>
            <a:endParaRPr lang="en-CA" dirty="0"/>
          </a:p>
        </p:txBody>
      </p:sp>
    </p:spTree>
    <p:extLst>
      <p:ext uri="{BB962C8B-B14F-4D97-AF65-F5344CB8AC3E}">
        <p14:creationId xmlns:p14="http://schemas.microsoft.com/office/powerpoint/2010/main" val="245191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Quick recap with HTML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Any questions about HTML?</a:t>
            </a:r>
          </a:p>
          <a:p>
            <a:r>
              <a:rPr lang="en-CA" dirty="0"/>
              <a:t>Did you learn something cool in the process?</a:t>
            </a:r>
          </a:p>
          <a:p>
            <a:pPr marL="0" indent="0" algn="ctr">
              <a:buNone/>
            </a:pPr>
            <a:r>
              <a:rPr lang="en-CA" dirty="0"/>
              <a:t>Now, onto the lesson…</a:t>
            </a:r>
          </a:p>
        </p:txBody>
      </p:sp>
    </p:spTree>
    <p:extLst>
      <p:ext uri="{BB962C8B-B14F-4D97-AF65-F5344CB8AC3E}">
        <p14:creationId xmlns:p14="http://schemas.microsoft.com/office/powerpoint/2010/main" val="359696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(1)</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As we’ve learned, HTML defines what the content should be</a:t>
            </a:r>
          </a:p>
          <a:p>
            <a:r>
              <a:rPr lang="en-CA" dirty="0"/>
              <a:t>Now that we’ve learned the basics of HTML, let’s quickly head back to the drawing board and learn some actual terminology</a:t>
            </a:r>
          </a:p>
          <a:p>
            <a:endParaRPr lang="en-CA" dirty="0"/>
          </a:p>
          <a:p>
            <a:endParaRPr lang="en-CA" dirty="0"/>
          </a:p>
        </p:txBody>
      </p:sp>
    </p:spTree>
    <p:extLst>
      <p:ext uri="{BB962C8B-B14F-4D97-AF65-F5344CB8AC3E}">
        <p14:creationId xmlns:p14="http://schemas.microsoft.com/office/powerpoint/2010/main" val="323312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(2)</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dirty="0"/>
              <a:t>On HTML, we have seen the following:</a:t>
            </a:r>
          </a:p>
          <a:p>
            <a:pPr lvl="1"/>
            <a:r>
              <a:rPr lang="en-CA" b="1" dirty="0"/>
              <a:t>Markup</a:t>
            </a:r>
            <a:r>
              <a:rPr lang="en-CA" dirty="0"/>
              <a:t> – These are HTML tags. Most of the time, they have a start tag and an end tag</a:t>
            </a:r>
          </a:p>
          <a:p>
            <a:pPr lvl="1"/>
            <a:r>
              <a:rPr lang="en-CA" b="1" dirty="0"/>
              <a:t>Content </a:t>
            </a:r>
            <a:r>
              <a:rPr lang="en-CA" dirty="0"/>
              <a:t>– Although debatable, it is pretty much anything that can be represented as content on a website</a:t>
            </a:r>
          </a:p>
          <a:p>
            <a:pPr lvl="1"/>
            <a:r>
              <a:rPr lang="en-CA" b="1" dirty="0"/>
              <a:t>Element </a:t>
            </a:r>
            <a:r>
              <a:rPr lang="en-CA" dirty="0"/>
              <a:t>– The content in-between the HTML tags, i.e. the content in-between a start tag and an end tag</a:t>
            </a:r>
          </a:p>
          <a:p>
            <a:pPr lvl="1"/>
            <a:r>
              <a:rPr lang="en-CA" b="1" dirty="0"/>
              <a:t>Attribute </a:t>
            </a:r>
            <a:r>
              <a:rPr lang="en-CA" dirty="0"/>
              <a:t>– The “name”-to-“value” pairs that are specified only on the inside of a start tag</a:t>
            </a:r>
          </a:p>
          <a:p>
            <a:pPr lvl="1"/>
            <a:r>
              <a:rPr lang="en-CA" b="1" dirty="0"/>
              <a:t>Comments</a:t>
            </a:r>
            <a:r>
              <a:rPr lang="en-CA" dirty="0"/>
              <a:t> – Just like any other language, there is a comment that will not affect the content or functionality of the webpage</a:t>
            </a:r>
            <a:endParaRPr lang="en-CA" b="1" dirty="0"/>
          </a:p>
          <a:p>
            <a:endParaRPr lang="en-CA" dirty="0"/>
          </a:p>
        </p:txBody>
      </p:sp>
    </p:spTree>
    <p:extLst>
      <p:ext uri="{BB962C8B-B14F-4D97-AF65-F5344CB8AC3E}">
        <p14:creationId xmlns:p14="http://schemas.microsoft.com/office/powerpoint/2010/main" val="281919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C6C4-B889-42E4-BA31-28441A814021}"/>
              </a:ext>
            </a:extLst>
          </p:cNvPr>
          <p:cNvSpPr>
            <a:spLocks noGrp="1"/>
          </p:cNvSpPr>
          <p:nvPr>
            <p:ph type="title"/>
          </p:nvPr>
        </p:nvSpPr>
        <p:spPr/>
        <p:txBody>
          <a:bodyPr/>
          <a:lstStyle/>
          <a:p>
            <a:r>
              <a:rPr lang="en-CA" dirty="0"/>
              <a:t>Prologue to &lt;Style&gt; and CSS: More on HTML (4)</a:t>
            </a:r>
          </a:p>
        </p:txBody>
      </p:sp>
      <p:sp>
        <p:nvSpPr>
          <p:cNvPr id="3" name="Content Placeholder 2">
            <a:extLst>
              <a:ext uri="{FF2B5EF4-FFF2-40B4-BE49-F238E27FC236}">
                <a16:creationId xmlns:a16="http://schemas.microsoft.com/office/drawing/2014/main" id="{0874D5B9-99A5-404C-B507-E2DB9E45D7D9}"/>
              </a:ext>
            </a:extLst>
          </p:cNvPr>
          <p:cNvSpPr>
            <a:spLocks noGrp="1"/>
          </p:cNvSpPr>
          <p:nvPr>
            <p:ph idx="1"/>
          </p:nvPr>
        </p:nvSpPr>
        <p:spPr/>
        <p:txBody>
          <a:bodyPr/>
          <a:lstStyle/>
          <a:p>
            <a:r>
              <a:rPr lang="en-CA" b="1" dirty="0"/>
              <a:t>Element</a:t>
            </a:r>
          </a:p>
          <a:p>
            <a:pPr lvl="1"/>
            <a:r>
              <a:rPr lang="en-CA" dirty="0"/>
              <a:t>We have already seen this back last lesson</a:t>
            </a:r>
          </a:p>
          <a:p>
            <a:pPr lvl="1"/>
            <a:r>
              <a:rPr lang="en-CA" dirty="0"/>
              <a:t>An example of this would be</a:t>
            </a:r>
          </a:p>
          <a:p>
            <a:pPr marL="0" indent="0" algn="ctr">
              <a:buNone/>
            </a:pPr>
            <a:r>
              <a:rPr lang="en-CA" dirty="0"/>
              <a:t>&lt;div&gt; This is an element. &lt;/div&gt;</a:t>
            </a:r>
          </a:p>
          <a:p>
            <a:r>
              <a:rPr lang="en-CA" dirty="0"/>
              <a:t>As long as the content is enclosed by a start tag and an end tag, it can be considered an element.</a:t>
            </a:r>
          </a:p>
          <a:p>
            <a:endParaRPr lang="en-CA" dirty="0"/>
          </a:p>
        </p:txBody>
      </p:sp>
    </p:spTree>
    <p:extLst>
      <p:ext uri="{BB962C8B-B14F-4D97-AF65-F5344CB8AC3E}">
        <p14:creationId xmlns:p14="http://schemas.microsoft.com/office/powerpoint/2010/main" val="668613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6643</TotalTime>
  <Words>3366</Words>
  <Application>Microsoft Office PowerPoint</Application>
  <PresentationFormat>Widescreen</PresentationFormat>
  <Paragraphs>314</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Corbel</vt:lpstr>
      <vt:lpstr>Wingdings</vt:lpstr>
      <vt:lpstr>Banded</vt:lpstr>
      <vt:lpstr>Lesson 2: Extending Styling With HTML: CSS</vt:lpstr>
      <vt:lpstr>Welcome Back!</vt:lpstr>
      <vt:lpstr>Lab 1 and Labs in general</vt:lpstr>
      <vt:lpstr>Structure of our lesson today</vt:lpstr>
      <vt:lpstr>Quick recap with HTML (1)</vt:lpstr>
      <vt:lpstr>Quick recap with HTML (2)</vt:lpstr>
      <vt:lpstr>Prologue to &lt;Style&gt; and CSS: More on HTML (1)</vt:lpstr>
      <vt:lpstr>Prologue to &lt;Style&gt; and CSS: More on HTML (2)</vt:lpstr>
      <vt:lpstr>Prologue to &lt;Style&gt; and CSS: More on HTML (4)</vt:lpstr>
      <vt:lpstr>Prologue to &lt;Style&gt; and CSS: More on HTML (5)</vt:lpstr>
      <vt:lpstr>Prologue to &lt;Style&gt; and CSS: More on HTML (6)</vt:lpstr>
      <vt:lpstr>Prologue to &lt;Style&gt; and CSS: More on HTML (7)</vt:lpstr>
      <vt:lpstr>Prologue to &lt;Style&gt; and CSS: More on HTML (8)</vt:lpstr>
      <vt:lpstr>Prologue to &lt;Style&gt; and CSS: More on HTML (9)</vt:lpstr>
      <vt:lpstr>Prologue to &lt;Style&gt; and CSS: More on HTML (10)</vt:lpstr>
      <vt:lpstr>Prologue to &lt;Style&gt; and CSS: More on HTML (11)</vt:lpstr>
      <vt:lpstr>Styling your HTML Page (1)</vt:lpstr>
      <vt:lpstr>Styling your HTML Page (1)</vt:lpstr>
      <vt:lpstr>Styling your HTML Page (2)</vt:lpstr>
      <vt:lpstr>Styling your HTML Page (3)</vt:lpstr>
      <vt:lpstr>Styling your HTML Page (4)</vt:lpstr>
      <vt:lpstr>Styling your HTML Page (5)</vt:lpstr>
      <vt:lpstr>Styling your HTML Page (6)</vt:lpstr>
      <vt:lpstr>Styling your HTML Page (7)</vt:lpstr>
      <vt:lpstr>Styling your HTML Page (8)</vt:lpstr>
      <vt:lpstr>Styling your HTML Page (9)</vt:lpstr>
      <vt:lpstr>Styling your HTML Page (10)</vt:lpstr>
      <vt:lpstr>Styling your HTML Page (11)</vt:lpstr>
      <vt:lpstr>Going back to HTML basics… Attributes – Classes (1)</vt:lpstr>
      <vt:lpstr>Going back to HTML basics… Attributes – Classes (2)</vt:lpstr>
      <vt:lpstr>Going back to HTML basics… Attributes – Classes (3)</vt:lpstr>
      <vt:lpstr>Going back to HTML basics… Attributes – Classes (4)</vt:lpstr>
      <vt:lpstr>Going back to HTML basics… Attributes – Ids (1)</vt:lpstr>
      <vt:lpstr>Going back to HTML basics… Attributes – Ids (2)</vt:lpstr>
      <vt:lpstr>Going back to HTML basics… Attributes – Ids (3)</vt:lpstr>
      <vt:lpstr>How are attributes referred to inside &lt;style&gt; tags?</vt:lpstr>
      <vt:lpstr>Break #1</vt:lpstr>
      <vt:lpstr>Usefulness of &lt;Style&gt; Tags</vt:lpstr>
      <vt:lpstr>Why CSS? (1)</vt:lpstr>
      <vt:lpstr>CSS (1)</vt:lpstr>
      <vt:lpstr>CSS (2)</vt:lpstr>
      <vt:lpstr>CSS (3)</vt:lpstr>
      <vt:lpstr>CSS Boxes (1)</vt:lpstr>
      <vt:lpstr>CSS Boxes (2)</vt:lpstr>
      <vt:lpstr>CSS Boxes (3)</vt:lpstr>
      <vt:lpstr>A Beginner’s Guide to CSS Flexbox (1)</vt:lpstr>
      <vt:lpstr>A Beginner’s Guide to CSS Flexbox (2)</vt:lpstr>
      <vt:lpstr>A Beginner’s Guide to CSS Flexbox (3)</vt:lpstr>
      <vt:lpstr>A Beginner’s Guide to CSS Flexbox (4)</vt:lpstr>
      <vt:lpstr>Break #2</vt:lpstr>
      <vt:lpstr>Let’s put all of this inTo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Turtile Chen</dc:creator>
  <cp:lastModifiedBy>Turtile Chen</cp:lastModifiedBy>
  <cp:revision>52</cp:revision>
  <dcterms:created xsi:type="dcterms:W3CDTF">2018-01-18T00:34:02Z</dcterms:created>
  <dcterms:modified xsi:type="dcterms:W3CDTF">2018-01-27T16:50:02Z</dcterms:modified>
</cp:coreProperties>
</file>