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noAutofit/>
          </a:bodyPr>
          <a:p>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fontScale="45000"/>
          </a:bodyPr>
          <a:p>
            <a:pPr marL="432000" indent="-324000">
              <a:spcAft>
                <a:spcPts val="1063"/>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48"/>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noAutofit/>
          </a:bodyPr>
          <a:p>
            <a:pPr algn="r"/>
            <a:fld id="{F1852F90-084F-44EB-981B-793134DC139E}"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noAutofit/>
          </a:bodyPr>
          <a:p>
            <a:r>
              <a:rPr b="0" lang="en-US" sz="4400" spc="-1" strike="noStrike">
                <a:solidFill>
                  <a:srgbClr val="c7243a"/>
                </a:solidFill>
                <a:latin typeface="Arial"/>
              </a:rPr>
              <a:t>Click to edit the title text format</a:t>
            </a:r>
            <a:endParaRPr b="0" lang="en-US"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8" name="TextShape 4"/>
          <p:cNvSpPr txBox="1"/>
          <p:nvPr/>
        </p:nvSpPr>
        <p:spPr>
          <a:xfrm>
            <a:off x="1728360" y="5400360"/>
            <a:ext cx="2348280" cy="390960"/>
          </a:xfrm>
          <a:prstGeom prst="rect">
            <a:avLst/>
          </a:prstGeom>
          <a:noFill/>
          <a:ln>
            <a:noFill/>
          </a:ln>
        </p:spPr>
        <p:txBody>
          <a:bodyPr lIns="0" rIns="0" tIns="0" bIns="0">
            <a:noAutofit/>
          </a:bodyPr>
          <a:p>
            <a:r>
              <a:rPr b="0" lang="en-US" sz="1400" spc="-1" strike="noStrike">
                <a:solidFill>
                  <a:srgbClr val="ffffff"/>
                </a:solidFill>
                <a:latin typeface="Arial"/>
              </a:rPr>
              <a:t>&lt;date/time&gt;</a:t>
            </a:r>
            <a:endParaRPr b="0" lang="en-US" sz="1400" spc="-1" strike="noStrike">
              <a:latin typeface="Arial"/>
            </a:endParaRPr>
          </a:p>
        </p:txBody>
      </p:sp>
      <p:sp>
        <p:nvSpPr>
          <p:cNvPr id="49" name="TextShape 5"/>
          <p:cNvSpPr txBox="1"/>
          <p:nvPr/>
        </p:nvSpPr>
        <p:spPr>
          <a:xfrm>
            <a:off x="4221360" y="5400360"/>
            <a:ext cx="3195000" cy="390960"/>
          </a:xfrm>
          <a:prstGeom prst="rect">
            <a:avLst/>
          </a:prstGeom>
          <a:noFill/>
          <a:ln>
            <a:noFill/>
          </a:ln>
        </p:spPr>
        <p:txBody>
          <a:bodyPr lIns="0" rIns="0" tIns="0" bIns="0">
            <a:noAutofit/>
          </a:bodyPr>
          <a:p>
            <a:pPr algn="ctr"/>
            <a:r>
              <a:rPr b="0" lang="en-US" sz="1400" spc="-1" strike="noStrike">
                <a:solidFill>
                  <a:srgbClr val="ffffff"/>
                </a:solidFill>
                <a:latin typeface="Arial"/>
              </a:rPr>
              <a:t>&lt;footer&gt;</a:t>
            </a:r>
            <a:endParaRPr b="0" lang="en-US" sz="1400" spc="-1" strike="noStrike">
              <a:latin typeface="Arial"/>
            </a:endParaRPr>
          </a:p>
        </p:txBody>
      </p:sp>
      <p:sp>
        <p:nvSpPr>
          <p:cNvPr id="50" name="TextShape 6"/>
          <p:cNvSpPr txBox="1"/>
          <p:nvPr/>
        </p:nvSpPr>
        <p:spPr>
          <a:xfrm>
            <a:off x="7659720" y="5400360"/>
            <a:ext cx="2348280" cy="390960"/>
          </a:xfrm>
          <a:prstGeom prst="rect">
            <a:avLst/>
          </a:prstGeom>
          <a:noFill/>
          <a:ln>
            <a:noFill/>
          </a:ln>
        </p:spPr>
        <p:txBody>
          <a:bodyPr lIns="0" rIns="0" tIns="0" bIns="0">
            <a:noAutofit/>
          </a:bodyPr>
          <a:p>
            <a:pPr algn="r"/>
            <a:fld id="{B5DBEAA6-68FF-4FBC-A64D-91CF4DF3E958}" type="slidenum">
              <a:rPr b="0" lang="en-US" sz="1400" spc="-1" strike="noStrike">
                <a:solidFill>
                  <a:srgbClr val="ffffff"/>
                </a:solidFill>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hyperlink" Target="https://gradio.app/hub/AK391/DialoGPT" TargetMode="External"/><Relationship Id="rId2" Type="http://schemas.openxmlformats.org/officeDocument/2006/relationships/image" Target="../media/image26.png"/><Relationship Id="rId3"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hyperlink" Target="https://www.youtube.com/watch?v=qW-LaHIyVgs"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igorizraylevych.medium.com/how-do-task-oriented-dialogue-systems-work-and-what-benefits-they-bring-for-business-20691bf2e0ae"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r>
              <a:rPr b="0" lang="en-US" sz="4400" spc="-1" strike="noStrike">
                <a:solidFill>
                  <a:srgbClr val="ffffff"/>
                </a:solidFill>
                <a:latin typeface="Arial"/>
              </a:rPr>
              <a:t>Dialogue Processing</a:t>
            </a:r>
            <a:endParaRPr b="0" lang="en-US" sz="4400" spc="-1" strike="noStrike">
              <a:solidFill>
                <a:srgbClr val="ffffff"/>
              </a:solidFill>
              <a:latin typeface="Arial"/>
            </a:endParaRPr>
          </a:p>
        </p:txBody>
      </p:sp>
      <p:sp>
        <p:nvSpPr>
          <p:cNvPr id="88" name="TextShape 2"/>
          <p:cNvSpPr txBox="1"/>
          <p:nvPr/>
        </p:nvSpPr>
        <p:spPr>
          <a:xfrm>
            <a:off x="3816000" y="3600000"/>
            <a:ext cx="5255640" cy="1296000"/>
          </a:xfrm>
          <a:prstGeom prst="rect">
            <a:avLst/>
          </a:prstGeom>
          <a:noFill/>
          <a:ln>
            <a:noFill/>
          </a:ln>
        </p:spPr>
        <p:txBody>
          <a:bodyPr lIns="0" rIns="0" tIns="0" bIns="0">
            <a:noAutofit/>
          </a:bodyPr>
          <a:p>
            <a:pPr algn="ctr"/>
            <a:r>
              <a:rPr b="0" lang="en-US" sz="3200" spc="-1" strike="noStrike">
                <a:latin typeface="Arial"/>
              </a:rPr>
              <a:t>GPT-like systems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rot="4200">
            <a:off x="1191600" y="461520"/>
            <a:ext cx="7400880" cy="45658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565560"/>
            <a:ext cx="9071640" cy="94644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Characteristics of model</a:t>
            </a:r>
            <a:endParaRPr b="0" lang="en-US" sz="4400" spc="-1" strike="noStrike">
              <a:solidFill>
                <a:srgbClr val="c7243a"/>
              </a:solidFill>
              <a:latin typeface="Arial"/>
            </a:endParaRPr>
          </a:p>
        </p:txBody>
      </p:sp>
      <p:sp>
        <p:nvSpPr>
          <p:cNvPr id="106" name="TextShape 2"/>
          <p:cNvSpPr txBox="1"/>
          <p:nvPr/>
        </p:nvSpPr>
        <p:spPr>
          <a:xfrm>
            <a:off x="346680" y="1645920"/>
            <a:ext cx="9071640" cy="3528000"/>
          </a:xfrm>
          <a:prstGeom prst="rect">
            <a:avLst/>
          </a:prstGeom>
          <a:noFill/>
          <a:ln>
            <a:noFill/>
          </a:ln>
        </p:spPr>
        <p:txBody>
          <a:bodyPr lIns="0" rIns="0" tIns="0" bIns="0">
            <a:normAutofit fontScale="85000"/>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(1) DST via predicting the dialogue state</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(2)  POL via predicting the system action</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r>
              <a:rPr b="0" lang="en-US" sz="3200" spc="-1" strike="noStrike">
                <a:latin typeface="Arial"/>
              </a:rPr>
              <a:t>(3) retrieving appropriate records from the external database for the dialogue state and the system action, and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(4) NLG via predicting the system response.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565560"/>
            <a:ext cx="9071640" cy="94644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Characteristics of model</a:t>
            </a:r>
            <a:endParaRPr b="0" lang="en-US" sz="4400" spc="-1" strike="noStrike">
              <a:solidFill>
                <a:srgbClr val="c7243a"/>
              </a:solidFill>
              <a:latin typeface="Arial"/>
            </a:endParaRPr>
          </a:p>
        </p:txBody>
      </p:sp>
      <p:sp>
        <p:nvSpPr>
          <p:cNvPr id="108" name="TextShape 2"/>
          <p:cNvSpPr txBox="1"/>
          <p:nvPr/>
        </p:nvSpPr>
        <p:spPr>
          <a:xfrm>
            <a:off x="346680" y="1645920"/>
            <a:ext cx="9071640" cy="3528000"/>
          </a:xfrm>
          <a:prstGeom prst="rect">
            <a:avLst/>
          </a:prstGeom>
          <a:noFill/>
          <a:ln>
            <a:noFill/>
          </a:ln>
        </p:spPr>
        <p:txBody>
          <a:bodyPr lIns="0" rIns="0" tIns="0" bIns="0">
            <a:normAutofit fontScale="56000"/>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(1) it is trained to follow the traditional dialogue management pipeline, making the monolithic neural model more </a:t>
            </a:r>
            <a:r>
              <a:rPr b="0" lang="en-US" sz="3200" spc="-1" strike="noStrike">
                <a:highlight>
                  <a:srgbClr val="ff0000"/>
                </a:highlight>
                <a:latin typeface="Arial"/>
              </a:rPr>
              <a:t>interpretable</a:t>
            </a:r>
            <a:r>
              <a:rPr b="0" lang="en-US" sz="3200" spc="-1" strike="noStrike">
                <a:latin typeface="Arial"/>
              </a:rPr>
              <a:t> easily integratable with external systems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(2) it is trained in an end-to-end fashion with simple gradient descent </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(3) leverages GPT-2, a powerful pre-trained language model. The code is available through the GitHub code repository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634680" y="365760"/>
            <a:ext cx="4485960" cy="4914720"/>
          </a:xfrm>
          <a:prstGeom prst="rect">
            <a:avLst/>
          </a:prstGeom>
          <a:ln>
            <a:noFill/>
          </a:ln>
        </p:spPr>
      </p:pic>
      <p:pic>
        <p:nvPicPr>
          <p:cNvPr id="110" name="" descr=""/>
          <p:cNvPicPr/>
          <p:nvPr/>
        </p:nvPicPr>
        <p:blipFill>
          <a:blip r:embed="rId2"/>
          <a:stretch/>
        </p:blipFill>
        <p:spPr>
          <a:xfrm>
            <a:off x="5479200" y="914400"/>
            <a:ext cx="3847680" cy="16855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2158200" y="640080"/>
            <a:ext cx="5979960" cy="4572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914400" y="1271160"/>
            <a:ext cx="8124480" cy="2752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Delexicalization</a:t>
            </a:r>
            <a:endParaRPr b="0" lang="en-US" sz="4400" spc="-1" strike="noStrike">
              <a:solidFill>
                <a:srgbClr val="c7243a"/>
              </a:solidFill>
              <a:latin typeface="Arial"/>
            </a:endParaRPr>
          </a:p>
        </p:txBody>
      </p:sp>
      <p:pic>
        <p:nvPicPr>
          <p:cNvPr id="114" name="" descr=""/>
          <p:cNvPicPr/>
          <p:nvPr/>
        </p:nvPicPr>
        <p:blipFill>
          <a:blip r:embed="rId1"/>
          <a:stretch/>
        </p:blipFill>
        <p:spPr>
          <a:xfrm>
            <a:off x="731520" y="2011680"/>
            <a:ext cx="3809520" cy="2266560"/>
          </a:xfrm>
          <a:prstGeom prst="rect">
            <a:avLst/>
          </a:prstGeom>
          <a:ln>
            <a:noFill/>
          </a:ln>
        </p:spPr>
      </p:pic>
      <p:pic>
        <p:nvPicPr>
          <p:cNvPr id="115" name="" descr=""/>
          <p:cNvPicPr/>
          <p:nvPr/>
        </p:nvPicPr>
        <p:blipFill>
          <a:blip r:embed="rId2"/>
          <a:stretch/>
        </p:blipFill>
        <p:spPr>
          <a:xfrm>
            <a:off x="5486400" y="2011680"/>
            <a:ext cx="3666600" cy="2123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3302640" y="457200"/>
            <a:ext cx="2915280" cy="46638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3025080" y="322200"/>
            <a:ext cx="3192840" cy="4615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19"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0" name="" descr=""/>
          <p:cNvPicPr/>
          <p:nvPr/>
        </p:nvPicPr>
        <p:blipFill>
          <a:blip r:embed="rId1"/>
          <a:stretch/>
        </p:blipFill>
        <p:spPr>
          <a:xfrm>
            <a:off x="640080" y="548640"/>
            <a:ext cx="8553240" cy="4476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1280160" y="1463040"/>
            <a:ext cx="7657920" cy="25426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4000" y="565560"/>
            <a:ext cx="9071640" cy="94644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Why End-to-end?</a:t>
            </a:r>
            <a:endParaRPr b="0" lang="en-US" sz="4400" spc="-1" strike="noStrike">
              <a:solidFill>
                <a:srgbClr val="c7243a"/>
              </a:solidFill>
              <a:latin typeface="Arial"/>
            </a:endParaRPr>
          </a:p>
        </p:txBody>
      </p:sp>
      <p:sp>
        <p:nvSpPr>
          <p:cNvPr id="122" name="TextShape 2"/>
          <p:cNvSpPr txBox="1"/>
          <p:nvPr/>
        </p:nvSpPr>
        <p:spPr>
          <a:xfrm>
            <a:off x="365760" y="146304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These modules are usually optimized separately, which does not necessarily lead to an overall optimized performance for successful task completion.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360" y="257400"/>
            <a:ext cx="10079640" cy="44060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848160" y="1645920"/>
            <a:ext cx="8295840" cy="24188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Data</a:t>
            </a:r>
            <a:endParaRPr b="0" lang="en-US" sz="4400" spc="-1" strike="noStrike">
              <a:solidFill>
                <a:srgbClr val="c7243a"/>
              </a:solidFill>
              <a:latin typeface="Arial"/>
            </a:endParaRPr>
          </a:p>
        </p:txBody>
      </p:sp>
      <p:pic>
        <p:nvPicPr>
          <p:cNvPr id="126" name="" descr=""/>
          <p:cNvPicPr/>
          <p:nvPr/>
        </p:nvPicPr>
        <p:blipFill>
          <a:blip r:embed="rId1"/>
          <a:stretch/>
        </p:blipFill>
        <p:spPr>
          <a:xfrm>
            <a:off x="1188720" y="1512000"/>
            <a:ext cx="2333160" cy="3200400"/>
          </a:xfrm>
          <a:prstGeom prst="rect">
            <a:avLst/>
          </a:prstGeom>
          <a:ln>
            <a:noFill/>
          </a:ln>
        </p:spPr>
      </p:pic>
      <p:pic>
        <p:nvPicPr>
          <p:cNvPr id="127" name="" descr=""/>
          <p:cNvPicPr/>
          <p:nvPr/>
        </p:nvPicPr>
        <p:blipFill>
          <a:blip r:embed="rId2"/>
          <a:stretch/>
        </p:blipFill>
        <p:spPr>
          <a:xfrm>
            <a:off x="4663440" y="1591560"/>
            <a:ext cx="3291840" cy="24318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2560320" y="365760"/>
            <a:ext cx="4663440" cy="4766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1568520" y="365760"/>
            <a:ext cx="5655240" cy="47484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2179800" y="547200"/>
            <a:ext cx="4221000" cy="43779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Training – gpt-2 initialization</a:t>
            </a:r>
            <a:endParaRPr b="0" lang="en-US" sz="4400" spc="-1" strike="noStrike">
              <a:solidFill>
                <a:srgbClr val="c7243a"/>
              </a:solidFill>
              <a:latin typeface="Arial"/>
            </a:endParaRPr>
          </a:p>
        </p:txBody>
      </p:sp>
      <p:sp>
        <p:nvSpPr>
          <p:cNvPr id="132"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3" name="" descr=""/>
          <p:cNvPicPr/>
          <p:nvPr/>
        </p:nvPicPr>
        <p:blipFill>
          <a:blip r:embed="rId1"/>
          <a:stretch/>
        </p:blipFill>
        <p:spPr>
          <a:xfrm>
            <a:off x="623160" y="1627200"/>
            <a:ext cx="3857400" cy="2761920"/>
          </a:xfrm>
          <a:prstGeom prst="rect">
            <a:avLst/>
          </a:prstGeom>
          <a:ln>
            <a:noFill/>
          </a:ln>
        </p:spPr>
      </p:pic>
      <p:pic>
        <p:nvPicPr>
          <p:cNvPr id="134" name="" descr=""/>
          <p:cNvPicPr/>
          <p:nvPr/>
        </p:nvPicPr>
        <p:blipFill>
          <a:blip r:embed="rId2"/>
          <a:stretch/>
        </p:blipFill>
        <p:spPr>
          <a:xfrm>
            <a:off x="4937760" y="1554480"/>
            <a:ext cx="3781080" cy="17809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MMI scoring</a:t>
            </a:r>
            <a:endParaRPr b="0" lang="en-US" sz="4400" spc="-1" strike="noStrike">
              <a:solidFill>
                <a:srgbClr val="c7243a"/>
              </a:solidFill>
              <a:latin typeface="Arial"/>
            </a:endParaRPr>
          </a:p>
        </p:txBody>
      </p:sp>
      <p:pic>
        <p:nvPicPr>
          <p:cNvPr id="136" name="" descr=""/>
          <p:cNvPicPr/>
          <p:nvPr/>
        </p:nvPicPr>
        <p:blipFill>
          <a:blip r:embed="rId1"/>
          <a:stretch/>
        </p:blipFill>
        <p:spPr>
          <a:xfrm>
            <a:off x="4101840" y="914400"/>
            <a:ext cx="3762000" cy="36954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04000" y="1656000"/>
            <a:ext cx="9071640" cy="2958840"/>
          </a:xfrm>
          <a:prstGeom prst="rect">
            <a:avLst/>
          </a:prstGeom>
          <a:noFill/>
          <a:ln>
            <a:noFill/>
          </a:ln>
        </p:spPr>
        <p:txBody>
          <a:bodyPr lIns="0" rIns="0" tIns="0" bIns="0">
            <a:normAutofit fontScale="56000"/>
          </a:bodyPr>
          <a:p>
            <a:pPr marL="432000" indent="-324000">
              <a:spcAft>
                <a:spcPts val="1414"/>
              </a:spcAft>
              <a:buClr>
                <a:srgbClr val="000000"/>
              </a:buClr>
              <a:buSzPct val="45000"/>
              <a:buFont typeface="Wingdings" charset="2"/>
              <a:buChar char=""/>
            </a:pPr>
            <a:r>
              <a:rPr b="0" lang="en-US" sz="3200" spc="-1" strike="noStrike">
                <a:latin typeface="Arial"/>
              </a:rPr>
              <a:t>he DSTC-7 test data contains conversation</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threads from Reddit data. In order to create a multi-reference test set, we utilized conversation sessions that contain 6 or more responses. (For each instance, one of the 6 human responses is set aside to assess human performance on this task.) Note that our training data is collected from a different time span from the test set.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Goal Oriented Dialogue</a:t>
            </a:r>
            <a:endParaRPr b="0" lang="en-US" sz="4400" spc="-1" strike="noStrike">
              <a:solidFill>
                <a:srgbClr val="c7243a"/>
              </a:solidFill>
              <a:latin typeface="Arial"/>
            </a:endParaRPr>
          </a:p>
        </p:txBody>
      </p:sp>
      <p:sp>
        <p:nvSpPr>
          <p:cNvPr id="9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The goal-oriented dialogue system helps users achieve their goals such as requesting information or executing commands via natural language conversations.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e.g., booking tickets, finding reservations, etc.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Demo</a:t>
            </a:r>
            <a:endParaRPr b="0" lang="en-US" sz="4400" spc="-1" strike="noStrike">
              <a:solidFill>
                <a:srgbClr val="c7243a"/>
              </a:solidFill>
              <a:latin typeface="Arial"/>
            </a:endParaRPr>
          </a:p>
        </p:txBody>
      </p:sp>
      <p:sp>
        <p:nvSpPr>
          <p:cNvPr id="139" name="TextShape 2"/>
          <p:cNvSpPr txBox="1"/>
          <p:nvPr/>
        </p:nvSpPr>
        <p:spPr>
          <a:xfrm>
            <a:off x="529560" y="161316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hlinkClick r:id="rId1"/>
              </a:rPr>
              <a:t>https://gradio.app/hub/AK391/DialoGPT</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
        <p:nvSpPr>
          <p:cNvPr id="140" name="TextShape 3"/>
          <p:cNvSpPr txBox="1"/>
          <p:nvPr/>
        </p:nvSpPr>
        <p:spPr>
          <a:xfrm>
            <a:off x="2979000" y="2677680"/>
            <a:ext cx="4188960" cy="346680"/>
          </a:xfrm>
          <a:prstGeom prst="rect">
            <a:avLst/>
          </a:prstGeom>
          <a:noFill/>
          <a:ln>
            <a:noFill/>
          </a:ln>
        </p:spPr>
        <p:txBody>
          <a:bodyPr lIns="90000" rIns="90000" tIns="45000" bIns="45000">
            <a:noAutofit/>
          </a:bodyPr>
          <a:p>
            <a:r>
              <a:rPr b="0" lang="en-US" sz="1800" spc="-1" strike="noStrike">
                <a:solidFill>
                  <a:srgbClr val="ffffff"/>
                </a:solidFill>
                <a:latin typeface="Arial"/>
              </a:rPr>
              <a:t>https://gradio.app/hub/AK391/DialoGPT</a:t>
            </a:r>
            <a:endParaRPr b="0" lang="en-US" sz="1800" spc="-1" strike="noStrike">
              <a:solidFill>
                <a:srgbClr val="ffffff"/>
              </a:solidFill>
              <a:latin typeface="Arial"/>
            </a:endParaRPr>
          </a:p>
        </p:txBody>
      </p:sp>
      <p:pic>
        <p:nvPicPr>
          <p:cNvPr id="141" name="" descr=""/>
          <p:cNvPicPr/>
          <p:nvPr/>
        </p:nvPicPr>
        <p:blipFill>
          <a:blip r:embed="rId2"/>
          <a:stretch/>
        </p:blipFill>
        <p:spPr>
          <a:xfrm>
            <a:off x="2086200" y="2651760"/>
            <a:ext cx="5229000" cy="15616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Demo</a:t>
            </a:r>
            <a:endParaRPr b="0" lang="en-US" sz="4400" spc="-1" strike="noStrike">
              <a:solidFill>
                <a:srgbClr val="c7243a"/>
              </a:solidFill>
              <a:latin typeface="Arial"/>
            </a:endParaRPr>
          </a:p>
        </p:txBody>
      </p:sp>
      <p:sp>
        <p:nvSpPr>
          <p:cNvPr id="143" name="TextShape 2"/>
          <p:cNvSpPr txBox="1"/>
          <p:nvPr/>
        </p:nvSpPr>
        <p:spPr>
          <a:xfrm>
            <a:off x="2979000" y="2677680"/>
            <a:ext cx="4188960" cy="346680"/>
          </a:xfrm>
          <a:prstGeom prst="rect">
            <a:avLst/>
          </a:prstGeom>
          <a:noFill/>
          <a:ln>
            <a:noFill/>
          </a:ln>
        </p:spPr>
        <p:txBody>
          <a:bodyPr lIns="90000" rIns="90000" tIns="45000" bIns="45000">
            <a:noAutofit/>
          </a:bodyPr>
          <a:p>
            <a:r>
              <a:rPr b="0" lang="en-US" sz="1800" spc="-1" strike="noStrike">
                <a:solidFill>
                  <a:srgbClr val="ffffff"/>
                </a:solidFill>
                <a:latin typeface="Arial"/>
              </a:rPr>
              <a:t>https://gradio.app/hub/AK391/DialoGPT</a:t>
            </a:r>
            <a:endParaRPr b="0" lang="en-US" sz="1800" spc="-1" strike="noStrike">
              <a:solidFill>
                <a:srgbClr val="ffffff"/>
              </a:solidFill>
              <a:latin typeface="Arial"/>
            </a:endParaRPr>
          </a:p>
        </p:txBody>
      </p:sp>
      <p:pic>
        <p:nvPicPr>
          <p:cNvPr id="144" name="" descr=""/>
          <p:cNvPicPr/>
          <p:nvPr/>
        </p:nvPicPr>
        <p:blipFill>
          <a:blip r:embed="rId1"/>
          <a:stretch/>
        </p:blipFill>
        <p:spPr>
          <a:xfrm>
            <a:off x="274320" y="1698840"/>
            <a:ext cx="9165240" cy="28731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Demo</a:t>
            </a:r>
            <a:endParaRPr b="0" lang="en-US" sz="4400" spc="-1" strike="noStrike">
              <a:solidFill>
                <a:srgbClr val="c7243a"/>
              </a:solidFill>
              <a:latin typeface="Arial"/>
            </a:endParaRPr>
          </a:p>
        </p:txBody>
      </p:sp>
      <p:sp>
        <p:nvSpPr>
          <p:cNvPr id="146" name="TextShape 2"/>
          <p:cNvSpPr txBox="1"/>
          <p:nvPr/>
        </p:nvSpPr>
        <p:spPr>
          <a:xfrm>
            <a:off x="2979000" y="2677680"/>
            <a:ext cx="4188960" cy="346680"/>
          </a:xfrm>
          <a:prstGeom prst="rect">
            <a:avLst/>
          </a:prstGeom>
          <a:noFill/>
          <a:ln>
            <a:noFill/>
          </a:ln>
        </p:spPr>
        <p:txBody>
          <a:bodyPr lIns="90000" rIns="90000" tIns="45000" bIns="45000">
            <a:noAutofit/>
          </a:bodyPr>
          <a:p>
            <a:r>
              <a:rPr b="0" lang="en-US" sz="1800" spc="-1" strike="noStrike">
                <a:solidFill>
                  <a:srgbClr val="ffffff"/>
                </a:solidFill>
                <a:latin typeface="Arial"/>
              </a:rPr>
              <a:t>https://gradio.app/hub/AK391/DialoGPT</a:t>
            </a:r>
            <a:endParaRPr b="0" lang="en-US" sz="1800" spc="-1" strike="noStrike">
              <a:solidFill>
                <a:srgbClr val="ffffff"/>
              </a:solidFill>
              <a:latin typeface="Arial"/>
            </a:endParaRPr>
          </a:p>
        </p:txBody>
      </p:sp>
      <p:pic>
        <p:nvPicPr>
          <p:cNvPr id="147" name="" descr=""/>
          <p:cNvPicPr/>
          <p:nvPr/>
        </p:nvPicPr>
        <p:blipFill>
          <a:blip r:embed="rId1"/>
          <a:stretch/>
        </p:blipFill>
        <p:spPr>
          <a:xfrm>
            <a:off x="457200" y="1612080"/>
            <a:ext cx="9326880" cy="24112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Demo</a:t>
            </a:r>
            <a:endParaRPr b="0" lang="en-US" sz="4400" spc="-1" strike="noStrike">
              <a:solidFill>
                <a:srgbClr val="c7243a"/>
              </a:solidFill>
              <a:latin typeface="Arial"/>
            </a:endParaRPr>
          </a:p>
        </p:txBody>
      </p:sp>
      <p:sp>
        <p:nvSpPr>
          <p:cNvPr id="149" name="TextShape 2"/>
          <p:cNvSpPr txBox="1"/>
          <p:nvPr/>
        </p:nvSpPr>
        <p:spPr>
          <a:xfrm>
            <a:off x="2979000" y="2677680"/>
            <a:ext cx="4188960" cy="346680"/>
          </a:xfrm>
          <a:prstGeom prst="rect">
            <a:avLst/>
          </a:prstGeom>
          <a:noFill/>
          <a:ln>
            <a:noFill/>
          </a:ln>
        </p:spPr>
        <p:txBody>
          <a:bodyPr lIns="90000" rIns="90000" tIns="45000" bIns="45000">
            <a:noAutofit/>
          </a:bodyPr>
          <a:p>
            <a:r>
              <a:rPr b="0" lang="en-US" sz="1800" spc="-1" strike="noStrike">
                <a:solidFill>
                  <a:srgbClr val="ffffff"/>
                </a:solidFill>
                <a:latin typeface="Arial"/>
              </a:rPr>
              <a:t>https://gradio.app/hub/AK391/DialoGPT</a:t>
            </a:r>
            <a:endParaRPr b="0" lang="en-US" sz="1800" spc="-1" strike="noStrike">
              <a:solidFill>
                <a:srgbClr val="ffffff"/>
              </a:solidFill>
              <a:latin typeface="Arial"/>
            </a:endParaRPr>
          </a:p>
        </p:txBody>
      </p:sp>
      <p:pic>
        <p:nvPicPr>
          <p:cNvPr id="150" name="" descr=""/>
          <p:cNvPicPr/>
          <p:nvPr/>
        </p:nvPicPr>
        <p:blipFill>
          <a:blip r:embed="rId1"/>
          <a:stretch/>
        </p:blipFill>
        <p:spPr>
          <a:xfrm>
            <a:off x="2505960" y="365760"/>
            <a:ext cx="6089400" cy="1967760"/>
          </a:xfrm>
          <a:prstGeom prst="rect">
            <a:avLst/>
          </a:prstGeom>
          <a:ln>
            <a:noFill/>
          </a:ln>
        </p:spPr>
      </p:pic>
      <p:pic>
        <p:nvPicPr>
          <p:cNvPr id="151" name="" descr=""/>
          <p:cNvPicPr/>
          <p:nvPr/>
        </p:nvPicPr>
        <p:blipFill>
          <a:blip r:embed="rId2"/>
          <a:stretch/>
        </p:blipFill>
        <p:spPr>
          <a:xfrm>
            <a:off x="2743200" y="2377440"/>
            <a:ext cx="5760720" cy="1113120"/>
          </a:xfrm>
          <a:prstGeom prst="rect">
            <a:avLst/>
          </a:prstGeom>
          <a:ln>
            <a:noFill/>
          </a:ln>
        </p:spPr>
      </p:pic>
      <p:pic>
        <p:nvPicPr>
          <p:cNvPr id="152" name="" descr=""/>
          <p:cNvPicPr/>
          <p:nvPr/>
        </p:nvPicPr>
        <p:blipFill>
          <a:blip r:embed="rId3"/>
          <a:stretch/>
        </p:blipFill>
        <p:spPr>
          <a:xfrm>
            <a:off x="3051360" y="3490560"/>
            <a:ext cx="4995360" cy="16390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In the media...</a:t>
            </a:r>
            <a:endParaRPr b="0" lang="en-US" sz="4400" spc="-1" strike="noStrike">
              <a:solidFill>
                <a:srgbClr val="c7243a"/>
              </a:solidFill>
              <a:latin typeface="Arial"/>
            </a:endParaRPr>
          </a:p>
        </p:txBody>
      </p:sp>
      <p:sp>
        <p:nvSpPr>
          <p:cNvPr id="154" name="TextShape 2"/>
          <p:cNvSpPr txBox="1"/>
          <p:nvPr/>
        </p:nvSpPr>
        <p:spPr>
          <a:xfrm>
            <a:off x="438120" y="161316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hlinkClick r:id="rId1"/>
              </a:rPr>
              <a:t>https://www.youtube.com/watch?v=qW-LaHIyVgs</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Modular Goals</a:t>
            </a:r>
            <a:endParaRPr b="0" lang="en-US" sz="4400" spc="-1" strike="noStrike">
              <a:solidFill>
                <a:srgbClr val="c7243a"/>
              </a:solidFill>
              <a:latin typeface="Arial"/>
            </a:endParaRPr>
          </a:p>
        </p:txBody>
      </p:sp>
      <p:sp>
        <p:nvSpPr>
          <p:cNvPr id="93" name="TextShape 2"/>
          <p:cNvSpPr txBox="1"/>
          <p:nvPr/>
        </p:nvSpPr>
        <p:spPr>
          <a:xfrm>
            <a:off x="504000" y="1656000"/>
            <a:ext cx="9071640" cy="3528000"/>
          </a:xfrm>
          <a:prstGeom prst="rect">
            <a:avLst/>
          </a:prstGeom>
          <a:noFill/>
          <a:ln>
            <a:noFill/>
          </a:ln>
        </p:spPr>
        <p:txBody>
          <a:bodyPr lIns="0" rIns="0" tIns="0" bIns="0">
            <a:normAutofit fontScale="51000"/>
          </a:bodyPr>
          <a:p>
            <a:pPr marL="432000" indent="-324000">
              <a:spcAft>
                <a:spcPts val="1414"/>
              </a:spcAft>
              <a:buClr>
                <a:srgbClr val="000000"/>
              </a:buClr>
              <a:buSzPct val="45000"/>
              <a:buFont typeface="Wingdings" charset="2"/>
              <a:buChar char=""/>
            </a:pPr>
            <a:r>
              <a:rPr b="0" lang="en-US" sz="3200" spc="-1" strike="noStrike">
                <a:latin typeface="Arial"/>
              </a:rPr>
              <a:t>The traditional approach to building a goal-oriented dialogue system mostly adopts a pipelined modular architecture, with the natural language understanding (NLU) module (Kim et al., 2017; Lee et al., 2019b) that first recognizes and comprehends user’s intent and extracts values for slots, then the dialogue state tracking (DST) module (Williams et al., 2013) that tracks the values of slots, then the dialogue policy (POL) module that decides the system action, and then finally the natural language generation (NLG) module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413640"/>
            <a:ext cx="9071640" cy="125028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Typical goal oriented dialogue systems are modular</a:t>
            </a:r>
            <a:endParaRPr b="0" lang="en-US" sz="4400" spc="-1" strike="noStrike">
              <a:solidFill>
                <a:srgbClr val="c7243a"/>
              </a:solidFill>
              <a:latin typeface="Arial"/>
            </a:endParaRPr>
          </a:p>
        </p:txBody>
      </p:sp>
      <p:sp>
        <p:nvSpPr>
          <p:cNvPr id="95" name="TextShape 2"/>
          <p:cNvSpPr txBox="1"/>
          <p:nvPr/>
        </p:nvSpPr>
        <p:spPr>
          <a:xfrm>
            <a:off x="457200" y="173736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900" spc="-1" strike="noStrike">
                <a:latin typeface="Arial"/>
                <a:hlinkClick r:id="rId1"/>
              </a:rPr>
              <a:t>https://igorizraylevych.medium.com/how-do-task-oriented-dialogue-systems-work-and-what-benefits-they-bring-for-business-20691bf2e0ae</a:t>
            </a:r>
            <a:endParaRPr b="0" lang="en-US" sz="9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Intent classification</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For example, a user asks “I want to book a ticket from New York to San Francisco for tomorrow”. We should recognize it as a “flight ticket booking” intent.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413640"/>
            <a:ext cx="9071640" cy="125028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Typical goal oriented dialogue systems are modular</a:t>
            </a:r>
            <a:endParaRPr b="0" lang="en-US" sz="4400" spc="-1" strike="noStrike">
              <a:solidFill>
                <a:srgbClr val="c7243a"/>
              </a:solidFill>
              <a:latin typeface="Arial"/>
            </a:endParaRPr>
          </a:p>
        </p:txBody>
      </p:sp>
      <p:sp>
        <p:nvSpPr>
          <p:cNvPr id="97" name="TextShape 2"/>
          <p:cNvSpPr txBox="1"/>
          <p:nvPr/>
        </p:nvSpPr>
        <p:spPr>
          <a:xfrm>
            <a:off x="504000" y="166392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Slot tagging</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For example, if a user asks “Book me a ticket from New York for tomorrow” dialog manager tracks the intent of “flight ticket booking” and 2 filled slots: origin = New York, date = tomorrow</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413640"/>
            <a:ext cx="9071640" cy="125028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Typical goal oriented dialogue systems are modular</a:t>
            </a:r>
            <a:endParaRPr b="0" lang="en-US" sz="4400" spc="-1" strike="noStrike">
              <a:solidFill>
                <a:srgbClr val="c7243a"/>
              </a:solidFill>
              <a:latin typeface="Arial"/>
            </a:endParaRPr>
          </a:p>
        </p:txBody>
      </p:sp>
      <p:sp>
        <p:nvSpPr>
          <p:cNvPr id="99" name="TextShape 2"/>
          <p:cNvSpPr txBox="1"/>
          <p:nvPr/>
        </p:nvSpPr>
        <p:spPr>
          <a:xfrm>
            <a:off x="438120" y="1592640"/>
            <a:ext cx="9071640" cy="3528000"/>
          </a:xfrm>
          <a:prstGeom prst="rect">
            <a:avLst/>
          </a:prstGeom>
          <a:noFill/>
          <a:ln>
            <a:noFill/>
          </a:ln>
        </p:spPr>
        <p:txBody>
          <a:bodyPr lIns="0" rIns="0" tIns="0" bIns="0">
            <a:normAutofit fontScale="63000"/>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Slot tagging ∧ intent classification = “NLU”</a:t>
            </a: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Info from NLU module is then used by Dialogue Manager to provide a response to the user</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For example, if a user asks “Book me a ticket from New York for tomorrow” dialog manager tracks the intent of “flight ticket booking” and 2 filled slots: origin = New York, date = tomorrow (both intent and slots obtained by NLU), this information becomes dialog state.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565560"/>
            <a:ext cx="9071640" cy="946440"/>
          </a:xfrm>
          <a:prstGeom prst="rect">
            <a:avLst/>
          </a:prstGeom>
          <a:noFill/>
          <a:ln>
            <a:noFill/>
          </a:ln>
        </p:spPr>
        <p:txBody>
          <a:bodyPr lIns="0" rIns="0" tIns="0" bIns="0" anchor="ctr">
            <a:noAutofit/>
          </a:bodyPr>
          <a:p>
            <a:pPr marL="432000" indent="-324000">
              <a:spcAft>
                <a:spcPts val="1414"/>
              </a:spcAft>
              <a:buClr>
                <a:srgbClr val="000000"/>
              </a:buClr>
              <a:buSzPct val="45000"/>
              <a:buFont typeface="Wingdings" charset="2"/>
              <a:buChar char=""/>
            </a:pPr>
            <a:r>
              <a:rPr b="0" lang="en-US" sz="4400" spc="-1" strike="noStrike">
                <a:solidFill>
                  <a:srgbClr val="c7243a"/>
                </a:solidFill>
                <a:latin typeface="Arial"/>
              </a:rPr>
              <a:t>Why End-to-end?</a:t>
            </a:r>
            <a:endParaRPr b="0" lang="en-US" sz="4400" spc="-1" strike="noStrike">
              <a:solidFill>
                <a:srgbClr val="c7243a"/>
              </a:solidFill>
              <a:latin typeface="Arial"/>
            </a:endParaRPr>
          </a:p>
        </p:txBody>
      </p:sp>
      <p:sp>
        <p:nvSpPr>
          <p:cNvPr id="101" name="TextShape 2"/>
          <p:cNvSpPr txBox="1"/>
          <p:nvPr/>
        </p:nvSpPr>
        <p:spPr>
          <a:xfrm>
            <a:off x="346680" y="164592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endParaRPr b="0" lang="en-US" sz="3200" spc="-1" strike="noStrike">
              <a:latin typeface="Arial"/>
            </a:endParaRPr>
          </a:p>
          <a:p>
            <a:pPr marL="432000" indent="-324000">
              <a:spcAft>
                <a:spcPts val="1414"/>
              </a:spcAft>
              <a:buClr>
                <a:srgbClr val="000000"/>
              </a:buClr>
              <a:buSzPct val="45000"/>
              <a:buFont typeface="Wingdings" charset="2"/>
              <a:buChar char=""/>
            </a:pPr>
            <a:r>
              <a:rPr b="0" lang="en-US" sz="3200" spc="-1" strike="noStrike">
                <a:latin typeface="Arial"/>
              </a:rPr>
              <a:t>These modules are usually optimized separately, which does not necessarily lead to an overall optimized performance for successful task completion.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Data</a:t>
            </a:r>
            <a:endParaRPr b="0" lang="en-US" sz="4400" spc="-1" strike="noStrike">
              <a:solidFill>
                <a:srgbClr val="c7243a"/>
              </a:solidFill>
              <a:latin typeface="Arial"/>
            </a:endParaRPr>
          </a:p>
        </p:txBody>
      </p:sp>
      <p:sp>
        <p:nvSpPr>
          <p:cNvPr id="103" name="TextShape 2"/>
          <p:cNvSpPr txBox="1"/>
          <p:nvPr/>
        </p:nvSpPr>
        <p:spPr>
          <a:xfrm>
            <a:off x="457200" y="1613160"/>
            <a:ext cx="9071640" cy="2958840"/>
          </a:xfrm>
          <a:prstGeom prst="rect">
            <a:avLst/>
          </a:prstGeom>
          <a:noFill/>
          <a:ln>
            <a:noFill/>
          </a:ln>
        </p:spPr>
        <p:txBody>
          <a:bodyPr lIns="0" rIns="0" tIns="0" bIns="0">
            <a:normAutofit fontScale="34000"/>
          </a:bodyPr>
          <a:p>
            <a:pPr marL="432000" indent="-324000">
              <a:spcAft>
                <a:spcPts val="1414"/>
              </a:spcAft>
              <a:buClr>
                <a:srgbClr val="000000"/>
              </a:buClr>
              <a:buSzPct val="45000"/>
              <a:buFont typeface="Wingdings" charset="2"/>
              <a:buChar char=""/>
            </a:pPr>
            <a:r>
              <a:rPr b="0" lang="en-US" sz="3200" spc="-1" strike="noStrike">
                <a:latin typeface="Arial"/>
              </a:rPr>
              <a:t>For each dialogue, a goal is randomly generated that conforms with the goal schema of the Multi-WOZ dataset. The user simulator then generates an agenda based on the goal. While interacting with the target dialogue system, it recognizes the system dialogue act, decides the user dialogue act from the agenda stack, and generates the user response at each turn. When the system offers to book and the user accepts it, the system should notify an 8-digit reference number. The reference number is used to verify whether the booked place is fit on what the user informs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2021-09-04T13:29:37Z</dcterms:created>
  <dc:creator/>
  <dc:description/>
  <dc:language>en-US</dc:language>
  <cp:lastModifiedBy/>
  <dcterms:modified xsi:type="dcterms:W3CDTF">2021-09-06T16:19:04Z</dcterms:modified>
  <cp:revision>4</cp:revision>
  <dc:subject/>
  <dc:title>Classy Red</dc:title>
</cp:coreProperties>
</file>