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5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5.png" ContentType="image/png"/>
  <Override PartName="/ppt/media/image35.png" ContentType="image/png"/>
  <Override PartName="/ppt/media/image10.png" ContentType="image/png"/>
  <Override PartName="/ppt/media/image47.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43.png" ContentType="image/png"/>
  <Override PartName="/ppt/media/image55.png" ContentType="image/png"/>
  <Override PartName="/ppt/media/image44.png" ContentType="image/png"/>
  <Override PartName="/ppt/media/image56.png" ContentType="image/png"/>
  <Override PartName="/ppt/media/image40.png" ContentType="image/png"/>
  <Override PartName="/ppt/media/image30.png" ContentType="image/png"/>
  <Override PartName="/ppt/media/image39.png" ContentType="image/png"/>
  <Override PartName="/ppt/media/image9.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noAutofit/>
          </a:bodyPr>
          <a:p>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fontScale="45000"/>
          </a:bodyPr>
          <a:p>
            <a:pPr marL="432000" indent="-324000">
              <a:spcAft>
                <a:spcPts val="1063"/>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48"/>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noAutofit/>
          </a:bodyPr>
          <a:p>
            <a:pPr algn="r"/>
            <a:fld id="{D1D38B18-E6F2-467A-9D7C-56D62C60CB99}"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noAutofit/>
          </a:bodyPr>
          <a:p>
            <a:r>
              <a:rPr b="0" lang="en-US" sz="4400" spc="-1" strike="noStrike">
                <a:solidFill>
                  <a:srgbClr val="c7243a"/>
                </a:solidFill>
                <a:latin typeface="Arial"/>
              </a:rPr>
              <a:t>Click to edit the title text format</a:t>
            </a:r>
            <a:endParaRPr b="0" lang="en-US"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8" name="TextShape 4"/>
          <p:cNvSpPr txBox="1"/>
          <p:nvPr/>
        </p:nvSpPr>
        <p:spPr>
          <a:xfrm>
            <a:off x="1728360" y="5400360"/>
            <a:ext cx="2348280" cy="390960"/>
          </a:xfrm>
          <a:prstGeom prst="rect">
            <a:avLst/>
          </a:prstGeom>
          <a:noFill/>
          <a:ln>
            <a:noFill/>
          </a:ln>
        </p:spPr>
        <p:txBody>
          <a:bodyPr lIns="0" rIns="0" tIns="0" bIns="0">
            <a:noAutofit/>
          </a:bodyPr>
          <a:p>
            <a:r>
              <a:rPr b="0" lang="en-US" sz="1400" spc="-1" strike="noStrike">
                <a:solidFill>
                  <a:srgbClr val="ffffff"/>
                </a:solidFill>
                <a:latin typeface="Arial"/>
              </a:rPr>
              <a:t>&lt;date/time&gt;</a:t>
            </a:r>
            <a:endParaRPr b="0" lang="en-US" sz="1400" spc="-1" strike="noStrike">
              <a:latin typeface="Arial"/>
            </a:endParaRPr>
          </a:p>
        </p:txBody>
      </p:sp>
      <p:sp>
        <p:nvSpPr>
          <p:cNvPr id="49" name="TextShape 5"/>
          <p:cNvSpPr txBox="1"/>
          <p:nvPr/>
        </p:nvSpPr>
        <p:spPr>
          <a:xfrm>
            <a:off x="4221360" y="5400360"/>
            <a:ext cx="3195000" cy="390960"/>
          </a:xfrm>
          <a:prstGeom prst="rect">
            <a:avLst/>
          </a:prstGeom>
          <a:noFill/>
          <a:ln>
            <a:noFill/>
          </a:ln>
        </p:spPr>
        <p:txBody>
          <a:bodyPr lIns="0" rIns="0" tIns="0" bIns="0">
            <a:noAutofit/>
          </a:bodyPr>
          <a:p>
            <a:pPr algn="ctr"/>
            <a:r>
              <a:rPr b="0" lang="en-US" sz="1400" spc="-1" strike="noStrike">
                <a:solidFill>
                  <a:srgbClr val="ffffff"/>
                </a:solidFill>
                <a:latin typeface="Arial"/>
              </a:rPr>
              <a:t>&lt;footer&gt;</a:t>
            </a:r>
            <a:endParaRPr b="0" lang="en-US" sz="1400" spc="-1" strike="noStrike">
              <a:latin typeface="Arial"/>
            </a:endParaRPr>
          </a:p>
        </p:txBody>
      </p:sp>
      <p:sp>
        <p:nvSpPr>
          <p:cNvPr id="50" name="TextShape 6"/>
          <p:cNvSpPr txBox="1"/>
          <p:nvPr/>
        </p:nvSpPr>
        <p:spPr>
          <a:xfrm>
            <a:off x="7659720" y="5400360"/>
            <a:ext cx="2348280" cy="390960"/>
          </a:xfrm>
          <a:prstGeom prst="rect">
            <a:avLst/>
          </a:prstGeom>
          <a:noFill/>
          <a:ln>
            <a:noFill/>
          </a:ln>
        </p:spPr>
        <p:txBody>
          <a:bodyPr lIns="0" rIns="0" tIns="0" bIns="0">
            <a:noAutofit/>
          </a:bodyPr>
          <a:p>
            <a:pPr algn="r"/>
            <a:fld id="{318A61E7-0E7E-4342-8BE3-7BA1E8827F13}" type="slidenum">
              <a:rPr b="0" lang="en-US" sz="1400" spc="-1" strike="noStrike">
                <a:solidFill>
                  <a:srgbClr val="ffffff"/>
                </a:solidFill>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www.cs.cmu.edu/~NatProg/papers/HCIC%20Sugilite%20-%20Myers%202018.pdf"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sp>
        <p:nvSpPr>
          <p:cNvPr id="88" name="TextShape 2"/>
          <p:cNvSpPr txBox="1"/>
          <p:nvPr/>
        </p:nvSpPr>
        <p:spPr>
          <a:xfrm>
            <a:off x="3816000" y="3600000"/>
            <a:ext cx="5255640" cy="1296000"/>
          </a:xfrm>
          <a:prstGeom prst="rect">
            <a:avLst/>
          </a:prstGeom>
          <a:noFill/>
          <a:ln>
            <a:noFill/>
          </a:ln>
        </p:spPr>
        <p:txBody>
          <a:bodyPr lIns="0" rIns="0" tIns="0" bIns="0">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04"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05" name="" descr=""/>
          <p:cNvPicPr/>
          <p:nvPr/>
        </p:nvPicPr>
        <p:blipFill>
          <a:blip r:embed="rId1"/>
          <a:stretch/>
        </p:blipFill>
        <p:spPr>
          <a:xfrm>
            <a:off x="7310880" y="3021480"/>
            <a:ext cx="28080" cy="47160"/>
          </a:xfrm>
          <a:prstGeom prst="rect">
            <a:avLst/>
          </a:prstGeom>
          <a:ln>
            <a:noFill/>
          </a:ln>
        </p:spPr>
      </p:pic>
      <p:pic>
        <p:nvPicPr>
          <p:cNvPr id="106" name="" descr=""/>
          <p:cNvPicPr/>
          <p:nvPr/>
        </p:nvPicPr>
        <p:blipFill>
          <a:blip r:embed="rId2"/>
          <a:stretch/>
        </p:blipFill>
        <p:spPr>
          <a:xfrm>
            <a:off x="1286280" y="626040"/>
            <a:ext cx="8040600" cy="2391480"/>
          </a:xfrm>
          <a:prstGeom prst="rect">
            <a:avLst/>
          </a:prstGeom>
          <a:ln>
            <a:noFill/>
          </a:ln>
        </p:spPr>
      </p:pic>
      <p:pic>
        <p:nvPicPr>
          <p:cNvPr id="107" name="" descr=""/>
          <p:cNvPicPr/>
          <p:nvPr/>
        </p:nvPicPr>
        <p:blipFill>
          <a:blip r:embed="rId3"/>
          <a:stretch/>
        </p:blipFill>
        <p:spPr>
          <a:xfrm>
            <a:off x="1358640" y="3048120"/>
            <a:ext cx="7785360" cy="1798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1663560" y="274320"/>
            <a:ext cx="5743080" cy="52858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pic>
        <p:nvPicPr>
          <p:cNvPr id="110" name="" descr=""/>
          <p:cNvPicPr/>
          <p:nvPr/>
        </p:nvPicPr>
        <p:blipFill>
          <a:blip r:embed="rId1"/>
          <a:stretch/>
        </p:blipFill>
        <p:spPr>
          <a:xfrm>
            <a:off x="951840" y="342000"/>
            <a:ext cx="7826400" cy="4870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12"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1200" spc="-1" strike="noStrike">
                <a:latin typeface="Arial"/>
              </a:rPr>
              <a:t>Reminded me of Instructional AI- could be really useful in the near future </a:t>
            </a:r>
            <a:r>
              <a:rPr b="0" lang="en-US" sz="1200" spc="-1" strike="noStrike">
                <a:latin typeface="Arial"/>
                <a:hlinkClick r:id="rId1"/>
              </a:rPr>
              <a:t>http://www.cs.cmu.edu/~NatProg/papers/HCIC%20Sugilite%20-%20Myers%202018.pdf</a:t>
            </a:r>
            <a:endParaRPr b="0" lang="en-US" sz="1200" spc="-1" strike="noStrike">
              <a:latin typeface="Arial"/>
            </a:endParaRPr>
          </a:p>
          <a:p>
            <a:pPr marL="432000" indent="-324000">
              <a:spcAft>
                <a:spcPts val="1414"/>
              </a:spcAft>
              <a:buClr>
                <a:srgbClr val="000000"/>
              </a:buClr>
              <a:buSzPct val="45000"/>
              <a:buFont typeface="Wingdings" charset="2"/>
              <a:buChar char=""/>
            </a:pPr>
            <a:r>
              <a:rPr b="0" lang="en-US" sz="1200" spc="-1" strike="noStrike">
                <a:latin typeface="Arial"/>
              </a:rPr>
              <a:t>I think it’s a good software/ system description paper, but it never clearly divulged what models are being used or how inputs are being fused. In some ways that may be a good thing, as it was written in 2006 and those methods are sub-optimal in 2021. I still would’ve been interested in a formal description of how the inputs were processed and modeled. I can actually imagine this becoming a big thing in the next few decades- Tom Mitchell mentioned something similar.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 descr=""/>
          <p:cNvPicPr/>
          <p:nvPr/>
        </p:nvPicPr>
        <p:blipFill>
          <a:blip r:embed="rId1"/>
          <a:stretch/>
        </p:blipFill>
        <p:spPr>
          <a:xfrm>
            <a:off x="365760" y="1097280"/>
            <a:ext cx="9418320" cy="3002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2668320" y="282960"/>
            <a:ext cx="4829760" cy="50828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Process</a:t>
            </a:r>
            <a:endParaRPr b="0" lang="en-US" sz="4400" spc="-1" strike="noStrike">
              <a:solidFill>
                <a:srgbClr val="c7243a"/>
              </a:solidFill>
              <a:latin typeface="Arial"/>
            </a:endParaRPr>
          </a:p>
        </p:txBody>
      </p:sp>
      <p:sp>
        <p:nvSpPr>
          <p:cNvPr id="116" name="TextShape 2"/>
          <p:cNvSpPr txBox="1"/>
          <p:nvPr/>
        </p:nvSpPr>
        <p:spPr>
          <a:xfrm>
            <a:off x="504000" y="1656000"/>
            <a:ext cx="9071640" cy="2958840"/>
          </a:xfrm>
          <a:prstGeom prst="rect">
            <a:avLst/>
          </a:prstGeom>
          <a:noFill/>
          <a:ln>
            <a:noFill/>
          </a:ln>
        </p:spPr>
        <p:txBody>
          <a:bodyPr lIns="0" rIns="0" tIns="0" bIns="0">
            <a:normAutofit fontScale="34000"/>
          </a:bodyPr>
          <a:p>
            <a:pPr marL="432000" indent="-324000">
              <a:spcAft>
                <a:spcPts val="1414"/>
              </a:spcAft>
              <a:buClr>
                <a:srgbClr val="000000"/>
              </a:buClr>
              <a:buSzPct val="45000"/>
              <a:buFont typeface="Wingdings" charset="2"/>
              <a:buChar char=""/>
            </a:pPr>
            <a:r>
              <a:rPr b="0" lang="en-US" sz="3200" spc="-1" strike="noStrike">
                <a:latin typeface="Arial"/>
              </a:rPr>
              <a:t>To be more specific, our proposed MAGIC model first embeds the historical utterances via a multimodal context encoder. It then understands users’ diverse intentions conveyed in the multimodal context by classifying them into 15 categories, such as greeting, giving criteria, and purchasing. According to our statistics over the MMD dataset, responses to these 15 kinds of intentions are in three variants without exception: general responses in texts, knowledge-enriched responses in texts, and the multimodal responses in the form of texts and images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18"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19" name="" descr=""/>
          <p:cNvPicPr/>
          <p:nvPr/>
        </p:nvPicPr>
        <p:blipFill>
          <a:blip r:embed="rId1"/>
          <a:stretch/>
        </p:blipFill>
        <p:spPr>
          <a:xfrm>
            <a:off x="2467440" y="565560"/>
            <a:ext cx="5259240" cy="4647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1" name="" descr=""/>
          <p:cNvPicPr/>
          <p:nvPr/>
        </p:nvPicPr>
        <p:blipFill>
          <a:blip r:embed="rId1"/>
          <a:stretch/>
        </p:blipFill>
        <p:spPr>
          <a:xfrm>
            <a:off x="274320" y="548640"/>
            <a:ext cx="8983440" cy="4114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23"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4" name="" descr=""/>
          <p:cNvPicPr/>
          <p:nvPr/>
        </p:nvPicPr>
        <p:blipFill>
          <a:blip r:embed="rId1"/>
          <a:stretch/>
        </p:blipFill>
        <p:spPr>
          <a:xfrm>
            <a:off x="429120" y="731520"/>
            <a:ext cx="4142880" cy="4400280"/>
          </a:xfrm>
          <a:prstGeom prst="rect">
            <a:avLst/>
          </a:prstGeom>
          <a:ln>
            <a:noFill/>
          </a:ln>
        </p:spPr>
      </p:pic>
      <p:pic>
        <p:nvPicPr>
          <p:cNvPr id="125" name="" descr=""/>
          <p:cNvPicPr/>
          <p:nvPr/>
        </p:nvPicPr>
        <p:blipFill>
          <a:blip r:embed="rId2"/>
          <a:stretch/>
        </p:blipFill>
        <p:spPr>
          <a:xfrm>
            <a:off x="5029200" y="365760"/>
            <a:ext cx="4428720" cy="4971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SmartKom Scientific Goals</a:t>
            </a:r>
            <a:endParaRPr b="0" lang="en-US" sz="4400" spc="-1" strike="noStrike">
              <a:solidFill>
                <a:srgbClr val="c7243a"/>
              </a:solidFill>
              <a:latin typeface="Arial"/>
            </a:endParaRPr>
          </a:p>
        </p:txBody>
      </p:sp>
      <p:sp>
        <p:nvSpPr>
          <p:cNvPr id="90" name="TextShape 2"/>
          <p:cNvSpPr txBox="1"/>
          <p:nvPr/>
        </p:nvSpPr>
        <p:spPr>
          <a:xfrm>
            <a:off x="504000" y="1656000"/>
            <a:ext cx="9071640" cy="2958840"/>
          </a:xfrm>
          <a:prstGeom prst="rect">
            <a:avLst/>
          </a:prstGeom>
          <a:noFill/>
          <a:ln>
            <a:noFill/>
          </a:ln>
        </p:spPr>
        <p:txBody>
          <a:bodyPr lIns="0" rIns="0" tIns="0" bIns="0">
            <a:normAutofit fontScale="21000"/>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explore and design new symbolic and statistical methods for the seamless fusion and mutual disambiguation of multimodal input on semantic and pragmatic levels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generalize advanced discourse models for spoken dialogue systems so that they can capture a broad spectrum of multimodal discourse phenomena</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explore and design new constraint-based and plan-based methods for multimodal fission and adaptive presentation layout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integrate all these multimodal capabilities in a reusable, efficient and robust dialogue shell that guarantees flexible configuration, domain independence and plug-and-play functionality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182880" y="534600"/>
            <a:ext cx="4846320" cy="3945960"/>
          </a:xfrm>
          <a:prstGeom prst="rect">
            <a:avLst/>
          </a:prstGeom>
          <a:ln>
            <a:noFill/>
          </a:ln>
        </p:spPr>
      </p:pic>
      <p:pic>
        <p:nvPicPr>
          <p:cNvPr id="127" name="" descr=""/>
          <p:cNvPicPr/>
          <p:nvPr/>
        </p:nvPicPr>
        <p:blipFill>
          <a:blip r:embed="rId2"/>
          <a:stretch/>
        </p:blipFill>
        <p:spPr>
          <a:xfrm>
            <a:off x="5102640" y="1005840"/>
            <a:ext cx="4960800" cy="18702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698040" y="910080"/>
            <a:ext cx="8628840" cy="39362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30"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1" name="" descr=""/>
          <p:cNvPicPr/>
          <p:nvPr/>
        </p:nvPicPr>
        <p:blipFill>
          <a:blip r:embed="rId1"/>
          <a:stretch/>
        </p:blipFill>
        <p:spPr>
          <a:xfrm>
            <a:off x="274320" y="1431720"/>
            <a:ext cx="9601200" cy="25916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33"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4" name="" descr=""/>
          <p:cNvPicPr/>
          <p:nvPr/>
        </p:nvPicPr>
        <p:blipFill>
          <a:blip r:embed="rId1"/>
          <a:stretch/>
        </p:blipFill>
        <p:spPr>
          <a:xfrm>
            <a:off x="91440" y="640080"/>
            <a:ext cx="4937760" cy="3661560"/>
          </a:xfrm>
          <a:prstGeom prst="rect">
            <a:avLst/>
          </a:prstGeom>
          <a:ln>
            <a:noFill/>
          </a:ln>
        </p:spPr>
      </p:pic>
      <p:pic>
        <p:nvPicPr>
          <p:cNvPr id="135" name="" descr=""/>
          <p:cNvPicPr/>
          <p:nvPr/>
        </p:nvPicPr>
        <p:blipFill>
          <a:blip r:embed="rId2"/>
          <a:stretch/>
        </p:blipFill>
        <p:spPr>
          <a:xfrm>
            <a:off x="5015160" y="912960"/>
            <a:ext cx="4677480" cy="19216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37"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8" name="" descr=""/>
          <p:cNvPicPr/>
          <p:nvPr/>
        </p:nvPicPr>
        <p:blipFill>
          <a:blip r:embed="rId1"/>
          <a:stretch/>
        </p:blipFill>
        <p:spPr>
          <a:xfrm>
            <a:off x="457200" y="569880"/>
            <a:ext cx="4389120" cy="4367880"/>
          </a:xfrm>
          <a:prstGeom prst="rect">
            <a:avLst/>
          </a:prstGeom>
          <a:ln>
            <a:noFill/>
          </a:ln>
        </p:spPr>
      </p:pic>
      <p:pic>
        <p:nvPicPr>
          <p:cNvPr id="139" name="" descr=""/>
          <p:cNvPicPr/>
          <p:nvPr/>
        </p:nvPicPr>
        <p:blipFill>
          <a:blip r:embed="rId2"/>
          <a:stretch/>
        </p:blipFill>
        <p:spPr>
          <a:xfrm>
            <a:off x="5766120" y="1845000"/>
            <a:ext cx="85320" cy="199800"/>
          </a:xfrm>
          <a:prstGeom prst="rect">
            <a:avLst/>
          </a:prstGeom>
          <a:ln>
            <a:noFill/>
          </a:ln>
        </p:spPr>
      </p:pic>
      <p:pic>
        <p:nvPicPr>
          <p:cNvPr id="140" name="" descr=""/>
          <p:cNvPicPr/>
          <p:nvPr/>
        </p:nvPicPr>
        <p:blipFill>
          <a:blip r:embed="rId3"/>
          <a:stretch/>
        </p:blipFill>
        <p:spPr>
          <a:xfrm>
            <a:off x="4859640" y="457200"/>
            <a:ext cx="4937760" cy="45144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42"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43" name="" descr=""/>
          <p:cNvPicPr/>
          <p:nvPr/>
        </p:nvPicPr>
        <p:blipFill>
          <a:blip r:embed="rId1"/>
          <a:stretch/>
        </p:blipFill>
        <p:spPr>
          <a:xfrm>
            <a:off x="3850920" y="36720"/>
            <a:ext cx="4076280" cy="45144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45"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46" name="" descr=""/>
          <p:cNvPicPr/>
          <p:nvPr/>
        </p:nvPicPr>
        <p:blipFill>
          <a:blip r:embed="rId1"/>
          <a:stretch/>
        </p:blipFill>
        <p:spPr>
          <a:xfrm>
            <a:off x="1151280" y="565560"/>
            <a:ext cx="8175600" cy="44888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48"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49" name="" descr=""/>
          <p:cNvPicPr/>
          <p:nvPr/>
        </p:nvPicPr>
        <p:blipFill>
          <a:blip r:embed="rId1"/>
          <a:stretch/>
        </p:blipFill>
        <p:spPr>
          <a:xfrm>
            <a:off x="2103120" y="453600"/>
            <a:ext cx="3943080" cy="46670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1"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52" name="" descr=""/>
          <p:cNvPicPr/>
          <p:nvPr/>
        </p:nvPicPr>
        <p:blipFill>
          <a:blip r:embed="rId1"/>
          <a:stretch/>
        </p:blipFill>
        <p:spPr>
          <a:xfrm>
            <a:off x="1463040" y="731520"/>
            <a:ext cx="7482960" cy="43405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4"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55" name="" descr=""/>
          <p:cNvPicPr/>
          <p:nvPr/>
        </p:nvPicPr>
        <p:blipFill>
          <a:blip r:embed="rId1"/>
          <a:stretch/>
        </p:blipFill>
        <p:spPr>
          <a:xfrm>
            <a:off x="1737360" y="731520"/>
            <a:ext cx="6432480" cy="4372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92" name="TextShape 2"/>
          <p:cNvSpPr txBox="1"/>
          <p:nvPr/>
        </p:nvSpPr>
        <p:spPr>
          <a:xfrm>
            <a:off x="504000" y="165600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The long-term goal of the research in multimodal dialogue systems is to allow the average person to interact with computerized technologies anytime and anywhere without special skills or training, using such common devices as a smartphone or a PDA”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7"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58" name="" descr=""/>
          <p:cNvPicPr/>
          <p:nvPr/>
        </p:nvPicPr>
        <p:blipFill>
          <a:blip r:embed="rId1"/>
          <a:stretch/>
        </p:blipFill>
        <p:spPr>
          <a:xfrm>
            <a:off x="2011680" y="370800"/>
            <a:ext cx="6078600" cy="43840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2854080" y="345240"/>
            <a:ext cx="4095360" cy="48668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61" name="TextShape 2"/>
          <p:cNvSpPr txBox="1"/>
          <p:nvPr/>
        </p:nvSpPr>
        <p:spPr>
          <a:xfrm>
            <a:off x="504000" y="1656000"/>
            <a:ext cx="9071640" cy="2958840"/>
          </a:xfrm>
          <a:prstGeom prst="rect">
            <a:avLst/>
          </a:prstGeom>
          <a:noFill/>
          <a:ln>
            <a:noFill/>
          </a:ln>
        </p:spPr>
        <p:txBody>
          <a:bodyPr lIns="0" rIns="0" tIns="0" bIns="0">
            <a:normAutofit fontScale="51000"/>
          </a:bodyPr>
          <a:p>
            <a:pPr marL="432000" indent="-324000">
              <a:spcAft>
                <a:spcPts val="1414"/>
              </a:spcAft>
              <a:buClr>
                <a:srgbClr val="000000"/>
              </a:buClr>
              <a:buSzPct val="45000"/>
              <a:buFont typeface="Wingdings" charset="2"/>
              <a:buChar char=""/>
            </a:pPr>
            <a:r>
              <a:rPr b="0" lang="en-US" sz="3200" spc="-1" strike="noStrike">
                <a:latin typeface="Arial"/>
              </a:rPr>
              <a:t>Generally a strong paper with detailed descriptions of their model and approach. I don’t think this approach could be extended very far – resnet encodings only encode a few dimensions of objects. If logos or brand mattered, this model probably wouldn’t be very helpful. These are the highest BLEU scores I’ve seen yet in a dialogue system paper- this makes sense given that this is largely an IR task.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63"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64" name="" descr=""/>
          <p:cNvPicPr/>
          <p:nvPr/>
        </p:nvPicPr>
        <p:blipFill>
          <a:blip r:embed="rId1"/>
          <a:stretch/>
        </p:blipFill>
        <p:spPr>
          <a:xfrm>
            <a:off x="-457200" y="1371600"/>
            <a:ext cx="10466640" cy="192960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66" name="TextShape 2"/>
          <p:cNvSpPr txBox="1"/>
          <p:nvPr/>
        </p:nvSpPr>
        <p:spPr>
          <a:xfrm>
            <a:off x="504000" y="1656000"/>
            <a:ext cx="9071640" cy="2958840"/>
          </a:xfrm>
          <a:prstGeom prst="rect">
            <a:avLst/>
          </a:prstGeom>
          <a:noFill/>
          <a:ln>
            <a:noFill/>
          </a:ln>
        </p:spPr>
        <p:txBody>
          <a:bodyPr lIns="0" rIns="0" tIns="0" bIns="0">
            <a:normAutofit fontScale="19000"/>
          </a:bodyPr>
          <a:p>
            <a:pPr marL="432000" indent="-324000">
              <a:spcAft>
                <a:spcPts val="1414"/>
              </a:spcAft>
              <a:buClr>
                <a:srgbClr val="000000"/>
              </a:buClr>
              <a:buSzPct val="45000"/>
              <a:buFont typeface="Wingdings" charset="2"/>
              <a:buChar char=""/>
            </a:pPr>
            <a:r>
              <a:rPr b="0" lang="en-US" sz="3200" spc="-1" strike="noStrike">
                <a:latin typeface="Arial"/>
              </a:rPr>
              <a:t>(1) In each turn, given a multimodal utterance, the agent attempts to understand the semantics inherent in product images via a taxonomy-based learning model which captures the category and attributes of product.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(2) Besides modeling utterances using the HRED network, the agent employs an attention mechanism over the extracted domain knowledge and decides which knowledge is relevant to the current context. The agent thus generates responses based on the conversation history and relevant knowledge stored in a memory network.</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(3) Based on the extended HRED backbone network, we apply deep reinforcement learning that accounts for future awards to optimize the neural conversational model using policy gradient methods.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68"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69" name="" descr=""/>
          <p:cNvPicPr/>
          <p:nvPr/>
        </p:nvPicPr>
        <p:blipFill>
          <a:blip r:embed="rId1"/>
          <a:stretch/>
        </p:blipFill>
        <p:spPr>
          <a:xfrm>
            <a:off x="504000" y="640080"/>
            <a:ext cx="9279000" cy="451260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71" name="" descr=""/>
          <p:cNvPicPr/>
          <p:nvPr/>
        </p:nvPicPr>
        <p:blipFill>
          <a:blip r:embed="rId1"/>
          <a:stretch/>
        </p:blipFill>
        <p:spPr>
          <a:xfrm>
            <a:off x="2756880" y="416880"/>
            <a:ext cx="5381280" cy="47037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73"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74" name="" descr=""/>
          <p:cNvPicPr/>
          <p:nvPr/>
        </p:nvPicPr>
        <p:blipFill>
          <a:blip r:embed="rId1"/>
          <a:stretch/>
        </p:blipFill>
        <p:spPr>
          <a:xfrm>
            <a:off x="2175840" y="303120"/>
            <a:ext cx="4133520" cy="500040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76"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77" name="" descr=""/>
          <p:cNvPicPr/>
          <p:nvPr/>
        </p:nvPicPr>
        <p:blipFill>
          <a:blip r:embed="rId1"/>
          <a:stretch/>
        </p:blipFill>
        <p:spPr>
          <a:xfrm>
            <a:off x="2103120" y="457200"/>
            <a:ext cx="5852160" cy="4722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79"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80" name="" descr=""/>
          <p:cNvPicPr/>
          <p:nvPr/>
        </p:nvPicPr>
        <p:blipFill>
          <a:blip r:embed="rId1"/>
          <a:stretch/>
        </p:blipFill>
        <p:spPr>
          <a:xfrm>
            <a:off x="345240" y="731520"/>
            <a:ext cx="4409640" cy="3981240"/>
          </a:xfrm>
          <a:prstGeom prst="rect">
            <a:avLst/>
          </a:prstGeom>
          <a:ln>
            <a:noFill/>
          </a:ln>
        </p:spPr>
      </p:pic>
      <p:pic>
        <p:nvPicPr>
          <p:cNvPr id="181" name="" descr=""/>
          <p:cNvPicPr/>
          <p:nvPr/>
        </p:nvPicPr>
        <p:blipFill>
          <a:blip r:embed="rId2"/>
          <a:stretch/>
        </p:blipFill>
        <p:spPr>
          <a:xfrm>
            <a:off x="4480560" y="1280160"/>
            <a:ext cx="5594760" cy="29944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94"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95" name="" descr=""/>
          <p:cNvPicPr/>
          <p:nvPr/>
        </p:nvPicPr>
        <p:blipFill>
          <a:blip r:embed="rId1"/>
          <a:stretch/>
        </p:blipFill>
        <p:spPr>
          <a:xfrm>
            <a:off x="2103120" y="1005840"/>
            <a:ext cx="5590800" cy="365724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83" name="" descr=""/>
          <p:cNvPicPr/>
          <p:nvPr/>
        </p:nvPicPr>
        <p:blipFill>
          <a:blip r:embed="rId1"/>
          <a:stretch/>
        </p:blipFill>
        <p:spPr>
          <a:xfrm>
            <a:off x="453600" y="1141560"/>
            <a:ext cx="4209840" cy="3247560"/>
          </a:xfrm>
          <a:prstGeom prst="rect">
            <a:avLst/>
          </a:prstGeom>
          <a:ln>
            <a:noFill/>
          </a:ln>
        </p:spPr>
      </p:pic>
      <p:pic>
        <p:nvPicPr>
          <p:cNvPr id="184" name="" descr=""/>
          <p:cNvPicPr/>
          <p:nvPr/>
        </p:nvPicPr>
        <p:blipFill>
          <a:blip r:embed="rId2"/>
          <a:stretch/>
        </p:blipFill>
        <p:spPr>
          <a:xfrm>
            <a:off x="4846320" y="1188720"/>
            <a:ext cx="4680360" cy="228600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86"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87" name="" descr=""/>
          <p:cNvPicPr/>
          <p:nvPr/>
        </p:nvPicPr>
        <p:blipFill>
          <a:blip r:embed="rId1"/>
          <a:stretch/>
        </p:blipFill>
        <p:spPr>
          <a:xfrm>
            <a:off x="365760" y="493920"/>
            <a:ext cx="4000320" cy="4809600"/>
          </a:xfrm>
          <a:prstGeom prst="rect">
            <a:avLst/>
          </a:prstGeom>
          <a:ln>
            <a:noFill/>
          </a:ln>
        </p:spPr>
      </p:pic>
      <p:pic>
        <p:nvPicPr>
          <p:cNvPr id="188" name="" descr=""/>
          <p:cNvPicPr/>
          <p:nvPr/>
        </p:nvPicPr>
        <p:blipFill>
          <a:blip r:embed="rId2"/>
          <a:stretch/>
        </p:blipFill>
        <p:spPr>
          <a:xfrm>
            <a:off x="4937760" y="573840"/>
            <a:ext cx="4133520" cy="1895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1379520" y="457200"/>
            <a:ext cx="7673040" cy="459972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pic>
        <p:nvPicPr>
          <p:cNvPr id="191" name="" descr=""/>
          <p:cNvPicPr/>
          <p:nvPr/>
        </p:nvPicPr>
        <p:blipFill>
          <a:blip r:embed="rId1"/>
          <a:stretch/>
        </p:blipFill>
        <p:spPr>
          <a:xfrm>
            <a:off x="348120" y="425160"/>
            <a:ext cx="3949560" cy="4878360"/>
          </a:xfrm>
          <a:prstGeom prst="rect">
            <a:avLst/>
          </a:prstGeom>
          <a:ln>
            <a:noFill/>
          </a:ln>
        </p:spPr>
      </p:pic>
      <p:pic>
        <p:nvPicPr>
          <p:cNvPr id="192" name="" descr=""/>
          <p:cNvPicPr/>
          <p:nvPr/>
        </p:nvPicPr>
        <p:blipFill>
          <a:blip r:embed="rId2"/>
          <a:stretch/>
        </p:blipFill>
        <p:spPr>
          <a:xfrm>
            <a:off x="4932360" y="1171800"/>
            <a:ext cx="4028760" cy="11142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94"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95" name="" descr=""/>
          <p:cNvPicPr/>
          <p:nvPr/>
        </p:nvPicPr>
        <p:blipFill>
          <a:blip r:embed="rId1"/>
          <a:stretch/>
        </p:blipFill>
        <p:spPr>
          <a:xfrm>
            <a:off x="211680" y="365760"/>
            <a:ext cx="4086000" cy="4676400"/>
          </a:xfrm>
          <a:prstGeom prst="rect">
            <a:avLst/>
          </a:prstGeom>
          <a:ln>
            <a:noFill/>
          </a:ln>
        </p:spPr>
      </p:pic>
      <p:pic>
        <p:nvPicPr>
          <p:cNvPr id="196" name="" descr=""/>
          <p:cNvPicPr/>
          <p:nvPr/>
        </p:nvPicPr>
        <p:blipFill>
          <a:blip r:embed="rId2"/>
          <a:stretch/>
        </p:blipFill>
        <p:spPr>
          <a:xfrm>
            <a:off x="5145840" y="699480"/>
            <a:ext cx="4181040" cy="378108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pic>
        <p:nvPicPr>
          <p:cNvPr id="198" name="" descr=""/>
          <p:cNvPicPr/>
          <p:nvPr/>
        </p:nvPicPr>
        <p:blipFill>
          <a:blip r:embed="rId1"/>
          <a:stretch/>
        </p:blipFill>
        <p:spPr>
          <a:xfrm>
            <a:off x="640080" y="731520"/>
            <a:ext cx="4066920" cy="3952440"/>
          </a:xfrm>
          <a:prstGeom prst="rect">
            <a:avLst/>
          </a:prstGeom>
          <a:ln>
            <a:noFill/>
          </a:ln>
        </p:spPr>
      </p:pic>
      <p:pic>
        <p:nvPicPr>
          <p:cNvPr id="199" name="" descr=""/>
          <p:cNvPicPr/>
          <p:nvPr/>
        </p:nvPicPr>
        <p:blipFill>
          <a:blip r:embed="rId2"/>
          <a:stretch/>
        </p:blipFill>
        <p:spPr>
          <a:xfrm>
            <a:off x="5050080" y="815760"/>
            <a:ext cx="4525560" cy="393912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82880" y="482400"/>
            <a:ext cx="9295200" cy="1803600"/>
          </a:xfrm>
          <a:prstGeom prst="rect">
            <a:avLst/>
          </a:prstGeom>
          <a:ln>
            <a:noFill/>
          </a:ln>
        </p:spPr>
      </p:pic>
      <p:pic>
        <p:nvPicPr>
          <p:cNvPr id="201" name="" descr=""/>
          <p:cNvPicPr/>
          <p:nvPr/>
        </p:nvPicPr>
        <p:blipFill>
          <a:blip r:embed="rId2"/>
          <a:stretch/>
        </p:blipFill>
        <p:spPr>
          <a:xfrm>
            <a:off x="1280160" y="2377440"/>
            <a:ext cx="6598800" cy="246888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203" name="TextShape 2"/>
          <p:cNvSpPr txBox="1"/>
          <p:nvPr/>
        </p:nvSpPr>
        <p:spPr>
          <a:xfrm>
            <a:off x="504000" y="1656000"/>
            <a:ext cx="9071640" cy="2958840"/>
          </a:xfrm>
          <a:prstGeom prst="rect">
            <a:avLst/>
          </a:prstGeom>
          <a:noFill/>
          <a:ln>
            <a:noFill/>
          </a:ln>
        </p:spPr>
        <p:txBody>
          <a:bodyPr lIns="0" rIns="0" tIns="0" bIns="0">
            <a:normAutofit fontScale="44000"/>
          </a:bodyPr>
          <a:p>
            <a:pPr marL="432000" indent="-324000">
              <a:spcAft>
                <a:spcPts val="1414"/>
              </a:spcAft>
              <a:buClr>
                <a:srgbClr val="000000"/>
              </a:buClr>
              <a:buSzPct val="45000"/>
              <a:buFont typeface="Wingdings" charset="2"/>
              <a:buChar char=""/>
            </a:pPr>
            <a:r>
              <a:rPr b="0" lang="en-US" sz="3200" spc="-1" strike="noStrike">
                <a:latin typeface="Arial"/>
              </a:rPr>
              <a:t>Technically, a very strong paper. I didn’t fully understand the intuition behind using RL as opposed to other approaches that increase response diversity (e.g., diverse beam search, diversity promoting loss functions). In most dialogue scenarios, it seems like BLEU would be a bad reward and evaluation metric, but for a system with such a clear goal and scope, maybe it does make sense? I wish they’d included more evaluation metrics and examples of the dialogue system.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4" name="Table 1"/>
          <p:cNvGraphicFramePr/>
          <p:nvPr/>
        </p:nvGraphicFramePr>
        <p:xfrm>
          <a:off x="504000" y="1656000"/>
          <a:ext cx="9071280" cy="3167640"/>
        </p:xfrm>
        <a:graphic>
          <a:graphicData uri="http://schemas.openxmlformats.org/drawingml/2006/table">
            <a:tbl>
              <a:tblPr/>
              <a:tblGrid>
                <a:gridCol w="1814040"/>
                <a:gridCol w="1814040"/>
                <a:gridCol w="1814040"/>
                <a:gridCol w="1814040"/>
                <a:gridCol w="1815480"/>
              </a:tblGrid>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2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2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206" name="CustomShape 2"/>
          <p:cNvSpPr/>
          <p:nvPr/>
        </p:nvSpPr>
        <p:spPr>
          <a:xfrm>
            <a:off x="1152000" y="2160000"/>
            <a:ext cx="2736000" cy="2160000"/>
          </a:xfrm>
          <a:custGeom>
            <a:avLst/>
            <a:gdLst/>
            <a:ahLst/>
            <a:rect l="0" t="0" r="r" b="b"/>
            <a:pathLst>
              <a:path w="7601" h="6002">
                <a:moveTo>
                  <a:pt x="0" y="0"/>
                </a:moveTo>
                <a:lnTo>
                  <a:pt x="5700" y="0"/>
                </a:lnTo>
                <a:lnTo>
                  <a:pt x="7600" y="3000"/>
                </a:lnTo>
                <a:lnTo>
                  <a:pt x="5700" y="6001"/>
                </a:lnTo>
                <a:lnTo>
                  <a:pt x="0" y="6001"/>
                </a:lnTo>
                <a:lnTo>
                  <a:pt x="0" y="0"/>
                </a:lnTo>
              </a:path>
            </a:pathLst>
          </a:custGeom>
          <a:solidFill>
            <a:srgbClr val="c7243a"/>
          </a:solidFill>
          <a:ln>
            <a:noFill/>
          </a:ln>
        </p:spPr>
        <p:style>
          <a:lnRef idx="0"/>
          <a:fillRef idx="0"/>
          <a:effectRef idx="0"/>
          <a:fontRef idx="minor"/>
        </p:style>
      </p:sp>
      <p:sp>
        <p:nvSpPr>
          <p:cNvPr id="207" name="CustomShape 3"/>
          <p:cNvSpPr/>
          <p:nvPr/>
        </p:nvSpPr>
        <p:spPr>
          <a:xfrm>
            <a:off x="3672000" y="2160000"/>
            <a:ext cx="2808000" cy="2160000"/>
          </a:xfrm>
          <a:custGeom>
            <a:avLst/>
            <a:gdLst/>
            <a:ahLst/>
            <a:rect l="0" t="0" r="r" b="b"/>
            <a:pathLst>
              <a:path w="7802" h="6002">
                <a:moveTo>
                  <a:pt x="0" y="0"/>
                </a:moveTo>
                <a:lnTo>
                  <a:pt x="5850" y="0"/>
                </a:lnTo>
                <a:lnTo>
                  <a:pt x="7801" y="3000"/>
                </a:lnTo>
                <a:lnTo>
                  <a:pt x="5850" y="6001"/>
                </a:lnTo>
                <a:lnTo>
                  <a:pt x="0" y="6001"/>
                </a:lnTo>
                <a:lnTo>
                  <a:pt x="1950" y="3000"/>
                </a:lnTo>
                <a:lnTo>
                  <a:pt x="0" y="0"/>
                </a:lnTo>
              </a:path>
            </a:pathLst>
          </a:custGeom>
          <a:solidFill>
            <a:srgbClr val="edad0b"/>
          </a:solidFill>
          <a:ln>
            <a:noFill/>
          </a:ln>
        </p:spPr>
        <p:style>
          <a:lnRef idx="0"/>
          <a:fillRef idx="0"/>
          <a:effectRef idx="0"/>
          <a:fontRef idx="minor"/>
        </p:style>
      </p:sp>
      <p:sp>
        <p:nvSpPr>
          <p:cNvPr id="208" name="CustomShape 4"/>
          <p:cNvSpPr/>
          <p:nvPr/>
        </p:nvSpPr>
        <p:spPr>
          <a:xfrm>
            <a:off x="6229440" y="2160000"/>
            <a:ext cx="2808000" cy="2160000"/>
          </a:xfrm>
          <a:custGeom>
            <a:avLst/>
            <a:gdLst/>
            <a:ahLst/>
            <a:rect l="0" t="0" r="r" b="b"/>
            <a:pathLst>
              <a:path w="7802" h="6002">
                <a:moveTo>
                  <a:pt x="0" y="0"/>
                </a:moveTo>
                <a:lnTo>
                  <a:pt x="5850" y="0"/>
                </a:lnTo>
                <a:lnTo>
                  <a:pt x="7801" y="3000"/>
                </a:lnTo>
                <a:lnTo>
                  <a:pt x="5850" y="6001"/>
                </a:lnTo>
                <a:lnTo>
                  <a:pt x="0" y="6001"/>
                </a:lnTo>
                <a:lnTo>
                  <a:pt x="1950" y="3000"/>
                </a:lnTo>
                <a:lnTo>
                  <a:pt x="0" y="0"/>
                </a:lnTo>
              </a:path>
            </a:pathLst>
          </a:custGeom>
          <a:solidFill>
            <a:srgbClr val="009f8c"/>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97"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98" name="" descr=""/>
          <p:cNvPicPr/>
          <p:nvPr/>
        </p:nvPicPr>
        <p:blipFill>
          <a:blip r:embed="rId1"/>
          <a:stretch/>
        </p:blipFill>
        <p:spPr>
          <a:xfrm>
            <a:off x="1609920" y="776520"/>
            <a:ext cx="6162480" cy="383832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1005840" y="480600"/>
            <a:ext cx="8112960" cy="4731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731520" y="640080"/>
            <a:ext cx="8365680" cy="4195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1720080" y="731520"/>
            <a:ext cx="5320800" cy="4439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1933560" y="456840"/>
            <a:ext cx="4053240" cy="4846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165</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2021-10-18T09:57:55Z</dcterms:created>
  <dc:creator/>
  <dc:description/>
  <dc:language>en-US</dc:language>
  <cp:lastModifiedBy/>
  <dcterms:modified xsi:type="dcterms:W3CDTF">2021-10-19T10:15:55Z</dcterms:modified>
  <cp:revision>7</cp:revision>
  <dc:subject/>
  <dc:title>Classy Red</dc:title>
</cp:coreProperties>
</file>