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4.png" ContentType="image/png"/>
  <Override PartName="/ppt/media/image11.png" ContentType="image/png"/>
  <Override PartName="/ppt/media/image12.png" ContentType="image/png"/>
  <Override PartName="/ppt/media/image7.png" ContentType="image/png"/>
  <Override PartName="/ppt/media/image37.png" ContentType="image/png"/>
  <Override PartName="/ppt/media/image13.png" ContentType="image/png"/>
  <Override PartName="/ppt/media/image8.png" ContentType="image/png"/>
  <Override PartName="/ppt/media/image38.png" ContentType="image/png"/>
  <Override PartName="/ppt/media/image40.png" ContentType="image/png"/>
  <Override PartName="/ppt/media/image9.png" ContentType="image/png"/>
  <Override PartName="/ppt/media/image39.png" ContentType="image/png"/>
  <Override PartName="/ppt/media/image41.png" ContentType="image/png"/>
  <Override PartName="/ppt/media/image30.png" ContentType="image/png"/>
  <Override PartName="/ppt/media/image28.png" ContentType="image/png"/>
  <Override PartName="/ppt/media/image36.png" ContentType="image/png"/>
  <Override PartName="/ppt/media/image6.png" ContentType="image/png"/>
  <Override PartName="/ppt/media/image29.png" ContentType="image/png"/>
  <Override PartName="/ppt/media/image1.png" ContentType="image/png"/>
  <Override PartName="/ppt/media/image31.png" ContentType="image/png"/>
  <Override PartName="/ppt/media/image10.png" ContentType="image/png"/>
  <Override PartName="/ppt/media/image5.png" ContentType="image/png"/>
  <Override PartName="/ppt/media/image35.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29" name="PlaceHolder 2"/>
          <p:cNvSpPr>
            <a:spLocks noGrp="1"/>
          </p:cNvSpPr>
          <p:nvPr>
            <p:ph type="body"/>
          </p:nvPr>
        </p:nvSpPr>
        <p:spPr>
          <a:xfrm>
            <a:off x="504000" y="1656000"/>
            <a:ext cx="9071640" cy="141120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504000" y="3201480"/>
            <a:ext cx="907164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32" name="PlaceHolder 2"/>
          <p:cNvSpPr>
            <a:spLocks noGrp="1"/>
          </p:cNvSpPr>
          <p:nvPr>
            <p:ph type="body"/>
          </p:nvPr>
        </p:nvSpPr>
        <p:spPr>
          <a:xfrm>
            <a:off x="504000" y="1656000"/>
            <a:ext cx="4426920" cy="141120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5152680" y="1656000"/>
            <a:ext cx="4426920" cy="141120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504000" y="3201480"/>
            <a:ext cx="4426920" cy="141120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152680" y="3201480"/>
            <a:ext cx="442692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37" name="PlaceHolder 2"/>
          <p:cNvSpPr>
            <a:spLocks noGrp="1"/>
          </p:cNvSpPr>
          <p:nvPr>
            <p:ph type="body"/>
          </p:nvPr>
        </p:nvSpPr>
        <p:spPr>
          <a:xfrm>
            <a:off x="504000" y="1656000"/>
            <a:ext cx="2920680" cy="1411200"/>
          </a:xfrm>
          <a:prstGeom prst="rect">
            <a:avLst/>
          </a:prstGeom>
        </p:spPr>
        <p:txBody>
          <a:bodyPr lIns="0" rIns="0" tIns="0" bIns="0">
            <a:normAutofit/>
          </a:bodyPr>
          <a:p>
            <a:endParaRPr b="0" lang="en-US" sz="3200" spc="-1" strike="noStrike">
              <a:latin typeface="Arial"/>
            </a:endParaRPr>
          </a:p>
        </p:txBody>
      </p:sp>
      <p:sp>
        <p:nvSpPr>
          <p:cNvPr id="38" name="PlaceHolder 3"/>
          <p:cNvSpPr>
            <a:spLocks noGrp="1"/>
          </p:cNvSpPr>
          <p:nvPr>
            <p:ph type="body"/>
          </p:nvPr>
        </p:nvSpPr>
        <p:spPr>
          <a:xfrm>
            <a:off x="3571200" y="1656000"/>
            <a:ext cx="2920680" cy="1411200"/>
          </a:xfrm>
          <a:prstGeom prst="rect">
            <a:avLst/>
          </a:prstGeom>
        </p:spPr>
        <p:txBody>
          <a:bodyPr lIns="0" rIns="0" tIns="0" bIns="0">
            <a:normAutofit/>
          </a:bodyPr>
          <a:p>
            <a:endParaRPr b="0" lang="en-US" sz="3200" spc="-1" strike="noStrike">
              <a:latin typeface="Arial"/>
            </a:endParaRPr>
          </a:p>
        </p:txBody>
      </p:sp>
      <p:sp>
        <p:nvSpPr>
          <p:cNvPr id="39" name="PlaceHolder 4"/>
          <p:cNvSpPr>
            <a:spLocks noGrp="1"/>
          </p:cNvSpPr>
          <p:nvPr>
            <p:ph type="body"/>
          </p:nvPr>
        </p:nvSpPr>
        <p:spPr>
          <a:xfrm>
            <a:off x="6638040" y="1656000"/>
            <a:ext cx="2920680" cy="1411200"/>
          </a:xfrm>
          <a:prstGeom prst="rect">
            <a:avLst/>
          </a:prstGeom>
        </p:spPr>
        <p:txBody>
          <a:bodyPr lIns="0" rIns="0" tIns="0" bIns="0">
            <a:normAutofit/>
          </a:bodyPr>
          <a:p>
            <a:endParaRPr b="0" lang="en-US" sz="3200" spc="-1" strike="noStrike">
              <a:latin typeface="Arial"/>
            </a:endParaRPr>
          </a:p>
        </p:txBody>
      </p:sp>
      <p:sp>
        <p:nvSpPr>
          <p:cNvPr id="40" name="PlaceHolder 5"/>
          <p:cNvSpPr>
            <a:spLocks noGrp="1"/>
          </p:cNvSpPr>
          <p:nvPr>
            <p:ph type="body"/>
          </p:nvPr>
        </p:nvSpPr>
        <p:spPr>
          <a:xfrm>
            <a:off x="504000" y="3201480"/>
            <a:ext cx="2920680" cy="1411200"/>
          </a:xfrm>
          <a:prstGeom prst="rect">
            <a:avLst/>
          </a:prstGeom>
        </p:spPr>
        <p:txBody>
          <a:bodyPr lIns="0" rIns="0" tIns="0" bIns="0">
            <a:normAutofit/>
          </a:bodyPr>
          <a:p>
            <a:endParaRPr b="0" lang="en-US" sz="3200" spc="-1" strike="noStrike">
              <a:latin typeface="Arial"/>
            </a:endParaRPr>
          </a:p>
        </p:txBody>
      </p:sp>
      <p:sp>
        <p:nvSpPr>
          <p:cNvPr id="41" name="PlaceHolder 6"/>
          <p:cNvSpPr>
            <a:spLocks noGrp="1"/>
          </p:cNvSpPr>
          <p:nvPr>
            <p:ph type="body"/>
          </p:nvPr>
        </p:nvSpPr>
        <p:spPr>
          <a:xfrm>
            <a:off x="3571200" y="3201480"/>
            <a:ext cx="2920680" cy="1411200"/>
          </a:xfrm>
          <a:prstGeom prst="rect">
            <a:avLst/>
          </a:prstGeom>
        </p:spPr>
        <p:txBody>
          <a:bodyPr lIns="0" rIns="0" tIns="0" bIns="0">
            <a:normAutofit/>
          </a:bodyPr>
          <a:p>
            <a:endParaRPr b="0" lang="en-US" sz="3200" spc="-1" strike="noStrike">
              <a:latin typeface="Arial"/>
            </a:endParaRPr>
          </a:p>
        </p:txBody>
      </p:sp>
      <p:sp>
        <p:nvSpPr>
          <p:cNvPr id="42" name="PlaceHolder 7"/>
          <p:cNvSpPr>
            <a:spLocks noGrp="1"/>
          </p:cNvSpPr>
          <p:nvPr>
            <p:ph type="body"/>
          </p:nvPr>
        </p:nvSpPr>
        <p:spPr>
          <a:xfrm>
            <a:off x="6638040" y="3201480"/>
            <a:ext cx="292068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52" name="PlaceHolder 2"/>
          <p:cNvSpPr>
            <a:spLocks noGrp="1"/>
          </p:cNvSpPr>
          <p:nvPr>
            <p:ph type="subTitle"/>
          </p:nvPr>
        </p:nvSpPr>
        <p:spPr>
          <a:xfrm>
            <a:off x="504000" y="1656000"/>
            <a:ext cx="9071640" cy="2958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54" name="PlaceHolder 2"/>
          <p:cNvSpPr>
            <a:spLocks noGrp="1"/>
          </p:cNvSpPr>
          <p:nvPr>
            <p:ph type="body"/>
          </p:nvPr>
        </p:nvSpPr>
        <p:spPr>
          <a:xfrm>
            <a:off x="504000" y="1656000"/>
            <a:ext cx="9071640" cy="2958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56" name="PlaceHolder 2"/>
          <p:cNvSpPr>
            <a:spLocks noGrp="1"/>
          </p:cNvSpPr>
          <p:nvPr>
            <p:ph type="body"/>
          </p:nvPr>
        </p:nvSpPr>
        <p:spPr>
          <a:xfrm>
            <a:off x="504000" y="1656000"/>
            <a:ext cx="4426920" cy="295884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2680" y="1656000"/>
            <a:ext cx="4426920" cy="2958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04000" y="56556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61" name="PlaceHolder 2"/>
          <p:cNvSpPr>
            <a:spLocks noGrp="1"/>
          </p:cNvSpPr>
          <p:nvPr>
            <p:ph type="body"/>
          </p:nvPr>
        </p:nvSpPr>
        <p:spPr>
          <a:xfrm>
            <a:off x="504000" y="1656000"/>
            <a:ext cx="4426920" cy="141120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5152680" y="1656000"/>
            <a:ext cx="4426920" cy="295884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504000" y="3201480"/>
            <a:ext cx="442692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8" name="PlaceHolder 2"/>
          <p:cNvSpPr>
            <a:spLocks noGrp="1"/>
          </p:cNvSpPr>
          <p:nvPr>
            <p:ph type="subTitle"/>
          </p:nvPr>
        </p:nvSpPr>
        <p:spPr>
          <a:xfrm>
            <a:off x="504000" y="1656000"/>
            <a:ext cx="9071640" cy="2958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65" name="PlaceHolder 2"/>
          <p:cNvSpPr>
            <a:spLocks noGrp="1"/>
          </p:cNvSpPr>
          <p:nvPr>
            <p:ph type="body"/>
          </p:nvPr>
        </p:nvSpPr>
        <p:spPr>
          <a:xfrm>
            <a:off x="504000" y="1656000"/>
            <a:ext cx="4426920" cy="2958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656000"/>
            <a:ext cx="4426920" cy="141120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152680" y="3201480"/>
            <a:ext cx="442692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69" name="PlaceHolder 2"/>
          <p:cNvSpPr>
            <a:spLocks noGrp="1"/>
          </p:cNvSpPr>
          <p:nvPr>
            <p:ph type="body"/>
          </p:nvPr>
        </p:nvSpPr>
        <p:spPr>
          <a:xfrm>
            <a:off x="504000" y="1656000"/>
            <a:ext cx="4426920" cy="141120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5152680" y="1656000"/>
            <a:ext cx="4426920" cy="1411200"/>
          </a:xfrm>
          <a:prstGeom prst="rect">
            <a:avLst/>
          </a:prstGeom>
        </p:spPr>
        <p:txBody>
          <a:bodyPr lIns="0" rIns="0" tIns="0" bIns="0">
            <a:normAutofit/>
          </a:bodyPr>
          <a:p>
            <a:endParaRPr b="0" lang="en-US" sz="3200" spc="-1" strike="noStrike">
              <a:latin typeface="Arial"/>
            </a:endParaRPr>
          </a:p>
        </p:txBody>
      </p:sp>
      <p:sp>
        <p:nvSpPr>
          <p:cNvPr id="71" name="PlaceHolder 4"/>
          <p:cNvSpPr>
            <a:spLocks noGrp="1"/>
          </p:cNvSpPr>
          <p:nvPr>
            <p:ph type="body"/>
          </p:nvPr>
        </p:nvSpPr>
        <p:spPr>
          <a:xfrm>
            <a:off x="504000" y="3201480"/>
            <a:ext cx="907164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73" name="PlaceHolder 2"/>
          <p:cNvSpPr>
            <a:spLocks noGrp="1"/>
          </p:cNvSpPr>
          <p:nvPr>
            <p:ph type="body"/>
          </p:nvPr>
        </p:nvSpPr>
        <p:spPr>
          <a:xfrm>
            <a:off x="504000" y="1656000"/>
            <a:ext cx="9071640" cy="141120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504000" y="3201480"/>
            <a:ext cx="907164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76" name="PlaceHolder 2"/>
          <p:cNvSpPr>
            <a:spLocks noGrp="1"/>
          </p:cNvSpPr>
          <p:nvPr>
            <p:ph type="body"/>
          </p:nvPr>
        </p:nvSpPr>
        <p:spPr>
          <a:xfrm>
            <a:off x="504000" y="1656000"/>
            <a:ext cx="4426920" cy="1411200"/>
          </a:xfrm>
          <a:prstGeom prst="rect">
            <a:avLst/>
          </a:prstGeom>
        </p:spPr>
        <p:txBody>
          <a:bodyPr lIns="0" rIns="0" tIns="0" bIns="0">
            <a:normAutofit/>
          </a:bodyPr>
          <a:p>
            <a:endParaRPr b="0" lang="en-US" sz="3200" spc="-1" strike="noStrike">
              <a:latin typeface="Arial"/>
            </a:endParaRPr>
          </a:p>
        </p:txBody>
      </p:sp>
      <p:sp>
        <p:nvSpPr>
          <p:cNvPr id="77" name="PlaceHolder 3"/>
          <p:cNvSpPr>
            <a:spLocks noGrp="1"/>
          </p:cNvSpPr>
          <p:nvPr>
            <p:ph type="body"/>
          </p:nvPr>
        </p:nvSpPr>
        <p:spPr>
          <a:xfrm>
            <a:off x="5152680" y="1656000"/>
            <a:ext cx="4426920" cy="1411200"/>
          </a:xfrm>
          <a:prstGeom prst="rect">
            <a:avLst/>
          </a:prstGeom>
        </p:spPr>
        <p:txBody>
          <a:bodyPr lIns="0" rIns="0" tIns="0" bIns="0">
            <a:normAutofit/>
          </a:bodyPr>
          <a:p>
            <a:endParaRPr b="0" lang="en-US" sz="3200" spc="-1" strike="noStrike">
              <a:latin typeface="Arial"/>
            </a:endParaRPr>
          </a:p>
        </p:txBody>
      </p:sp>
      <p:sp>
        <p:nvSpPr>
          <p:cNvPr id="78" name="PlaceHolder 4"/>
          <p:cNvSpPr>
            <a:spLocks noGrp="1"/>
          </p:cNvSpPr>
          <p:nvPr>
            <p:ph type="body"/>
          </p:nvPr>
        </p:nvSpPr>
        <p:spPr>
          <a:xfrm>
            <a:off x="504000" y="3201480"/>
            <a:ext cx="4426920" cy="1411200"/>
          </a:xfrm>
          <a:prstGeom prst="rect">
            <a:avLst/>
          </a:prstGeom>
        </p:spPr>
        <p:txBody>
          <a:bodyPr lIns="0" rIns="0" tIns="0" bIns="0">
            <a:normAutofit/>
          </a:bodyPr>
          <a:p>
            <a:endParaRPr b="0" lang="en-US" sz="3200" spc="-1" strike="noStrike">
              <a:latin typeface="Arial"/>
            </a:endParaRPr>
          </a:p>
        </p:txBody>
      </p:sp>
      <p:sp>
        <p:nvSpPr>
          <p:cNvPr id="79" name="PlaceHolder 5"/>
          <p:cNvSpPr>
            <a:spLocks noGrp="1"/>
          </p:cNvSpPr>
          <p:nvPr>
            <p:ph type="body"/>
          </p:nvPr>
        </p:nvSpPr>
        <p:spPr>
          <a:xfrm>
            <a:off x="5152680" y="3201480"/>
            <a:ext cx="442692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81" name="PlaceHolder 2"/>
          <p:cNvSpPr>
            <a:spLocks noGrp="1"/>
          </p:cNvSpPr>
          <p:nvPr>
            <p:ph type="body"/>
          </p:nvPr>
        </p:nvSpPr>
        <p:spPr>
          <a:xfrm>
            <a:off x="504000" y="1656000"/>
            <a:ext cx="2920680" cy="1411200"/>
          </a:xfrm>
          <a:prstGeom prst="rect">
            <a:avLst/>
          </a:prstGeom>
        </p:spPr>
        <p:txBody>
          <a:bodyPr lIns="0" rIns="0" tIns="0" bIns="0">
            <a:normAutofit/>
          </a:bodyPr>
          <a:p>
            <a:endParaRPr b="0" lang="en-US" sz="3200" spc="-1" strike="noStrike">
              <a:latin typeface="Arial"/>
            </a:endParaRPr>
          </a:p>
        </p:txBody>
      </p:sp>
      <p:sp>
        <p:nvSpPr>
          <p:cNvPr id="82" name="PlaceHolder 3"/>
          <p:cNvSpPr>
            <a:spLocks noGrp="1"/>
          </p:cNvSpPr>
          <p:nvPr>
            <p:ph type="body"/>
          </p:nvPr>
        </p:nvSpPr>
        <p:spPr>
          <a:xfrm>
            <a:off x="3571200" y="1656000"/>
            <a:ext cx="2920680" cy="1411200"/>
          </a:xfrm>
          <a:prstGeom prst="rect">
            <a:avLst/>
          </a:prstGeom>
        </p:spPr>
        <p:txBody>
          <a:bodyPr lIns="0" rIns="0" tIns="0" bIns="0">
            <a:normAutofit/>
          </a:bodyPr>
          <a:p>
            <a:endParaRPr b="0" lang="en-US" sz="3200" spc="-1" strike="noStrike">
              <a:latin typeface="Arial"/>
            </a:endParaRPr>
          </a:p>
        </p:txBody>
      </p:sp>
      <p:sp>
        <p:nvSpPr>
          <p:cNvPr id="83" name="PlaceHolder 4"/>
          <p:cNvSpPr>
            <a:spLocks noGrp="1"/>
          </p:cNvSpPr>
          <p:nvPr>
            <p:ph type="body"/>
          </p:nvPr>
        </p:nvSpPr>
        <p:spPr>
          <a:xfrm>
            <a:off x="6638040" y="1656000"/>
            <a:ext cx="2920680" cy="1411200"/>
          </a:xfrm>
          <a:prstGeom prst="rect">
            <a:avLst/>
          </a:prstGeom>
        </p:spPr>
        <p:txBody>
          <a:bodyPr lIns="0" rIns="0" tIns="0" bIns="0">
            <a:normAutofit/>
          </a:bodyPr>
          <a:p>
            <a:endParaRPr b="0" lang="en-US" sz="3200" spc="-1" strike="noStrike">
              <a:latin typeface="Arial"/>
            </a:endParaRPr>
          </a:p>
        </p:txBody>
      </p:sp>
      <p:sp>
        <p:nvSpPr>
          <p:cNvPr id="84" name="PlaceHolder 5"/>
          <p:cNvSpPr>
            <a:spLocks noGrp="1"/>
          </p:cNvSpPr>
          <p:nvPr>
            <p:ph type="body"/>
          </p:nvPr>
        </p:nvSpPr>
        <p:spPr>
          <a:xfrm>
            <a:off x="504000" y="3201480"/>
            <a:ext cx="2920680" cy="1411200"/>
          </a:xfrm>
          <a:prstGeom prst="rect">
            <a:avLst/>
          </a:prstGeom>
        </p:spPr>
        <p:txBody>
          <a:bodyPr lIns="0" rIns="0" tIns="0" bIns="0">
            <a:normAutofit/>
          </a:bodyPr>
          <a:p>
            <a:endParaRPr b="0" lang="en-US" sz="3200" spc="-1" strike="noStrike">
              <a:latin typeface="Arial"/>
            </a:endParaRPr>
          </a:p>
        </p:txBody>
      </p:sp>
      <p:sp>
        <p:nvSpPr>
          <p:cNvPr id="85" name="PlaceHolder 6"/>
          <p:cNvSpPr>
            <a:spLocks noGrp="1"/>
          </p:cNvSpPr>
          <p:nvPr>
            <p:ph type="body"/>
          </p:nvPr>
        </p:nvSpPr>
        <p:spPr>
          <a:xfrm>
            <a:off x="3571200" y="3201480"/>
            <a:ext cx="2920680" cy="1411200"/>
          </a:xfrm>
          <a:prstGeom prst="rect">
            <a:avLst/>
          </a:prstGeom>
        </p:spPr>
        <p:txBody>
          <a:bodyPr lIns="0" rIns="0" tIns="0" bIns="0">
            <a:normAutofit/>
          </a:bodyPr>
          <a:p>
            <a:endParaRPr b="0" lang="en-US" sz="3200" spc="-1" strike="noStrike">
              <a:latin typeface="Arial"/>
            </a:endParaRPr>
          </a:p>
        </p:txBody>
      </p:sp>
      <p:sp>
        <p:nvSpPr>
          <p:cNvPr id="86" name="PlaceHolder 7"/>
          <p:cNvSpPr>
            <a:spLocks noGrp="1"/>
          </p:cNvSpPr>
          <p:nvPr>
            <p:ph type="body"/>
          </p:nvPr>
        </p:nvSpPr>
        <p:spPr>
          <a:xfrm>
            <a:off x="6638040" y="3201480"/>
            <a:ext cx="292068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10" name="PlaceHolder 2"/>
          <p:cNvSpPr>
            <a:spLocks noGrp="1"/>
          </p:cNvSpPr>
          <p:nvPr>
            <p:ph type="body"/>
          </p:nvPr>
        </p:nvSpPr>
        <p:spPr>
          <a:xfrm>
            <a:off x="504000" y="1656000"/>
            <a:ext cx="9071640" cy="2958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12" name="PlaceHolder 2"/>
          <p:cNvSpPr>
            <a:spLocks noGrp="1"/>
          </p:cNvSpPr>
          <p:nvPr>
            <p:ph type="body"/>
          </p:nvPr>
        </p:nvSpPr>
        <p:spPr>
          <a:xfrm>
            <a:off x="504000" y="1656000"/>
            <a:ext cx="4426920" cy="2958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656000"/>
            <a:ext cx="4426920" cy="2958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56556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17" name="PlaceHolder 2"/>
          <p:cNvSpPr>
            <a:spLocks noGrp="1"/>
          </p:cNvSpPr>
          <p:nvPr>
            <p:ph type="body"/>
          </p:nvPr>
        </p:nvSpPr>
        <p:spPr>
          <a:xfrm>
            <a:off x="504000" y="1656000"/>
            <a:ext cx="4426920" cy="141120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656000"/>
            <a:ext cx="4426920" cy="2958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04000" y="3201480"/>
            <a:ext cx="442692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21" name="PlaceHolder 2"/>
          <p:cNvSpPr>
            <a:spLocks noGrp="1"/>
          </p:cNvSpPr>
          <p:nvPr>
            <p:ph type="body"/>
          </p:nvPr>
        </p:nvSpPr>
        <p:spPr>
          <a:xfrm>
            <a:off x="504000" y="1656000"/>
            <a:ext cx="4426920" cy="2958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656000"/>
            <a:ext cx="4426920" cy="141120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152680" y="3201480"/>
            <a:ext cx="4426920" cy="1411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565560"/>
            <a:ext cx="9071640" cy="946440"/>
          </a:xfrm>
          <a:prstGeom prst="rect">
            <a:avLst/>
          </a:prstGeom>
        </p:spPr>
        <p:txBody>
          <a:bodyPr lIns="0" rIns="0" tIns="0" bIns="0" anchor="ctr">
            <a:noAutofit/>
          </a:bodyPr>
          <a:p>
            <a:endParaRPr b="0" lang="en-US" sz="4400" spc="-1" strike="noStrike">
              <a:solidFill>
                <a:srgbClr val="c7243a"/>
              </a:solidFill>
              <a:latin typeface="Arial"/>
            </a:endParaRPr>
          </a:p>
        </p:txBody>
      </p:sp>
      <p:sp>
        <p:nvSpPr>
          <p:cNvPr id="25" name="PlaceHolder 2"/>
          <p:cNvSpPr>
            <a:spLocks noGrp="1"/>
          </p:cNvSpPr>
          <p:nvPr>
            <p:ph type="body"/>
          </p:nvPr>
        </p:nvSpPr>
        <p:spPr>
          <a:xfrm>
            <a:off x="504000" y="1656000"/>
            <a:ext cx="4426920" cy="141120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152680" y="1656000"/>
            <a:ext cx="4426920" cy="1411200"/>
          </a:xfrm>
          <a:prstGeom prst="rect">
            <a:avLst/>
          </a:prstGeom>
        </p:spPr>
        <p:txBody>
          <a:bodyPr lIns="0" rIns="0" tIns="0" bIns="0">
            <a:normAutofit/>
          </a:bodyPr>
          <a:p>
            <a:endParaRPr b="0" lang="en-US" sz="3200" spc="-1" strike="noStrike">
              <a:latin typeface="Arial"/>
            </a:endParaRPr>
          </a:p>
        </p:txBody>
      </p:sp>
      <p:sp>
        <p:nvSpPr>
          <p:cNvPr id="27" name="PlaceHolder 4"/>
          <p:cNvSpPr>
            <a:spLocks noGrp="1"/>
          </p:cNvSpPr>
          <p:nvPr>
            <p:ph type="body"/>
          </p:nvPr>
        </p:nvSpPr>
        <p:spPr>
          <a:xfrm>
            <a:off x="504000" y="3201480"/>
            <a:ext cx="9071640" cy="14112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104800"/>
            <a:ext cx="10080000" cy="581040"/>
          </a:xfrm>
          <a:prstGeom prst="rect">
            <a:avLst/>
          </a:prstGeom>
          <a:ln>
            <a:noFill/>
          </a:ln>
        </p:spPr>
      </p:pic>
      <p:sp>
        <p:nvSpPr>
          <p:cNvPr id="1" name="PlaceHolder 1"/>
          <p:cNvSpPr>
            <a:spLocks noGrp="1"/>
          </p:cNvSpPr>
          <p:nvPr>
            <p:ph type="title"/>
          </p:nvPr>
        </p:nvSpPr>
        <p:spPr>
          <a:xfrm>
            <a:off x="0" y="648000"/>
            <a:ext cx="9071640" cy="2736000"/>
          </a:xfrm>
          <a:prstGeom prst="rect">
            <a:avLst/>
          </a:prstGeom>
        </p:spPr>
        <p:txBody>
          <a:bodyPr lIns="72000" rIns="0" tIns="0" bIns="0" anchor="ctr">
            <a:noAutofit/>
          </a:bodyPr>
          <a:p>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2" name="PlaceHolder 2"/>
          <p:cNvSpPr>
            <a:spLocks noGrp="1"/>
          </p:cNvSpPr>
          <p:nvPr>
            <p:ph type="body"/>
          </p:nvPr>
        </p:nvSpPr>
        <p:spPr>
          <a:xfrm>
            <a:off x="3816000" y="3600000"/>
            <a:ext cx="5255640" cy="1296000"/>
          </a:xfrm>
          <a:prstGeom prst="rect">
            <a:avLst/>
          </a:prstGeom>
        </p:spPr>
        <p:txBody>
          <a:bodyPr lIns="0" rIns="0" tIns="0" bIns="0">
            <a:normAutofit fontScale="45000"/>
          </a:bodyPr>
          <a:p>
            <a:pPr marL="432000" indent="-324000">
              <a:spcAft>
                <a:spcPts val="1063"/>
              </a:spcAft>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Aft>
                <a:spcPts val="848"/>
              </a:spcAft>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Aft>
                <a:spcPts val="635"/>
              </a:spcAft>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Aft>
                <a:spcPts val="422"/>
              </a:spcAft>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Aft>
                <a:spcPts val="210"/>
              </a:spcAft>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Aft>
                <a:spcPts val="210"/>
              </a:spcAft>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Aft>
                <a:spcPts val="210"/>
              </a:spcAft>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3" name="PlaceHolder 3"/>
          <p:cNvSpPr>
            <a:spLocks noGrp="1"/>
          </p:cNvSpPr>
          <p:nvPr>
            <p:ph type="dt"/>
          </p:nvPr>
        </p:nvSpPr>
        <p:spPr>
          <a:xfrm>
            <a:off x="1728000" y="5284080"/>
            <a:ext cx="2348280" cy="390960"/>
          </a:xfrm>
          <a:prstGeom prst="rect">
            <a:avLst/>
          </a:prstGeom>
        </p:spPr>
        <p:txBody>
          <a:bodyPr lIns="0" rIns="0" tIns="0" bIns="0">
            <a:noAutofit/>
          </a:bodyPr>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4" name="PlaceHolder 4"/>
          <p:cNvSpPr>
            <a:spLocks noGrp="1"/>
          </p:cNvSpPr>
          <p:nvPr>
            <p:ph type="ftr"/>
          </p:nvPr>
        </p:nvSpPr>
        <p:spPr>
          <a:xfrm>
            <a:off x="4221000" y="5271840"/>
            <a:ext cx="3195000" cy="390960"/>
          </a:xfrm>
          <a:prstGeom prst="rect">
            <a:avLst/>
          </a:prstGeom>
        </p:spPr>
        <p:txBody>
          <a:bodyPr lIns="0" rIns="0" tIns="0" bIns="0">
            <a:noAutofit/>
          </a:bodyPr>
          <a:p>
            <a:pPr algn="ct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5" name="PlaceHolder 5"/>
          <p:cNvSpPr>
            <a:spLocks noGrp="1"/>
          </p:cNvSpPr>
          <p:nvPr>
            <p:ph type="sldNum"/>
          </p:nvPr>
        </p:nvSpPr>
        <p:spPr>
          <a:xfrm>
            <a:off x="7632000" y="5271840"/>
            <a:ext cx="2348280" cy="390960"/>
          </a:xfrm>
          <a:prstGeom prst="rect">
            <a:avLst/>
          </a:prstGeom>
        </p:spPr>
        <p:txBody>
          <a:bodyPr lIns="0" rIns="0" tIns="0" bIns="0">
            <a:noAutofit/>
          </a:bodyPr>
          <a:p>
            <a:pPr algn="r"/>
            <a:fld id="{673C7382-8021-45B0-8A9A-A19B9561B370}"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pic>
        <p:nvPicPr>
          <p:cNvPr id="6" name="" descr=""/>
          <p:cNvPicPr/>
          <p:nvPr/>
        </p:nvPicPr>
        <p:blipFill>
          <a:blip r:embed="rId3"/>
          <a:stretch/>
        </p:blipFill>
        <p:spPr>
          <a:xfrm>
            <a:off x="0" y="0"/>
            <a:ext cx="10080000" cy="32400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 name="" descr=""/>
          <p:cNvPicPr/>
          <p:nvPr/>
        </p:nvPicPr>
        <p:blipFill>
          <a:blip r:embed="rId2"/>
          <a:stretch/>
        </p:blipFill>
        <p:spPr>
          <a:xfrm>
            <a:off x="6120" y="0"/>
            <a:ext cx="10080000" cy="324000"/>
          </a:xfrm>
          <a:prstGeom prst="rect">
            <a:avLst/>
          </a:prstGeom>
          <a:ln>
            <a:noFill/>
          </a:ln>
        </p:spPr>
      </p:pic>
      <p:pic>
        <p:nvPicPr>
          <p:cNvPr id="44" name="" descr=""/>
          <p:cNvPicPr/>
          <p:nvPr/>
        </p:nvPicPr>
        <p:blipFill>
          <a:blip r:embed="rId3"/>
          <a:stretch/>
        </p:blipFill>
        <p:spPr>
          <a:xfrm>
            <a:off x="6120" y="5357160"/>
            <a:ext cx="10080000" cy="324000"/>
          </a:xfrm>
          <a:prstGeom prst="rect">
            <a:avLst/>
          </a:prstGeom>
          <a:ln>
            <a:noFill/>
          </a:ln>
        </p:spPr>
      </p:pic>
      <p:sp>
        <p:nvSpPr>
          <p:cNvPr id="45" name="PlaceHolder 1"/>
          <p:cNvSpPr>
            <a:spLocks noGrp="1"/>
          </p:cNvSpPr>
          <p:nvPr>
            <p:ph type="title"/>
          </p:nvPr>
        </p:nvSpPr>
        <p:spPr>
          <a:xfrm>
            <a:off x="504000" y="565560"/>
            <a:ext cx="9071640" cy="946440"/>
          </a:xfrm>
          <a:prstGeom prst="rect">
            <a:avLst/>
          </a:prstGeom>
        </p:spPr>
        <p:txBody>
          <a:bodyPr lIns="0" rIns="0" tIns="0" bIns="0" anchor="ctr">
            <a:noAutofit/>
          </a:bodyPr>
          <a:p>
            <a:r>
              <a:rPr b="0" lang="en-US" sz="4400" spc="-1" strike="noStrike">
                <a:solidFill>
                  <a:srgbClr val="c7243a"/>
                </a:solidFill>
                <a:latin typeface="Arial"/>
              </a:rPr>
              <a:t>Click to edit the title text format</a:t>
            </a:r>
            <a:endParaRPr b="0" lang="en-US" sz="4400" spc="-1" strike="noStrike">
              <a:solidFill>
                <a:srgbClr val="c7243a"/>
              </a:solidFill>
              <a:latin typeface="Arial"/>
            </a:endParaRPr>
          </a:p>
        </p:txBody>
      </p:sp>
      <p:sp>
        <p:nvSpPr>
          <p:cNvPr id="46" name="PlaceHolder 2"/>
          <p:cNvSpPr>
            <a:spLocks noGrp="1"/>
          </p:cNvSpPr>
          <p:nvPr>
            <p:ph type="body"/>
          </p:nvPr>
        </p:nvSpPr>
        <p:spPr>
          <a:xfrm>
            <a:off x="504000" y="1656000"/>
            <a:ext cx="9071640" cy="2958840"/>
          </a:xfrm>
          <a:prstGeom prst="rect">
            <a:avLst/>
          </a:prstGeom>
        </p:spPr>
        <p:txBody>
          <a:bodyPr lIns="0" rIns="0" tIns="0" bIns="0">
            <a:normAutofit/>
          </a:bodyPr>
          <a:p>
            <a:pPr marL="432000" indent="-324000">
              <a:spcAft>
                <a:spcPts val="1414"/>
              </a:spcAft>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Aft>
                <a:spcPts val="567"/>
              </a:spcAft>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Aft>
                <a:spcPts val="283"/>
              </a:spcAft>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Aft>
                <a:spcPts val="283"/>
              </a:spcAft>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Aft>
                <a:spcPts val="283"/>
              </a:spcAft>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47" name="PlaceHolder 3"/>
          <p:cNvSpPr>
            <a:spLocks noGrp="1"/>
          </p:cNvSpPr>
          <p:nvPr>
            <p:ph type="dt"/>
          </p:nvPr>
        </p:nvSpPr>
        <p:spPr>
          <a:xfrm>
            <a:off x="1008000" y="5400720"/>
            <a:ext cx="2240280" cy="390600"/>
          </a:xfrm>
          <a:prstGeom prst="rect">
            <a:avLst/>
          </a:prstGeom>
        </p:spPr>
        <p:txBody>
          <a:bodyPr lIns="0" rIns="0" tIns="0" bIns="0">
            <a:noAutofit/>
          </a:bodyPr>
          <a:p>
            <a:r>
              <a:rPr b="0" lang="en-US" sz="1400" spc="-1" strike="noStrike">
                <a:latin typeface="Arial"/>
              </a:rPr>
              <a:t>&lt;date/time&gt;</a:t>
            </a:r>
            <a:endParaRPr b="0" lang="en-US" sz="1400" spc="-1" strike="noStrike">
              <a:latin typeface="Arial"/>
            </a:endParaRPr>
          </a:p>
        </p:txBody>
      </p:sp>
      <p:sp>
        <p:nvSpPr>
          <p:cNvPr id="48" name="TextShape 4"/>
          <p:cNvSpPr txBox="1"/>
          <p:nvPr/>
        </p:nvSpPr>
        <p:spPr>
          <a:xfrm>
            <a:off x="1728360" y="5400360"/>
            <a:ext cx="2348280" cy="390960"/>
          </a:xfrm>
          <a:prstGeom prst="rect">
            <a:avLst/>
          </a:prstGeom>
          <a:noFill/>
          <a:ln>
            <a:noFill/>
          </a:ln>
        </p:spPr>
        <p:txBody>
          <a:bodyPr lIns="0" rIns="0" tIns="0" bIns="0">
            <a:noAutofit/>
          </a:bodyPr>
          <a:p>
            <a:r>
              <a:rPr b="0" lang="en-US" sz="1400" spc="-1" strike="noStrike">
                <a:solidFill>
                  <a:srgbClr val="ffffff"/>
                </a:solidFill>
                <a:latin typeface="Arial"/>
              </a:rPr>
              <a:t>&lt;date/time&gt;</a:t>
            </a:r>
            <a:endParaRPr b="0" lang="en-US" sz="1400" spc="-1" strike="noStrike">
              <a:latin typeface="Arial"/>
            </a:endParaRPr>
          </a:p>
        </p:txBody>
      </p:sp>
      <p:sp>
        <p:nvSpPr>
          <p:cNvPr id="49" name="TextShape 5"/>
          <p:cNvSpPr txBox="1"/>
          <p:nvPr/>
        </p:nvSpPr>
        <p:spPr>
          <a:xfrm>
            <a:off x="4221360" y="5400360"/>
            <a:ext cx="3195000" cy="390960"/>
          </a:xfrm>
          <a:prstGeom prst="rect">
            <a:avLst/>
          </a:prstGeom>
          <a:noFill/>
          <a:ln>
            <a:noFill/>
          </a:ln>
        </p:spPr>
        <p:txBody>
          <a:bodyPr lIns="0" rIns="0" tIns="0" bIns="0">
            <a:noAutofit/>
          </a:bodyPr>
          <a:p>
            <a:pPr algn="ctr"/>
            <a:r>
              <a:rPr b="0" lang="en-US" sz="1400" spc="-1" strike="noStrike">
                <a:solidFill>
                  <a:srgbClr val="ffffff"/>
                </a:solidFill>
                <a:latin typeface="Arial"/>
              </a:rPr>
              <a:t>&lt;footer&gt;</a:t>
            </a:r>
            <a:endParaRPr b="0" lang="en-US" sz="1400" spc="-1" strike="noStrike">
              <a:latin typeface="Arial"/>
            </a:endParaRPr>
          </a:p>
        </p:txBody>
      </p:sp>
      <p:sp>
        <p:nvSpPr>
          <p:cNvPr id="50" name="TextShape 6"/>
          <p:cNvSpPr txBox="1"/>
          <p:nvPr/>
        </p:nvSpPr>
        <p:spPr>
          <a:xfrm>
            <a:off x="7659720" y="5400360"/>
            <a:ext cx="2348280" cy="390960"/>
          </a:xfrm>
          <a:prstGeom prst="rect">
            <a:avLst/>
          </a:prstGeom>
          <a:noFill/>
          <a:ln>
            <a:noFill/>
          </a:ln>
        </p:spPr>
        <p:txBody>
          <a:bodyPr lIns="0" rIns="0" tIns="0" bIns="0">
            <a:noAutofit/>
          </a:bodyPr>
          <a:p>
            <a:pPr algn="r"/>
            <a:fld id="{6BB5402B-6B7E-4115-9C10-99FA41411640}" type="slidenum">
              <a:rPr b="0" lang="en-US" sz="1400" spc="-1" strike="noStrike">
                <a:solidFill>
                  <a:srgbClr val="ffffff"/>
                </a:solidFill>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7920" y="648000"/>
            <a:ext cx="9071640" cy="2736000"/>
          </a:xfrm>
          <a:prstGeom prst="rect">
            <a:avLst/>
          </a:prstGeom>
          <a:solidFill>
            <a:srgbClr val="c7243a"/>
          </a:solidFill>
          <a:ln>
            <a:noFill/>
          </a:ln>
        </p:spPr>
        <p:txBody>
          <a:bodyPr lIns="72000" rIns="0" tIns="0" bIns="0" anchor="ctr">
            <a:noAutofit/>
          </a:bodyPr>
          <a:p>
            <a:endParaRPr b="0" lang="en-US" sz="4400" spc="-1" strike="noStrike">
              <a:solidFill>
                <a:srgbClr val="ffffff"/>
              </a:solidFill>
              <a:latin typeface="Arial"/>
            </a:endParaRPr>
          </a:p>
        </p:txBody>
      </p:sp>
      <p:pic>
        <p:nvPicPr>
          <p:cNvPr id="88" name="" descr=""/>
          <p:cNvPicPr/>
          <p:nvPr/>
        </p:nvPicPr>
        <p:blipFill>
          <a:blip r:embed="rId1"/>
          <a:stretch/>
        </p:blipFill>
        <p:spPr>
          <a:xfrm>
            <a:off x="1341360" y="1282320"/>
            <a:ext cx="8076960" cy="292392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05"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06" name="" descr=""/>
          <p:cNvPicPr/>
          <p:nvPr/>
        </p:nvPicPr>
        <p:blipFill>
          <a:blip r:embed="rId1"/>
          <a:stretch/>
        </p:blipFill>
        <p:spPr>
          <a:xfrm>
            <a:off x="781560" y="1257480"/>
            <a:ext cx="8362440" cy="28573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pic>
        <p:nvPicPr>
          <p:cNvPr id="108" name="" descr=""/>
          <p:cNvPicPr/>
          <p:nvPr/>
        </p:nvPicPr>
        <p:blipFill>
          <a:blip r:embed="rId1"/>
          <a:stretch/>
        </p:blipFill>
        <p:spPr>
          <a:xfrm>
            <a:off x="5454360" y="2960640"/>
            <a:ext cx="3781080" cy="1885680"/>
          </a:xfrm>
          <a:prstGeom prst="rect">
            <a:avLst/>
          </a:prstGeom>
          <a:ln>
            <a:noFill/>
          </a:ln>
        </p:spPr>
      </p:pic>
      <p:pic>
        <p:nvPicPr>
          <p:cNvPr id="109" name="" descr=""/>
          <p:cNvPicPr/>
          <p:nvPr/>
        </p:nvPicPr>
        <p:blipFill>
          <a:blip r:embed="rId2"/>
          <a:stretch/>
        </p:blipFill>
        <p:spPr>
          <a:xfrm>
            <a:off x="822960" y="2017800"/>
            <a:ext cx="3809520" cy="542520"/>
          </a:xfrm>
          <a:prstGeom prst="rect">
            <a:avLst/>
          </a:prstGeom>
          <a:ln>
            <a:noFill/>
          </a:ln>
        </p:spPr>
      </p:pic>
      <p:sp>
        <p:nvSpPr>
          <p:cNvPr id="110" name="TextShape 2"/>
          <p:cNvSpPr txBox="1"/>
          <p:nvPr/>
        </p:nvSpPr>
        <p:spPr>
          <a:xfrm>
            <a:off x="457200" y="2743200"/>
            <a:ext cx="3840480" cy="1697760"/>
          </a:xfrm>
          <a:prstGeom prst="rect">
            <a:avLst/>
          </a:prstGeom>
          <a:noFill/>
          <a:ln>
            <a:noFill/>
          </a:ln>
        </p:spPr>
        <p:txBody>
          <a:bodyPr lIns="90000" rIns="90000" tIns="45000" bIns="45000">
            <a:noAutofit/>
          </a:bodyPr>
          <a:p>
            <a:r>
              <a:rPr b="0" lang="en-US" sz="1400" spc="-1" strike="noStrike">
                <a:solidFill>
                  <a:srgbClr val="000000"/>
                </a:solidFill>
                <a:latin typeface="Arial"/>
              </a:rPr>
              <a:t>ΘRNN = </a:t>
            </a:r>
            <a:r>
              <a:rPr b="0" lang="zh-CN" sz="1400" spc="-1" strike="noStrike">
                <a:solidFill>
                  <a:srgbClr val="000000"/>
                </a:solidFill>
                <a:latin typeface="Arial"/>
              </a:rPr>
              <a:t>〈</a:t>
            </a:r>
            <a:r>
              <a:rPr b="0" lang="en-US" sz="1400" spc="-1" strike="noStrike">
                <a:solidFill>
                  <a:srgbClr val="000000"/>
                </a:solidFill>
                <a:latin typeface="Arial"/>
              </a:rPr>
              <a:t>Win,Wout,Whh</a:t>
            </a:r>
            <a:r>
              <a:rPr b="0" lang="zh-CN" sz="1400" spc="-1" strike="noStrike">
                <a:solidFill>
                  <a:srgbClr val="000000"/>
                </a:solidFill>
                <a:latin typeface="Arial"/>
              </a:rPr>
              <a:t>〉</a:t>
            </a:r>
            <a:r>
              <a:rPr b="0" lang="en-US" sz="1400" spc="-1" strike="noStrike">
                <a:solidFill>
                  <a:srgbClr val="000000"/>
                </a:solidFill>
                <a:latin typeface="Arial"/>
              </a:rPr>
              <a:t>: an input matrix Win, a recurrent matrix Whh and an output</a:t>
            </a:r>
            <a:endParaRPr b="0" lang="en-US" sz="1400" spc="-1" strike="noStrike">
              <a:solidFill>
                <a:srgbClr val="000000"/>
              </a:solidFill>
              <a:latin typeface="Arial"/>
            </a:endParaRPr>
          </a:p>
          <a:p>
            <a:r>
              <a:rPr b="0" lang="en-US" sz="1400" spc="-1" strike="noStrike">
                <a:solidFill>
                  <a:srgbClr val="000000"/>
                </a:solidFill>
                <a:latin typeface="Arial"/>
              </a:rPr>
              <a:t>matrix Wout</a:t>
            </a:r>
            <a:endParaRPr b="0" lang="en-US" sz="1400" spc="-1" strike="noStrike">
              <a:solidFill>
                <a:srgbClr val="000000"/>
              </a:solidFill>
              <a:latin typeface="Arial"/>
            </a:endParaRPr>
          </a:p>
          <a:p>
            <a:endParaRPr b="0" lang="en-US" sz="1400" spc="-1" strike="noStrike">
              <a:solidFill>
                <a:srgbClr val="000000"/>
              </a:solidFill>
              <a:latin typeface="Arial"/>
            </a:endParaRPr>
          </a:p>
          <a:p>
            <a:r>
              <a:rPr b="0" lang="en-US" sz="1400" spc="-1" strike="noStrike">
                <a:solidFill>
                  <a:srgbClr val="000000"/>
                </a:solidFill>
                <a:latin typeface="Arial"/>
              </a:rPr>
              <a:t>Let us denote by st both the vocabulary token and its one-hot representation, i.e., a zero vector of dimensionality V with a 1 corresponding to the index of the st token.</a:t>
            </a:r>
            <a:endParaRPr b="0" lang="en-US" sz="1400" spc="-1" strike="noStrike">
              <a:solidFill>
                <a:srgbClr val="000000"/>
              </a:solidFill>
              <a:latin typeface="Arial"/>
            </a:endParaRPr>
          </a:p>
        </p:txBody>
      </p:sp>
      <p:sp>
        <p:nvSpPr>
          <p:cNvPr id="111" name="TextShape 3"/>
          <p:cNvSpPr txBox="1"/>
          <p:nvPr/>
        </p:nvSpPr>
        <p:spPr>
          <a:xfrm>
            <a:off x="3496320" y="2458440"/>
            <a:ext cx="3149640" cy="824760"/>
          </a:xfrm>
          <a:prstGeom prst="rect">
            <a:avLst/>
          </a:prstGeom>
          <a:noFill/>
          <a:ln>
            <a:noFill/>
          </a:ln>
        </p:spPr>
        <p:txBody>
          <a:bodyPr lIns="90000" rIns="90000" tIns="45000" bIns="45000">
            <a:noAutofit/>
          </a:bodyPr>
          <a:p>
            <a:r>
              <a:rPr b="0" lang="en-US" sz="1000" spc="-1" strike="noStrike">
                <a:solidFill>
                  <a:srgbClr val="ffffff"/>
                </a:solidFill>
                <a:latin typeface="Arial"/>
              </a:rPr>
              <a:t>ΘRNN = </a:t>
            </a:r>
            <a:r>
              <a:rPr b="0" lang="zh-CN" sz="1000" spc="-1" strike="noStrike">
                <a:solidFill>
                  <a:srgbClr val="ffffff"/>
                </a:solidFill>
                <a:latin typeface="Arial"/>
              </a:rPr>
              <a:t>〈</a:t>
            </a:r>
            <a:r>
              <a:rPr b="0" lang="en-US" sz="1000" spc="-1" strike="noStrike">
                <a:solidFill>
                  <a:srgbClr val="ffffff"/>
                </a:solidFill>
                <a:latin typeface="Arial"/>
              </a:rPr>
              <a:t>Win,Wout,Whh</a:t>
            </a:r>
            <a:r>
              <a:rPr b="0" lang="zh-CN" sz="1000" spc="-1" strike="noStrike">
                <a:solidFill>
                  <a:srgbClr val="ffffff"/>
                </a:solidFill>
                <a:latin typeface="Arial"/>
              </a:rPr>
              <a:t>〉</a:t>
            </a:r>
            <a:r>
              <a:rPr b="0" lang="en-US" sz="1000" spc="-1" strike="noStrike">
                <a:solidFill>
                  <a:srgbClr val="ffffff"/>
                </a:solidFill>
                <a:latin typeface="Arial"/>
              </a:rPr>
              <a:t>: an in-</a:t>
            </a:r>
            <a:endParaRPr b="0" lang="en-US" sz="1000" spc="-1" strike="noStrike">
              <a:solidFill>
                <a:srgbClr val="ffffff"/>
              </a:solidFill>
              <a:latin typeface="Arial"/>
            </a:endParaRPr>
          </a:p>
          <a:p>
            <a:r>
              <a:rPr b="0" lang="en-US" sz="1000" spc="-1" strike="noStrike">
                <a:solidFill>
                  <a:srgbClr val="ffffff"/>
                </a:solidFill>
                <a:latin typeface="Arial"/>
              </a:rPr>
              <a:t>put matrix Win, a recurrent matrix Whh and an output</a:t>
            </a:r>
            <a:endParaRPr b="0" lang="en-US" sz="1000" spc="-1" strike="noStrike">
              <a:solidFill>
                <a:srgbClr val="ffffff"/>
              </a:solidFill>
              <a:latin typeface="Arial"/>
            </a:endParaRPr>
          </a:p>
          <a:p>
            <a:r>
              <a:rPr b="0" lang="en-US" sz="1000" spc="-1" strike="noStrike">
                <a:solidFill>
                  <a:srgbClr val="ffffff"/>
                </a:solidFill>
                <a:latin typeface="Arial"/>
              </a:rPr>
              <a:t>matrix Wout</a:t>
            </a:r>
            <a:endParaRPr b="0" lang="en-US" sz="1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13"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1200" spc="-1" strike="noStrike">
                <a:latin typeface="Arial"/>
              </a:rPr>
              <a:t>C = context, m = message, r = response</a:t>
            </a:r>
            <a:endParaRPr b="0" lang="en-US" sz="1200" spc="-1" strike="noStrike">
              <a:latin typeface="Arial"/>
            </a:endParaRPr>
          </a:p>
        </p:txBody>
      </p:sp>
      <p:pic>
        <p:nvPicPr>
          <p:cNvPr id="114" name="" descr=""/>
          <p:cNvPicPr/>
          <p:nvPr/>
        </p:nvPicPr>
        <p:blipFill>
          <a:blip r:embed="rId1"/>
          <a:stretch/>
        </p:blipFill>
        <p:spPr>
          <a:xfrm>
            <a:off x="5060880" y="1005840"/>
            <a:ext cx="3818520" cy="385236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16"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17" name="" descr=""/>
          <p:cNvPicPr/>
          <p:nvPr/>
        </p:nvPicPr>
        <p:blipFill>
          <a:blip r:embed="rId1"/>
          <a:stretch/>
        </p:blipFill>
        <p:spPr>
          <a:xfrm>
            <a:off x="5618160" y="703080"/>
            <a:ext cx="4057200" cy="4066920"/>
          </a:xfrm>
          <a:prstGeom prst="rect">
            <a:avLst/>
          </a:prstGeom>
          <a:ln>
            <a:noFill/>
          </a:ln>
        </p:spPr>
      </p:pic>
      <p:pic>
        <p:nvPicPr>
          <p:cNvPr id="118" name="" descr=""/>
          <p:cNvPicPr/>
          <p:nvPr/>
        </p:nvPicPr>
        <p:blipFill>
          <a:blip r:embed="rId2"/>
          <a:stretch/>
        </p:blipFill>
        <p:spPr>
          <a:xfrm>
            <a:off x="640080" y="1188720"/>
            <a:ext cx="3781080" cy="309528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20"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21" name="" descr=""/>
          <p:cNvPicPr/>
          <p:nvPr/>
        </p:nvPicPr>
        <p:blipFill>
          <a:blip r:embed="rId1"/>
          <a:stretch/>
        </p:blipFill>
        <p:spPr>
          <a:xfrm>
            <a:off x="640440" y="745200"/>
            <a:ext cx="4114440" cy="3552480"/>
          </a:xfrm>
          <a:prstGeom prst="rect">
            <a:avLst/>
          </a:prstGeom>
          <a:ln>
            <a:noFill/>
          </a:ln>
        </p:spPr>
      </p:pic>
      <p:pic>
        <p:nvPicPr>
          <p:cNvPr id="122" name="" descr=""/>
          <p:cNvPicPr/>
          <p:nvPr/>
        </p:nvPicPr>
        <p:blipFill>
          <a:blip r:embed="rId2"/>
          <a:stretch/>
        </p:blipFill>
        <p:spPr>
          <a:xfrm>
            <a:off x="5577120" y="565560"/>
            <a:ext cx="3749760" cy="40514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24"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25" name="" descr=""/>
          <p:cNvPicPr/>
          <p:nvPr/>
        </p:nvPicPr>
        <p:blipFill>
          <a:blip r:embed="rId1"/>
          <a:stretch/>
        </p:blipFill>
        <p:spPr>
          <a:xfrm>
            <a:off x="1188720" y="1188720"/>
            <a:ext cx="8400600" cy="30762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27"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28" name="" descr=""/>
          <p:cNvPicPr/>
          <p:nvPr/>
        </p:nvPicPr>
        <p:blipFill>
          <a:blip r:embed="rId1"/>
          <a:stretch/>
        </p:blipFill>
        <p:spPr>
          <a:xfrm>
            <a:off x="2560680" y="1352880"/>
            <a:ext cx="4114440" cy="18475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30"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31" name="" descr=""/>
          <p:cNvPicPr/>
          <p:nvPr/>
        </p:nvPicPr>
        <p:blipFill>
          <a:blip r:embed="rId1"/>
          <a:stretch/>
        </p:blipFill>
        <p:spPr>
          <a:xfrm>
            <a:off x="758520" y="592920"/>
            <a:ext cx="8019720" cy="416196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504000" y="565560"/>
            <a:ext cx="9071640" cy="946440"/>
          </a:xfrm>
          <a:prstGeom prst="rect">
            <a:avLst/>
          </a:prstGeom>
          <a:noFill/>
          <a:ln>
            <a:noFill/>
          </a:ln>
        </p:spPr>
        <p:txBody>
          <a:bodyPr lIns="0" rIns="0" tIns="0" bIns="0" anchor="ctr">
            <a:noAutofit/>
          </a:bodyPr>
          <a:p>
            <a:r>
              <a:rPr b="0" lang="en-US" sz="4400" spc="-1" strike="noStrike">
                <a:solidFill>
                  <a:srgbClr val="c7243a"/>
                </a:solidFill>
                <a:latin typeface="Arial"/>
              </a:rPr>
              <a:t>Synthesis</a:t>
            </a:r>
            <a:endParaRPr b="0" lang="en-US" sz="4400" spc="-1" strike="noStrike">
              <a:solidFill>
                <a:srgbClr val="c7243a"/>
              </a:solidFill>
              <a:latin typeface="Arial"/>
            </a:endParaRPr>
          </a:p>
        </p:txBody>
      </p:sp>
      <p:sp>
        <p:nvSpPr>
          <p:cNvPr id="133" name="TextShape 2"/>
          <p:cNvSpPr txBox="1"/>
          <p:nvPr/>
        </p:nvSpPr>
        <p:spPr>
          <a:xfrm>
            <a:off x="504000" y="1656000"/>
            <a:ext cx="9071640" cy="295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1470" spc="-1" strike="noStrike">
                <a:latin typeface="Arial"/>
              </a:rPr>
              <a:t>A more advanced approach by modern standards, but still simple in many ways. The kl vector was an interesting idea- it seems like they wanted a kind of a proto-LSTM/GRU. They stated the kl vector was important, but didn’t really say why. Along with BLEU, the authors also used METEOR, but it seems clear that these are bad metrics to evaluate this task. </a:t>
            </a:r>
            <a:endParaRPr b="0" lang="en-US" sz="147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35" name="" descr=""/>
          <p:cNvPicPr/>
          <p:nvPr/>
        </p:nvPicPr>
        <p:blipFill>
          <a:blip r:embed="rId1"/>
          <a:stretch/>
        </p:blipFill>
        <p:spPr>
          <a:xfrm>
            <a:off x="640080" y="1208160"/>
            <a:ext cx="8591040" cy="22665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7920" y="648000"/>
            <a:ext cx="9071640" cy="2736000"/>
          </a:xfrm>
          <a:prstGeom prst="rect">
            <a:avLst/>
          </a:prstGeom>
          <a:solidFill>
            <a:srgbClr val="c7243a"/>
          </a:solidFill>
          <a:ln>
            <a:noFill/>
          </a:ln>
        </p:spPr>
        <p:txBody>
          <a:bodyPr lIns="72000" rIns="0" tIns="0" bIns="0" anchor="ctr">
            <a:noAutofit/>
          </a:bodyPr>
          <a:p>
            <a:endParaRPr b="0" lang="en-US" sz="4400" spc="-1" strike="noStrike">
              <a:solidFill>
                <a:srgbClr val="ffffff"/>
              </a:solidFill>
              <a:latin typeface="Arial"/>
            </a:endParaRPr>
          </a:p>
        </p:txBody>
      </p:sp>
      <p:pic>
        <p:nvPicPr>
          <p:cNvPr id="90" name="" descr=""/>
          <p:cNvPicPr/>
          <p:nvPr/>
        </p:nvPicPr>
        <p:blipFill>
          <a:blip r:embed="rId1"/>
          <a:stretch/>
        </p:blipFill>
        <p:spPr>
          <a:xfrm>
            <a:off x="3159000" y="648000"/>
            <a:ext cx="3790440" cy="431460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37"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38" name="" descr=""/>
          <p:cNvPicPr/>
          <p:nvPr/>
        </p:nvPicPr>
        <p:blipFill>
          <a:blip r:embed="rId1"/>
          <a:stretch/>
        </p:blipFill>
        <p:spPr>
          <a:xfrm>
            <a:off x="350280" y="1366200"/>
            <a:ext cx="4587480" cy="256572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9" name="" descr=""/>
          <p:cNvPicPr/>
          <p:nvPr/>
        </p:nvPicPr>
        <p:blipFill>
          <a:blip r:embed="rId1"/>
          <a:stretch/>
        </p:blipFill>
        <p:spPr>
          <a:xfrm>
            <a:off x="211680" y="640080"/>
            <a:ext cx="4086000" cy="4543200"/>
          </a:xfrm>
          <a:prstGeom prst="rect">
            <a:avLst/>
          </a:prstGeom>
          <a:ln>
            <a:noFill/>
          </a:ln>
        </p:spPr>
      </p:pic>
      <p:pic>
        <p:nvPicPr>
          <p:cNvPr id="140" name="" descr=""/>
          <p:cNvPicPr/>
          <p:nvPr/>
        </p:nvPicPr>
        <p:blipFill>
          <a:blip r:embed="rId2"/>
          <a:stretch/>
        </p:blipFill>
        <p:spPr>
          <a:xfrm>
            <a:off x="6577560" y="365760"/>
            <a:ext cx="2292120" cy="475524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1" name="" descr=""/>
          <p:cNvPicPr/>
          <p:nvPr/>
        </p:nvPicPr>
        <p:blipFill>
          <a:blip r:embed="rId1"/>
          <a:stretch/>
        </p:blipFill>
        <p:spPr>
          <a:xfrm>
            <a:off x="381240" y="457200"/>
            <a:ext cx="4190760" cy="4733640"/>
          </a:xfrm>
          <a:prstGeom prst="rect">
            <a:avLst/>
          </a:prstGeom>
          <a:ln>
            <a:noFill/>
          </a:ln>
        </p:spPr>
      </p:pic>
      <p:pic>
        <p:nvPicPr>
          <p:cNvPr id="142" name="" descr=""/>
          <p:cNvPicPr/>
          <p:nvPr/>
        </p:nvPicPr>
        <p:blipFill>
          <a:blip r:embed="rId2"/>
          <a:stretch/>
        </p:blipFill>
        <p:spPr>
          <a:xfrm>
            <a:off x="4766760" y="1202400"/>
            <a:ext cx="3828600" cy="355248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3" name="" descr=""/>
          <p:cNvPicPr/>
          <p:nvPr/>
        </p:nvPicPr>
        <p:blipFill>
          <a:blip r:embed="rId1"/>
          <a:stretch/>
        </p:blipFill>
        <p:spPr>
          <a:xfrm>
            <a:off x="3047400" y="731160"/>
            <a:ext cx="2804760" cy="4115160"/>
          </a:xfrm>
          <a:prstGeom prst="rect">
            <a:avLst/>
          </a:prstGeom>
          <a:ln>
            <a:noFill/>
          </a:ln>
        </p:spPr>
      </p:pic>
      <p:pic>
        <p:nvPicPr>
          <p:cNvPr id="144" name="" descr=""/>
          <p:cNvPicPr/>
          <p:nvPr/>
        </p:nvPicPr>
        <p:blipFill>
          <a:blip r:embed="rId2"/>
          <a:stretch/>
        </p:blipFill>
        <p:spPr>
          <a:xfrm>
            <a:off x="2834640" y="481320"/>
            <a:ext cx="2988720" cy="438516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04000" y="565560"/>
            <a:ext cx="9071640" cy="946440"/>
          </a:xfrm>
          <a:prstGeom prst="rect">
            <a:avLst/>
          </a:prstGeom>
          <a:noFill/>
          <a:ln>
            <a:noFill/>
          </a:ln>
        </p:spPr>
        <p:txBody>
          <a:bodyPr lIns="0" rIns="0" tIns="0" bIns="0" anchor="ctr">
            <a:noAutofit/>
          </a:bodyPr>
          <a:p>
            <a:r>
              <a:rPr b="0" lang="en-US" sz="4400" spc="-1" strike="noStrike">
                <a:solidFill>
                  <a:srgbClr val="c7243a"/>
                </a:solidFill>
                <a:latin typeface="Arial"/>
              </a:rPr>
              <a:t>Synthesis</a:t>
            </a:r>
            <a:endParaRPr b="0" lang="en-US" sz="4400" spc="-1" strike="noStrike">
              <a:solidFill>
                <a:srgbClr val="c7243a"/>
              </a:solidFill>
              <a:latin typeface="Arial"/>
            </a:endParaRPr>
          </a:p>
        </p:txBody>
      </p:sp>
      <p:sp>
        <p:nvSpPr>
          <p:cNvPr id="146" name="TextShape 2"/>
          <p:cNvSpPr txBox="1"/>
          <p:nvPr/>
        </p:nvSpPr>
        <p:spPr>
          <a:xfrm>
            <a:off x="504000" y="1656000"/>
            <a:ext cx="9071640" cy="2958840"/>
          </a:xfrm>
          <a:prstGeom prst="rect">
            <a:avLst/>
          </a:prstGeom>
          <a:noFill/>
          <a:ln>
            <a:noFill/>
          </a:ln>
        </p:spPr>
        <p:txBody>
          <a:bodyPr lIns="0" rIns="0" tIns="0" bIns="0">
            <a:normAutofit fontScale="51000"/>
          </a:bodyPr>
          <a:p>
            <a:pPr marL="432000" indent="-324000">
              <a:spcAft>
                <a:spcPts val="1414"/>
              </a:spcAft>
              <a:buClr>
                <a:srgbClr val="000000"/>
              </a:buClr>
              <a:buSzPct val="45000"/>
              <a:buFont typeface="Wingdings" charset="2"/>
              <a:buChar char=""/>
            </a:pPr>
            <a:r>
              <a:rPr b="0" lang="en-US" sz="3200" spc="-1" strike="noStrike">
                <a:latin typeface="Arial"/>
              </a:rPr>
              <a:t>Seemed more like a white paper than a conference paper. They only spent a paragraph outlining the architecture, which I kind of enjoyed. I liked being able to see all of the examples. It seems like this was a substantial improvement over the quality of the SMT and the RNN-based (non-LSTM) dialogue systems- at least based on cherry-picked examples. It’s a shame there’s not consistent evaluation across systems.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48"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49" name="" descr=""/>
          <p:cNvPicPr/>
          <p:nvPr/>
        </p:nvPicPr>
        <p:blipFill>
          <a:blip r:embed="rId1"/>
          <a:stretch/>
        </p:blipFill>
        <p:spPr>
          <a:xfrm>
            <a:off x="1259640" y="1631160"/>
            <a:ext cx="7152840" cy="220932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51"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52" name="" descr=""/>
          <p:cNvPicPr/>
          <p:nvPr/>
        </p:nvPicPr>
        <p:blipFill>
          <a:blip r:embed="rId1"/>
          <a:stretch/>
        </p:blipFill>
        <p:spPr>
          <a:xfrm>
            <a:off x="4983840" y="221400"/>
            <a:ext cx="3885840" cy="4990680"/>
          </a:xfrm>
          <a:prstGeom prst="rect">
            <a:avLst/>
          </a:prstGeom>
          <a:ln>
            <a:noFill/>
          </a:ln>
        </p:spPr>
      </p:pic>
      <p:pic>
        <p:nvPicPr>
          <p:cNvPr id="153" name="" descr=""/>
          <p:cNvPicPr/>
          <p:nvPr/>
        </p:nvPicPr>
        <p:blipFill>
          <a:blip r:embed="rId2"/>
          <a:stretch/>
        </p:blipFill>
        <p:spPr>
          <a:xfrm>
            <a:off x="457200" y="1345320"/>
            <a:ext cx="4000320" cy="249516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55"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56" name="" descr=""/>
          <p:cNvPicPr/>
          <p:nvPr/>
        </p:nvPicPr>
        <p:blipFill>
          <a:blip r:embed="rId1"/>
          <a:stretch/>
        </p:blipFill>
        <p:spPr>
          <a:xfrm>
            <a:off x="627120" y="1188720"/>
            <a:ext cx="3762000" cy="3228480"/>
          </a:xfrm>
          <a:prstGeom prst="rect">
            <a:avLst/>
          </a:prstGeom>
          <a:ln>
            <a:noFill/>
          </a:ln>
        </p:spPr>
      </p:pic>
      <p:pic>
        <p:nvPicPr>
          <p:cNvPr id="157" name="" descr=""/>
          <p:cNvPicPr/>
          <p:nvPr/>
        </p:nvPicPr>
        <p:blipFill>
          <a:blip r:embed="rId2"/>
          <a:stretch/>
        </p:blipFill>
        <p:spPr>
          <a:xfrm>
            <a:off x="5120640" y="914400"/>
            <a:ext cx="3857400" cy="378108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59"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60" name="" descr=""/>
          <p:cNvPicPr/>
          <p:nvPr/>
        </p:nvPicPr>
        <p:blipFill>
          <a:blip r:embed="rId1"/>
          <a:stretch/>
        </p:blipFill>
        <p:spPr>
          <a:xfrm>
            <a:off x="320400" y="565560"/>
            <a:ext cx="3885840" cy="466704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504000" y="565560"/>
            <a:ext cx="9071640" cy="946440"/>
          </a:xfrm>
          <a:prstGeom prst="rect">
            <a:avLst/>
          </a:prstGeom>
          <a:noFill/>
          <a:ln>
            <a:noFill/>
          </a:ln>
        </p:spPr>
        <p:txBody>
          <a:bodyPr lIns="0" rIns="0" tIns="0" bIns="0" anchor="ctr">
            <a:noAutofit/>
          </a:bodyPr>
          <a:p>
            <a:endParaRPr b="0" lang="en-US" sz="4400" spc="-1" strike="noStrike">
              <a:solidFill>
                <a:srgbClr val="c7243a"/>
              </a:solidFill>
              <a:latin typeface="Arial"/>
            </a:endParaRPr>
          </a:p>
        </p:txBody>
      </p:sp>
      <p:sp>
        <p:nvSpPr>
          <p:cNvPr id="162" name="TextShape 2"/>
          <p:cNvSpPr txBox="1"/>
          <p:nvPr/>
        </p:nvSpPr>
        <p:spPr>
          <a:xfrm>
            <a:off x="504000" y="1656000"/>
            <a:ext cx="9071640" cy="2958840"/>
          </a:xfrm>
          <a:prstGeom prst="rect">
            <a:avLst/>
          </a:prstGeom>
          <a:noFill/>
          <a:ln>
            <a:noFill/>
          </a:ln>
        </p:spPr>
        <p:txBody>
          <a:bodyPr lIns="0" rIns="0" tIns="0" bIns="0">
            <a:normAutofit/>
          </a:bodyPr>
          <a:p>
            <a:endParaRPr b="0" lang="en-US" sz="3200" spc="-1" strike="noStrike">
              <a:latin typeface="Arial"/>
            </a:endParaRPr>
          </a:p>
        </p:txBody>
      </p:sp>
      <p:pic>
        <p:nvPicPr>
          <p:cNvPr id="163" name="" descr=""/>
          <p:cNvPicPr/>
          <p:nvPr/>
        </p:nvPicPr>
        <p:blipFill>
          <a:blip r:embed="rId1"/>
          <a:stretch/>
        </p:blipFill>
        <p:spPr>
          <a:xfrm>
            <a:off x="914400" y="998640"/>
            <a:ext cx="7819560" cy="293328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7920" y="648000"/>
            <a:ext cx="9071640" cy="2736000"/>
          </a:xfrm>
          <a:prstGeom prst="rect">
            <a:avLst/>
          </a:prstGeom>
          <a:solidFill>
            <a:srgbClr val="c7243a"/>
          </a:solidFill>
          <a:ln>
            <a:noFill/>
          </a:ln>
        </p:spPr>
        <p:txBody>
          <a:bodyPr lIns="72000" rIns="0" tIns="0" bIns="0" anchor="ctr">
            <a:noAutofit/>
          </a:bodyPr>
          <a:p>
            <a:endParaRPr b="0" lang="en-US" sz="4400" spc="-1" strike="noStrike">
              <a:solidFill>
                <a:srgbClr val="ffffff"/>
              </a:solidFill>
              <a:latin typeface="Arial"/>
            </a:endParaRPr>
          </a:p>
        </p:txBody>
      </p:sp>
      <p:pic>
        <p:nvPicPr>
          <p:cNvPr id="92" name="" descr=""/>
          <p:cNvPicPr/>
          <p:nvPr/>
        </p:nvPicPr>
        <p:blipFill>
          <a:blip r:embed="rId1"/>
          <a:stretch/>
        </p:blipFill>
        <p:spPr>
          <a:xfrm>
            <a:off x="3383280" y="457560"/>
            <a:ext cx="2971440" cy="466308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4" name="" descr=""/>
          <p:cNvPicPr/>
          <p:nvPr/>
        </p:nvPicPr>
        <p:blipFill>
          <a:blip r:embed="rId1"/>
          <a:stretch/>
        </p:blipFill>
        <p:spPr>
          <a:xfrm>
            <a:off x="1917000" y="565560"/>
            <a:ext cx="5581080" cy="457164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5" name="" descr=""/>
          <p:cNvPicPr/>
          <p:nvPr/>
        </p:nvPicPr>
        <p:blipFill>
          <a:blip r:embed="rId1"/>
          <a:stretch/>
        </p:blipFill>
        <p:spPr>
          <a:xfrm>
            <a:off x="640080" y="822960"/>
            <a:ext cx="4066920" cy="3884400"/>
          </a:xfrm>
          <a:prstGeom prst="rect">
            <a:avLst/>
          </a:prstGeom>
          <a:ln>
            <a:noFill/>
          </a:ln>
        </p:spPr>
      </p:pic>
      <p:pic>
        <p:nvPicPr>
          <p:cNvPr id="166" name="" descr=""/>
          <p:cNvPicPr/>
          <p:nvPr/>
        </p:nvPicPr>
        <p:blipFill>
          <a:blip r:embed="rId2"/>
          <a:stretch/>
        </p:blipFill>
        <p:spPr>
          <a:xfrm>
            <a:off x="5094360" y="1097280"/>
            <a:ext cx="4444920" cy="310896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504000" y="565560"/>
            <a:ext cx="9071640" cy="946440"/>
          </a:xfrm>
          <a:prstGeom prst="rect">
            <a:avLst/>
          </a:prstGeom>
          <a:noFill/>
          <a:ln>
            <a:noFill/>
          </a:ln>
        </p:spPr>
        <p:txBody>
          <a:bodyPr lIns="0" rIns="0" tIns="0" bIns="0" anchor="ctr">
            <a:noAutofit/>
          </a:bodyPr>
          <a:p>
            <a:r>
              <a:rPr b="0" lang="en-US" sz="4400" spc="-1" strike="noStrike">
                <a:solidFill>
                  <a:srgbClr val="c7243a"/>
                </a:solidFill>
                <a:latin typeface="Arial"/>
              </a:rPr>
              <a:t>Synthesis</a:t>
            </a:r>
            <a:endParaRPr b="0" lang="en-US" sz="4400" spc="-1" strike="noStrike">
              <a:solidFill>
                <a:srgbClr val="c7243a"/>
              </a:solidFill>
              <a:latin typeface="Arial"/>
            </a:endParaRPr>
          </a:p>
        </p:txBody>
      </p:sp>
      <p:sp>
        <p:nvSpPr>
          <p:cNvPr id="168" name="TextShape 2"/>
          <p:cNvSpPr txBox="1"/>
          <p:nvPr/>
        </p:nvSpPr>
        <p:spPr>
          <a:xfrm>
            <a:off x="504000" y="1656000"/>
            <a:ext cx="9071640" cy="2958840"/>
          </a:xfrm>
          <a:prstGeom prst="rect">
            <a:avLst/>
          </a:prstGeom>
          <a:noFill/>
          <a:ln>
            <a:noFill/>
          </a:ln>
        </p:spPr>
        <p:txBody>
          <a:bodyPr lIns="0" rIns="0" tIns="0" bIns="0">
            <a:normAutofit fontScale="38000"/>
          </a:bodyPr>
          <a:p>
            <a:pPr marL="432000" indent="-324000">
              <a:spcAft>
                <a:spcPts val="1414"/>
              </a:spcAft>
              <a:buClr>
                <a:srgbClr val="000000"/>
              </a:buClr>
              <a:buSzPct val="45000"/>
              <a:buFont typeface="Wingdings" charset="2"/>
              <a:buChar char=""/>
            </a:pPr>
            <a:r>
              <a:rPr b="0" lang="en-US" sz="3200" spc="-1" strike="noStrike">
                <a:latin typeface="Arial"/>
              </a:rPr>
              <a:t>Really cool that attention was being used back </a:t>
            </a:r>
            <a:r>
              <a:rPr b="0" lang="en-US" sz="3200" spc="-1" strike="noStrike">
                <a:latin typeface="Arial"/>
              </a:rPr>
              <a:t>in 2014. If I had to bet money on which of </a:t>
            </a:r>
            <a:r>
              <a:rPr b="0" lang="en-US" sz="3200" spc="-1" strike="noStrike">
                <a:latin typeface="Arial"/>
              </a:rPr>
              <a:t>these systems could be the strongest, if trained </a:t>
            </a:r>
            <a:r>
              <a:rPr b="0" lang="en-US" sz="3200" spc="-1" strike="noStrike">
                <a:latin typeface="Arial"/>
              </a:rPr>
              <a:t>and evaluated by humans on the same data, </a:t>
            </a:r>
            <a:r>
              <a:rPr b="0" lang="en-US" sz="3200" spc="-1" strike="noStrike">
                <a:latin typeface="Arial"/>
              </a:rPr>
              <a:t>I’d probably vote this one. I really like how the </a:t>
            </a:r>
            <a:r>
              <a:rPr b="0" lang="en-US" sz="3200" spc="-1" strike="noStrike">
                <a:latin typeface="Arial"/>
              </a:rPr>
              <a:t>authors spelled out evaluation metrics in this </a:t>
            </a:r>
            <a:r>
              <a:rPr b="0" lang="en-US" sz="3200" spc="-1" strike="noStrike">
                <a:latin typeface="Arial"/>
              </a:rPr>
              <a:t>paper and include strict annotation guidelines </a:t>
            </a:r>
            <a:r>
              <a:rPr b="0" lang="en-US" sz="3200" spc="-1" strike="noStrike">
                <a:latin typeface="Arial"/>
              </a:rPr>
              <a:t>on what constitutes acceptable and </a:t>
            </a:r>
            <a:r>
              <a:rPr b="0" lang="en-US" sz="3200" spc="-1" strike="noStrike">
                <a:latin typeface="Arial"/>
              </a:rPr>
              <a:t>unacceptable responses. This was also the </a:t>
            </a:r>
            <a:r>
              <a:rPr b="0" lang="en-US" sz="3200" spc="-1" strike="noStrike">
                <a:latin typeface="Arial"/>
              </a:rPr>
              <a:t>only paper that talked about cleaning data prior </a:t>
            </a:r>
            <a:r>
              <a:rPr b="0" lang="en-US" sz="3200" spc="-1" strike="noStrike">
                <a:latin typeface="Arial"/>
              </a:rPr>
              <a:t>to training. This was probably the strongest of </a:t>
            </a:r>
            <a:r>
              <a:rPr b="0" lang="en-US" sz="3200" spc="-1" strike="noStrike">
                <a:latin typeface="Arial"/>
              </a:rPr>
              <a:t>these papers IMO.</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3" name="" descr=""/>
          <p:cNvPicPr/>
          <p:nvPr/>
        </p:nvPicPr>
        <p:blipFill>
          <a:blip r:embed="rId1"/>
          <a:stretch/>
        </p:blipFill>
        <p:spPr>
          <a:xfrm>
            <a:off x="4069080" y="534240"/>
            <a:ext cx="2240280" cy="431208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7920" y="648000"/>
            <a:ext cx="9071640" cy="2736000"/>
          </a:xfrm>
          <a:prstGeom prst="rect">
            <a:avLst/>
          </a:prstGeom>
          <a:solidFill>
            <a:srgbClr val="c7243a"/>
          </a:solidFill>
          <a:ln>
            <a:noFill/>
          </a:ln>
        </p:spPr>
        <p:txBody>
          <a:bodyPr lIns="72000" rIns="0" tIns="0" bIns="0" anchor="ctr">
            <a:noAutofit/>
          </a:bodyPr>
          <a:p>
            <a:endParaRPr b="0" lang="en-US" sz="4400" spc="-1" strike="noStrike">
              <a:solidFill>
                <a:srgbClr val="ffffff"/>
              </a:solidFill>
              <a:latin typeface="Arial"/>
            </a:endParaRPr>
          </a:p>
        </p:txBody>
      </p:sp>
      <p:pic>
        <p:nvPicPr>
          <p:cNvPr id="95" name="" descr=""/>
          <p:cNvPicPr/>
          <p:nvPr/>
        </p:nvPicPr>
        <p:blipFill>
          <a:blip r:embed="rId1"/>
          <a:stretch/>
        </p:blipFill>
        <p:spPr>
          <a:xfrm>
            <a:off x="3383280" y="182880"/>
            <a:ext cx="3114360" cy="50292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7920" y="648000"/>
            <a:ext cx="9071640" cy="2736000"/>
          </a:xfrm>
          <a:prstGeom prst="rect">
            <a:avLst/>
          </a:prstGeom>
          <a:solidFill>
            <a:srgbClr val="c7243a"/>
          </a:solidFill>
          <a:ln>
            <a:noFill/>
          </a:ln>
        </p:spPr>
        <p:txBody>
          <a:bodyPr lIns="72000" rIns="0" tIns="0" bIns="0" anchor="ctr">
            <a:noAutofit/>
          </a:bodyPr>
          <a:p>
            <a:endParaRPr b="0" lang="en-US" sz="4400" spc="-1" strike="noStrike">
              <a:solidFill>
                <a:srgbClr val="ffffff"/>
              </a:solidFill>
              <a:latin typeface="Arial"/>
            </a:endParaRPr>
          </a:p>
        </p:txBody>
      </p:sp>
      <p:pic>
        <p:nvPicPr>
          <p:cNvPr id="97" name="" descr=""/>
          <p:cNvPicPr/>
          <p:nvPr/>
        </p:nvPicPr>
        <p:blipFill>
          <a:blip r:embed="rId1"/>
          <a:stretch/>
        </p:blipFill>
        <p:spPr>
          <a:xfrm>
            <a:off x="2764440" y="548640"/>
            <a:ext cx="4214880" cy="45720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7920" y="648000"/>
            <a:ext cx="9071640" cy="2736000"/>
          </a:xfrm>
          <a:prstGeom prst="rect">
            <a:avLst/>
          </a:prstGeom>
          <a:solidFill>
            <a:srgbClr val="c7243a"/>
          </a:solidFill>
          <a:ln>
            <a:noFill/>
          </a:ln>
        </p:spPr>
        <p:txBody>
          <a:bodyPr lIns="72000" rIns="0" tIns="0" bIns="0" anchor="ctr">
            <a:noAutofit/>
          </a:bodyPr>
          <a:p>
            <a:endParaRPr b="0" lang="en-US" sz="4400" spc="-1" strike="noStrike">
              <a:solidFill>
                <a:srgbClr val="ffffff"/>
              </a:solidFill>
              <a:latin typeface="Arial"/>
            </a:endParaRPr>
          </a:p>
        </p:txBody>
      </p:sp>
      <p:pic>
        <p:nvPicPr>
          <p:cNvPr id="99" name="" descr=""/>
          <p:cNvPicPr/>
          <p:nvPr/>
        </p:nvPicPr>
        <p:blipFill>
          <a:blip r:embed="rId1"/>
          <a:stretch/>
        </p:blipFill>
        <p:spPr>
          <a:xfrm>
            <a:off x="1481400" y="239040"/>
            <a:ext cx="6473880" cy="47901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7920" y="648000"/>
            <a:ext cx="9071640" cy="2736000"/>
          </a:xfrm>
          <a:prstGeom prst="rect">
            <a:avLst/>
          </a:prstGeom>
          <a:solidFill>
            <a:srgbClr val="c7243a"/>
          </a:solidFill>
          <a:ln>
            <a:noFill/>
          </a:ln>
        </p:spPr>
        <p:txBody>
          <a:bodyPr lIns="72000" rIns="0" tIns="0" bIns="0" anchor="ctr">
            <a:noAutofit/>
          </a:bodyPr>
          <a:p>
            <a:endParaRPr b="0" lang="en-US" sz="4400" spc="-1" strike="noStrike">
              <a:solidFill>
                <a:srgbClr val="ffffff"/>
              </a:solidFill>
              <a:latin typeface="Arial"/>
            </a:endParaRPr>
          </a:p>
        </p:txBody>
      </p:sp>
      <p:pic>
        <p:nvPicPr>
          <p:cNvPr id="101" name="" descr=""/>
          <p:cNvPicPr/>
          <p:nvPr/>
        </p:nvPicPr>
        <p:blipFill>
          <a:blip r:embed="rId1"/>
          <a:stretch/>
        </p:blipFill>
        <p:spPr>
          <a:xfrm>
            <a:off x="1221480" y="1267200"/>
            <a:ext cx="8105400" cy="28476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504000" y="565560"/>
            <a:ext cx="9071640" cy="946440"/>
          </a:xfrm>
          <a:prstGeom prst="rect">
            <a:avLst/>
          </a:prstGeom>
          <a:noFill/>
          <a:ln>
            <a:noFill/>
          </a:ln>
        </p:spPr>
        <p:txBody>
          <a:bodyPr lIns="0" rIns="0" tIns="0" bIns="0" anchor="ctr">
            <a:noAutofit/>
          </a:bodyPr>
          <a:p>
            <a:r>
              <a:rPr b="0" lang="en-US" sz="4400" spc="-1" strike="noStrike">
                <a:solidFill>
                  <a:srgbClr val="c7243a"/>
                </a:solidFill>
                <a:latin typeface="Arial"/>
              </a:rPr>
              <a:t>Synthesis</a:t>
            </a:r>
            <a:endParaRPr b="0" lang="en-US" sz="4400" spc="-1" strike="noStrike">
              <a:solidFill>
                <a:srgbClr val="c7243a"/>
              </a:solidFill>
              <a:latin typeface="Arial"/>
            </a:endParaRPr>
          </a:p>
        </p:txBody>
      </p:sp>
      <p:sp>
        <p:nvSpPr>
          <p:cNvPr id="103" name="TextShape 2"/>
          <p:cNvSpPr txBox="1"/>
          <p:nvPr/>
        </p:nvSpPr>
        <p:spPr>
          <a:xfrm>
            <a:off x="504000" y="1656000"/>
            <a:ext cx="9071640" cy="352800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US" sz="2000" spc="-1" strike="noStrike">
                <a:latin typeface="Arial"/>
              </a:rPr>
              <a:t>System is fairly rudimentary by today’s standards and even the cherry-picked results shown in the paper were pretty bad. The authors seem to have concluded early on that BLEU isn’t fit for this task, so it’s somewhat surprising that current papers still rely on it. However, this was early work and possibly the first attempt to cast dialogue processing as an MT problem, so it was significant and trailblazing despite its limitations. Additionally, the authors clearly thought through many of the problems that would arise when thinking about dialogue as an MT system.  </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250</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2021-10-11T07:38:32Z</dcterms:created>
  <dc:creator/>
  <dc:description/>
  <dc:language>en-US</dc:language>
  <cp:lastModifiedBy/>
  <dcterms:modified xsi:type="dcterms:W3CDTF">2021-10-11T17:51:40Z</dcterms:modified>
  <cp:revision>6</cp:revision>
  <dc:subject/>
  <dc:title>Classy Red</dc:title>
</cp:coreProperties>
</file>