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81" r:id="rId4"/>
    <p:sldId id="288" r:id="rId5"/>
    <p:sldId id="289" r:id="rId6"/>
    <p:sldId id="293" r:id="rId7"/>
    <p:sldId id="294" r:id="rId8"/>
    <p:sldId id="295" r:id="rId9"/>
    <p:sldId id="290" r:id="rId10"/>
    <p:sldId id="291" r:id="rId11"/>
    <p:sldId id="296" r:id="rId12"/>
    <p:sldId id="292" r:id="rId13"/>
    <p:sldId id="297" r:id="rId14"/>
    <p:sldId id="299" r:id="rId15"/>
    <p:sldId id="298" r:id="rId16"/>
    <p:sldId id="300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1"/>
            <p14:sldId id="288"/>
            <p14:sldId id="289"/>
            <p14:sldId id="293"/>
            <p14:sldId id="294"/>
            <p14:sldId id="295"/>
            <p14:sldId id="290"/>
            <p14:sldId id="291"/>
            <p14:sldId id="296"/>
            <p14:sldId id="292"/>
            <p14:sldId id="297"/>
            <p14:sldId id="299"/>
            <p14:sldId id="298"/>
            <p14:sldId id="300"/>
          </p14:sldIdLst>
        </p14:section>
        <p14:section name="结论和摘要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2" d="100"/>
          <a:sy n="72" d="100"/>
        </p:scale>
        <p:origin x="-1877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8/3/2018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949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58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altLang="zh-CN" smtClean="0"/>
              <a:pPr/>
              <a:t>17</a:t>
            </a:fld>
            <a:endParaRPr lang="zh-CN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几种分类模型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lt"/>
              </a:rPr>
              <a:t>Tick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朴素贝叶斯算法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5184576" cy="1673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5"/>
            <a:ext cx="4392488" cy="180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570" y="4986168"/>
            <a:ext cx="518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拿到了个黑石头，是来自于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桶的概率：？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60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朴素贝叶斯算法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5184576" cy="1673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5"/>
            <a:ext cx="4392488" cy="180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570" y="4986168"/>
            <a:ext cx="518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拿到了个黑石头，是来自于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桶的概率：？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P(A|H)=P(H|A)*P(A)/P(H) =2/4 * 1/2  </a:t>
            </a:r>
            <a:r>
              <a:rPr lang="zh-CN" altLang="en-US" dirty="0" smtClean="0"/>
              <a:t>除 </a:t>
            </a:r>
            <a:r>
              <a:rPr lang="en-US" altLang="zh-CN" dirty="0" smtClean="0"/>
              <a:t>4/7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035566"/>
            <a:ext cx="2578859" cy="82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4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朴素贝叶斯算法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/>
              <a:t>贝叶斯理论</a:t>
            </a:r>
          </a:p>
          <a:p>
            <a:r>
              <a:rPr lang="zh-CN" altLang="en-US" sz="2000" dirty="0"/>
              <a:t>我们现在有一个数据集，它由两类数据组成，数据分布如下图所示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我们现在用 </a:t>
            </a:r>
            <a:r>
              <a:rPr lang="en-US" altLang="zh-CN" sz="2000" dirty="0"/>
              <a:t>p1(x,y) </a:t>
            </a:r>
            <a:r>
              <a:rPr lang="zh-CN" altLang="en-US" sz="2000" dirty="0"/>
              <a:t>表示数据点 </a:t>
            </a:r>
            <a:r>
              <a:rPr lang="en-US" altLang="zh-CN" sz="2000" dirty="0"/>
              <a:t>(x,y) </a:t>
            </a:r>
            <a:r>
              <a:rPr lang="zh-CN" altLang="en-US" sz="2000" dirty="0"/>
              <a:t>属于类别 </a:t>
            </a:r>
            <a:r>
              <a:rPr lang="en-US" altLang="zh-CN" sz="2000" dirty="0"/>
              <a:t>1</a:t>
            </a:r>
            <a:r>
              <a:rPr lang="zh-CN" altLang="en-US" sz="2000" dirty="0"/>
              <a:t>（图中用圆点表示的类别）的概率，用 </a:t>
            </a:r>
            <a:r>
              <a:rPr lang="en-US" altLang="zh-CN" sz="2000" dirty="0"/>
              <a:t>p2(x,y) </a:t>
            </a:r>
            <a:r>
              <a:rPr lang="zh-CN" altLang="en-US" sz="2000" dirty="0"/>
              <a:t>表示数据点 </a:t>
            </a:r>
            <a:r>
              <a:rPr lang="en-US" altLang="zh-CN" sz="2000" dirty="0"/>
              <a:t>(x,y) </a:t>
            </a:r>
            <a:r>
              <a:rPr lang="zh-CN" altLang="en-US" sz="2000" dirty="0"/>
              <a:t>属于类别 </a:t>
            </a:r>
            <a:r>
              <a:rPr lang="en-US" altLang="zh-CN" sz="2000" dirty="0"/>
              <a:t>2</a:t>
            </a:r>
            <a:r>
              <a:rPr lang="zh-CN" altLang="en-US" sz="2000" dirty="0"/>
              <a:t>（图中三角形表示的类别）的概率，那么对于一个新数据点 </a:t>
            </a:r>
            <a:r>
              <a:rPr lang="en-US" altLang="zh-CN" sz="2000" dirty="0"/>
              <a:t>(x,y)</a:t>
            </a:r>
            <a:r>
              <a:rPr lang="zh-CN" altLang="en-US" sz="2000" dirty="0"/>
              <a:t>，可以用下面的规则来判断它的类别：</a:t>
            </a:r>
          </a:p>
          <a:p>
            <a:r>
              <a:rPr lang="zh-CN" altLang="en-US" sz="2000" dirty="0"/>
              <a:t>如果 </a:t>
            </a:r>
            <a:r>
              <a:rPr lang="en-US" altLang="zh-CN" sz="2000" dirty="0"/>
              <a:t>p1(x,y) &gt; p2(x,y) </a:t>
            </a:r>
            <a:r>
              <a:rPr lang="zh-CN" altLang="en-US" sz="2000" dirty="0"/>
              <a:t>，那么类别为</a:t>
            </a:r>
            <a:r>
              <a:rPr lang="en-US" altLang="zh-CN" sz="2000" dirty="0"/>
              <a:t>1</a:t>
            </a:r>
          </a:p>
          <a:p>
            <a:r>
              <a:rPr lang="zh-CN" altLang="en-US" sz="2000" dirty="0"/>
              <a:t>如果 </a:t>
            </a:r>
            <a:r>
              <a:rPr lang="en-US" altLang="zh-CN" sz="2000" dirty="0"/>
              <a:t>p2(x,y) &gt; p1(x,y) </a:t>
            </a:r>
            <a:r>
              <a:rPr lang="zh-CN" altLang="en-US" sz="2000" dirty="0"/>
              <a:t>，那么类别为</a:t>
            </a:r>
            <a:r>
              <a:rPr lang="en-US" altLang="zh-CN" sz="2000" dirty="0"/>
              <a:t>2</a:t>
            </a:r>
          </a:p>
          <a:p>
            <a:r>
              <a:rPr lang="zh-CN" altLang="en-US" sz="2000" dirty="0"/>
              <a:t>也就是说，我们会选择高概率对应的类别。这就是贝叶斯决策理论的核心思想，即选择具有最高概率的决策。</a:t>
            </a:r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536"/>
            <a:ext cx="3168352" cy="24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1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朴素贝叶斯算法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/>
              <a:t>朴素贝叶斯 开发流</a:t>
            </a:r>
            <a:r>
              <a:rPr lang="zh-CN" altLang="en-US" sz="2000" b="1" dirty="0" smtClean="0"/>
              <a:t>程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收</a:t>
            </a:r>
            <a:r>
              <a:rPr lang="zh-CN" altLang="en-US" sz="2000" dirty="0"/>
              <a:t>集数据</a:t>
            </a:r>
            <a:r>
              <a:rPr lang="en-US" altLang="zh-CN" sz="2000" dirty="0"/>
              <a:t>: </a:t>
            </a:r>
            <a:r>
              <a:rPr lang="zh-CN" altLang="en-US" sz="2000" dirty="0"/>
              <a:t>可以使用任何方法。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准</a:t>
            </a:r>
            <a:r>
              <a:rPr lang="zh-CN" altLang="en-US" sz="2000" dirty="0"/>
              <a:t>备数据</a:t>
            </a:r>
            <a:r>
              <a:rPr lang="en-US" altLang="zh-CN" sz="2000" dirty="0"/>
              <a:t>: </a:t>
            </a:r>
            <a:r>
              <a:rPr lang="zh-CN" altLang="en-US" sz="2000" dirty="0"/>
              <a:t>需要数值型或者布尔型数据。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分</a:t>
            </a:r>
            <a:r>
              <a:rPr lang="zh-CN" altLang="en-US" sz="2000" dirty="0"/>
              <a:t>析数据</a:t>
            </a:r>
            <a:r>
              <a:rPr lang="en-US" altLang="zh-CN" sz="2000" dirty="0"/>
              <a:t>: </a:t>
            </a:r>
            <a:r>
              <a:rPr lang="zh-CN" altLang="en-US" sz="2000" dirty="0"/>
              <a:t>有大量特征时，绘制特征作用不大，此时使用直方图效果更好。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训</a:t>
            </a:r>
            <a:r>
              <a:rPr lang="zh-CN" altLang="en-US" sz="2000" dirty="0"/>
              <a:t>练算法</a:t>
            </a:r>
            <a:r>
              <a:rPr lang="en-US" altLang="zh-CN" sz="2000" dirty="0"/>
              <a:t>: </a:t>
            </a:r>
            <a:r>
              <a:rPr lang="zh-CN" altLang="en-US" sz="2000" dirty="0"/>
              <a:t>计算不同的独立特征的条件概率。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测</a:t>
            </a:r>
            <a:r>
              <a:rPr lang="zh-CN" altLang="en-US" sz="2000" dirty="0"/>
              <a:t>试算法</a:t>
            </a:r>
            <a:r>
              <a:rPr lang="en-US" altLang="zh-CN" sz="2000" dirty="0"/>
              <a:t>: </a:t>
            </a:r>
            <a:r>
              <a:rPr lang="zh-CN" altLang="en-US" sz="2000" dirty="0"/>
              <a:t>计算错误率。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使</a:t>
            </a:r>
            <a:r>
              <a:rPr lang="zh-CN" altLang="en-US" sz="2000" dirty="0"/>
              <a:t>用算法</a:t>
            </a:r>
            <a:r>
              <a:rPr lang="en-US" altLang="zh-CN" sz="2000" dirty="0"/>
              <a:t>: </a:t>
            </a:r>
            <a:r>
              <a:rPr lang="zh-CN" altLang="en-US" sz="2000" dirty="0"/>
              <a:t>一个常见的朴素贝叶斯应用是文档分类。可以在任意的分类场景中使用朴素贝叶斯分类器，不一定非要是文本。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820285"/>
            <a:ext cx="7704857" cy="936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/>
              <a:t>优点</a:t>
            </a:r>
            <a:r>
              <a:rPr lang="en-US" altLang="zh-CN" sz="2000" b="1" dirty="0"/>
              <a:t>: </a:t>
            </a:r>
            <a:r>
              <a:rPr lang="zh-CN" altLang="en-US" sz="2000" dirty="0"/>
              <a:t>在数据较少的情况下仍然有效，可以处理多类别问题。 </a:t>
            </a:r>
            <a:endParaRPr lang="en-US" altLang="zh-CN" sz="2000" dirty="0" smtClean="0"/>
          </a:p>
          <a:p>
            <a:r>
              <a:rPr lang="zh-CN" altLang="en-US" sz="2000" b="1" dirty="0" smtClean="0"/>
              <a:t>缺</a:t>
            </a:r>
            <a:r>
              <a:rPr lang="zh-CN" altLang="en-US" sz="2000" b="1" dirty="0"/>
              <a:t>点</a:t>
            </a:r>
            <a:r>
              <a:rPr lang="en-US" altLang="zh-CN" sz="2000" b="1" dirty="0"/>
              <a:t>: </a:t>
            </a:r>
            <a:r>
              <a:rPr lang="zh-CN" altLang="en-US" sz="2000" dirty="0"/>
              <a:t>对于输入数据的准备方式较为敏感。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59432"/>
              </p:ext>
            </p:extLst>
          </p:nvPr>
        </p:nvGraphicFramePr>
        <p:xfrm>
          <a:off x="6948264" y="260648"/>
          <a:ext cx="1652254" cy="143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包装程序外壳对象" showAsIcon="1" r:id="rId5" imgW="914400" imgH="792360" progId="Package">
                  <p:embed/>
                </p:oleObj>
              </mc:Choice>
              <mc:Fallback>
                <p:oleObj name="包装程序外壳对象" showAsIcon="1" r:id="rId5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8264" y="260648"/>
                        <a:ext cx="1652254" cy="143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708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支持向量机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7915773" cy="4320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7611" y="5517232"/>
            <a:ext cx="7885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要给左右两边的点进行分类</a:t>
            </a:r>
          </a:p>
          <a:p>
            <a:r>
              <a:rPr lang="zh-CN" altLang="en-US" dirty="0"/>
              <a:t>明显发现：选择</a:t>
            </a:r>
            <a:r>
              <a:rPr lang="en-US" altLang="zh-CN" dirty="0"/>
              <a:t>D</a:t>
            </a:r>
            <a:r>
              <a:rPr lang="zh-CN" altLang="en-US" dirty="0"/>
              <a:t>会比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分隔的效果要好很多。</a:t>
            </a:r>
          </a:p>
        </p:txBody>
      </p:sp>
    </p:spTree>
    <p:extLst>
      <p:ext uri="{BB962C8B-B14F-4D97-AF65-F5344CB8AC3E}">
        <p14:creationId xmlns:p14="http://schemas.microsoft.com/office/powerpoint/2010/main" val="2191147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支持向量机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/>
              <a:t>支持向量机</a:t>
            </a:r>
            <a:r>
              <a:rPr lang="en-US" altLang="zh-CN" sz="2000" dirty="0"/>
              <a:t>(Support Vector Machines, SVM)</a:t>
            </a:r>
            <a:r>
              <a:rPr lang="zh-CN" altLang="en-US" sz="2000" dirty="0"/>
              <a:t>：是一种监督学习算法。</a:t>
            </a:r>
          </a:p>
          <a:p>
            <a:r>
              <a:rPr lang="zh-CN" altLang="en-US" sz="2000" dirty="0"/>
              <a:t>支持向量</a:t>
            </a:r>
            <a:r>
              <a:rPr lang="en-US" altLang="zh-CN" sz="2000" dirty="0"/>
              <a:t>(Support Vector)</a:t>
            </a:r>
            <a:r>
              <a:rPr lang="zh-CN" altLang="en-US" sz="2000" dirty="0"/>
              <a:t>就是离分隔超平面最近的那些点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机</a:t>
            </a:r>
            <a:r>
              <a:rPr lang="en-US" altLang="zh-CN" sz="2000" dirty="0"/>
              <a:t>(Machine)</a:t>
            </a:r>
            <a:r>
              <a:rPr lang="zh-CN" altLang="en-US" sz="2000" dirty="0"/>
              <a:t>就是表示一种算法，而不是表示机器。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62" y="2564904"/>
            <a:ext cx="5360676" cy="35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42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支持向量机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1124744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收集数据：可以使用任意方法。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准</a:t>
            </a:r>
            <a:r>
              <a:rPr lang="zh-CN" altLang="en-US" dirty="0"/>
              <a:t>备数据：需要数值型数据。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分</a:t>
            </a:r>
            <a:r>
              <a:rPr lang="zh-CN" altLang="en-US" dirty="0"/>
              <a:t>析数据：有助于可视化分隔超平面。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训</a:t>
            </a:r>
            <a:r>
              <a:rPr lang="zh-CN" altLang="en-US" dirty="0"/>
              <a:t>练算法：</a:t>
            </a:r>
            <a:r>
              <a:rPr lang="en-US" altLang="zh-CN" dirty="0"/>
              <a:t>SVM</a:t>
            </a:r>
            <a:r>
              <a:rPr lang="zh-CN" altLang="en-US" dirty="0"/>
              <a:t>的大部分时间都源自训练，该过程主要实现两个参数的调优。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测</a:t>
            </a:r>
            <a:r>
              <a:rPr lang="zh-CN" altLang="en-US" dirty="0"/>
              <a:t>试算法：十分简单的计算过程就可以实现。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使</a:t>
            </a:r>
            <a:r>
              <a:rPr lang="zh-CN" altLang="en-US" dirty="0"/>
              <a:t>用算法：几乎所有分类问题都可以使用</a:t>
            </a:r>
            <a:r>
              <a:rPr lang="en-US" altLang="zh-CN" dirty="0"/>
              <a:t>SVM</a:t>
            </a:r>
            <a:r>
              <a:rPr lang="zh-CN" altLang="en-US" dirty="0"/>
              <a:t>，值得一提的是，</a:t>
            </a:r>
            <a:r>
              <a:rPr lang="en-US" altLang="zh-CN" dirty="0"/>
              <a:t>SVM</a:t>
            </a:r>
            <a:r>
              <a:rPr lang="zh-CN" altLang="en-US" dirty="0"/>
              <a:t>本身是一个二类分类器，对多类问题应用</a:t>
            </a:r>
            <a:r>
              <a:rPr lang="en-US" altLang="zh-CN" dirty="0"/>
              <a:t>SVM</a:t>
            </a:r>
            <a:r>
              <a:rPr lang="zh-CN" altLang="en-US" dirty="0"/>
              <a:t>需要对代码做一些修改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b="1" dirty="0"/>
              <a:t>优点：</a:t>
            </a:r>
            <a:r>
              <a:rPr lang="zh-CN" altLang="en-US" dirty="0"/>
              <a:t>泛化（由具体的、个别的扩大为一般的，就是说：模型训练完后的新样本）错误率低，计算开销不大，结果易理解。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缺</a:t>
            </a:r>
            <a:r>
              <a:rPr lang="zh-CN" altLang="en-US" b="1" dirty="0"/>
              <a:t>点：</a:t>
            </a:r>
            <a:r>
              <a:rPr lang="zh-CN" altLang="en-US" dirty="0"/>
              <a:t>对参数调节和核函数的选择敏感，原始分类器不加修改仅适合于处理二分类问题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57406"/>
              </p:ext>
            </p:extLst>
          </p:nvPr>
        </p:nvGraphicFramePr>
        <p:xfrm>
          <a:off x="7413625" y="2889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包装程序外壳对象" showAsIcon="1" r:id="rId5" imgW="914400" imgH="792360" progId="Package">
                  <p:embed/>
                </p:oleObj>
              </mc:Choice>
              <mc:Fallback>
                <p:oleObj name="包装程序外壳对象" showAsIcon="1" r:id="rId5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3625" y="2889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874127"/>
              </p:ext>
            </p:extLst>
          </p:nvPr>
        </p:nvGraphicFramePr>
        <p:xfrm>
          <a:off x="6576120" y="28932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包装程序外壳对象" showAsIcon="1" r:id="rId7" imgW="914400" imgH="792360" progId="Package">
                  <p:embed/>
                </p:oleObj>
              </mc:Choice>
              <mc:Fallback>
                <p:oleObj name="包装程序外壳对象" showAsIcon="1" r:id="rId7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6120" y="28932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979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zh-CN"/>
            </a:pPr>
            <a:r>
              <a:rPr lang="zh-CN"/>
              <a:t>问题?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594928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https://github.com/apachecn/MachineLearning/tree/master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近邻算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en-US" altLang="zh-CN" b="1" dirty="0"/>
              <a:t>Logistic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zh-CN" altLang="en-US" dirty="0" smtClean="0"/>
              <a:t>朴素贝叶斯算法</a:t>
            </a:r>
            <a:endParaRPr lang="en-US" altLang="zh-CN" dirty="0" smtClean="0"/>
          </a:p>
          <a:p>
            <a:r>
              <a:rPr lang="zh-CN" altLang="en-US" dirty="0"/>
              <a:t>支</a:t>
            </a:r>
            <a:r>
              <a:rPr lang="zh-CN" altLang="en-US" dirty="0" smtClean="0"/>
              <a:t>持向量</a:t>
            </a:r>
            <a:r>
              <a:rPr lang="zh-CN" altLang="en-US" dirty="0" smtClean="0"/>
              <a:t>机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3600" dirty="0"/>
              <a:t>K-</a:t>
            </a:r>
            <a:r>
              <a:rPr lang="zh-CN" altLang="en-US" sz="3600" dirty="0"/>
              <a:t>近邻算法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/>
              <a:t>KNN </a:t>
            </a:r>
            <a:r>
              <a:rPr lang="zh-CN" altLang="en-US" sz="2000" b="1" dirty="0"/>
              <a:t>工作原理</a:t>
            </a:r>
          </a:p>
          <a:p>
            <a:r>
              <a:rPr lang="zh-CN" altLang="en-US" sz="2000" dirty="0"/>
              <a:t>假设有一个带有标签的样本数据集（训练样本集），其中包含每条数据与所属分类的对应关系。</a:t>
            </a:r>
          </a:p>
          <a:p>
            <a:r>
              <a:rPr lang="zh-CN" altLang="en-US" sz="2000" dirty="0"/>
              <a:t>输入没有标签的新数据后，将新数据的每个特征与样本集中数据对应的特征进行比较。</a:t>
            </a:r>
          </a:p>
          <a:p>
            <a:pPr lvl="1"/>
            <a:r>
              <a:rPr lang="zh-CN" altLang="en-US" sz="2000" dirty="0"/>
              <a:t>计算新数据与样本数据集中每条数据的距离。</a:t>
            </a:r>
          </a:p>
          <a:p>
            <a:pPr lvl="1"/>
            <a:r>
              <a:rPr lang="zh-CN" altLang="en-US" sz="2000" dirty="0"/>
              <a:t>对求得的所有距离进行排序（从小到大，越小表示越相似）。</a:t>
            </a:r>
          </a:p>
          <a:p>
            <a:pPr lvl="1"/>
            <a:r>
              <a:rPr lang="zh-CN" altLang="en-US" sz="2000" dirty="0"/>
              <a:t>取前 </a:t>
            </a:r>
            <a:r>
              <a:rPr lang="en-US" altLang="zh-CN" sz="2000" dirty="0"/>
              <a:t>k </a:t>
            </a:r>
            <a:r>
              <a:rPr lang="zh-CN" altLang="en-US" sz="2000" dirty="0"/>
              <a:t>（</a:t>
            </a:r>
            <a:r>
              <a:rPr lang="en-US" altLang="zh-CN" sz="2000" dirty="0"/>
              <a:t>k </a:t>
            </a:r>
            <a:r>
              <a:rPr lang="zh-CN" altLang="en-US" sz="2000" dirty="0"/>
              <a:t>一般小于等于 </a:t>
            </a:r>
            <a:r>
              <a:rPr lang="en-US" altLang="zh-CN" sz="2000" dirty="0"/>
              <a:t>20 </a:t>
            </a:r>
            <a:r>
              <a:rPr lang="zh-CN" altLang="en-US" sz="2000" dirty="0"/>
              <a:t>）个样本数据对应的分类标签。</a:t>
            </a:r>
          </a:p>
          <a:p>
            <a:r>
              <a:rPr lang="zh-CN" altLang="en-US" sz="2000" dirty="0"/>
              <a:t>求 </a:t>
            </a:r>
            <a:r>
              <a:rPr lang="en-US" altLang="zh-CN" sz="2000" dirty="0"/>
              <a:t>k </a:t>
            </a:r>
            <a:r>
              <a:rPr lang="zh-CN" altLang="en-US" sz="2000" dirty="0"/>
              <a:t>个数据中出现次数最多的分类标签作为新数据的分类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给定一个训练数据集，对新的输入实例，在训练数据集中找到与该实例最邻近的 </a:t>
            </a:r>
            <a:r>
              <a:rPr lang="en-US" altLang="zh-CN" sz="2000" dirty="0"/>
              <a:t>k </a:t>
            </a:r>
            <a:r>
              <a:rPr lang="zh-CN" altLang="en-US" sz="2000" dirty="0"/>
              <a:t>个实例，这 </a:t>
            </a:r>
            <a:r>
              <a:rPr lang="en-US" altLang="zh-CN" sz="2000" dirty="0"/>
              <a:t>k </a:t>
            </a:r>
            <a:r>
              <a:rPr lang="zh-CN" altLang="en-US" sz="2000" dirty="0"/>
              <a:t>个实例的多数属于某个类，就把该输入实例分为这个类。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3600" dirty="0"/>
              <a:t>K-</a:t>
            </a:r>
            <a:r>
              <a:rPr lang="zh-CN" altLang="en-US" sz="3600" dirty="0"/>
              <a:t>近邻算法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56886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/>
              <a:t>KNN </a:t>
            </a:r>
            <a:r>
              <a:rPr lang="zh-CN" altLang="en-US" sz="2000" b="1" dirty="0"/>
              <a:t>开发流程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收集数据：任何方法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准</a:t>
            </a:r>
            <a:r>
              <a:rPr lang="zh-CN" altLang="en-US" sz="2000" dirty="0"/>
              <a:t>备数据：距离计算所需要的数值，最好是结构化的数据格</a:t>
            </a:r>
            <a:r>
              <a:rPr lang="zh-CN" altLang="en-US" sz="2000" dirty="0" smtClean="0"/>
              <a:t>式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分析数据：任何方法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训</a:t>
            </a:r>
            <a:r>
              <a:rPr lang="zh-CN" altLang="en-US" sz="2000" dirty="0"/>
              <a:t>练算法：此步骤不适用于 </a:t>
            </a:r>
            <a:r>
              <a:rPr lang="en-US" altLang="zh-CN" sz="2000" dirty="0"/>
              <a:t>k-</a:t>
            </a:r>
            <a:r>
              <a:rPr lang="zh-CN" altLang="en-US" sz="2000" dirty="0"/>
              <a:t>近邻算法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测</a:t>
            </a:r>
            <a:r>
              <a:rPr lang="zh-CN" altLang="en-US" sz="2000" dirty="0"/>
              <a:t>试算法：计算错误率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使</a:t>
            </a:r>
            <a:r>
              <a:rPr lang="zh-CN" altLang="en-US" sz="2000" dirty="0"/>
              <a:t>用算法：输入样本数据和结构化的输出结果，然后运行 </a:t>
            </a:r>
            <a:r>
              <a:rPr lang="en-US" altLang="zh-CN" sz="2000" dirty="0"/>
              <a:t>k-</a:t>
            </a:r>
            <a:r>
              <a:rPr lang="zh-CN" altLang="en-US" sz="2000" dirty="0"/>
              <a:t>近邻算法判断输入数据分类属于哪个分类，最后对计算出的分类执行后续处</a:t>
            </a:r>
            <a:r>
              <a:rPr lang="zh-CN" altLang="en-US" sz="2000" dirty="0" smtClean="0"/>
              <a:t>理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r>
              <a:rPr lang="en-US" altLang="zh-CN" sz="2000" b="1" dirty="0"/>
              <a:t>KNN </a:t>
            </a:r>
            <a:r>
              <a:rPr lang="zh-CN" altLang="en-US" sz="2000" b="1" dirty="0"/>
              <a:t>算法特</a:t>
            </a:r>
            <a:r>
              <a:rPr lang="zh-CN" altLang="en-US" sz="2000" b="1" dirty="0" smtClean="0"/>
              <a:t>点</a:t>
            </a:r>
            <a:endParaRPr lang="en-US" altLang="zh-CN" sz="2000" dirty="0" smtClean="0"/>
          </a:p>
          <a:p>
            <a:r>
              <a:rPr lang="zh-CN" altLang="en-US" sz="2000" b="1" dirty="0"/>
              <a:t>优点：</a:t>
            </a:r>
            <a:r>
              <a:rPr lang="zh-CN" altLang="en-US" sz="2000" dirty="0"/>
              <a:t>精度高、对异常值不敏感、无数据输入假</a:t>
            </a:r>
            <a:r>
              <a:rPr lang="zh-CN" altLang="en-US" sz="2000" dirty="0" smtClean="0"/>
              <a:t>定</a:t>
            </a:r>
            <a:endParaRPr lang="en-US" altLang="zh-CN" sz="2000" dirty="0" smtClean="0"/>
          </a:p>
          <a:p>
            <a:r>
              <a:rPr lang="zh-CN" altLang="en-US" sz="2000" b="1" dirty="0" smtClean="0"/>
              <a:t>缺</a:t>
            </a:r>
            <a:r>
              <a:rPr lang="zh-CN" altLang="en-US" sz="2000" b="1" dirty="0"/>
              <a:t>点：</a:t>
            </a:r>
            <a:r>
              <a:rPr lang="zh-CN" altLang="en-US" sz="2000" dirty="0"/>
              <a:t>计算复杂度高、空间复杂度高 适用数据范围：数值型和标称型</a:t>
            </a:r>
          </a:p>
        </p:txBody>
      </p:sp>
    </p:spTree>
    <p:extLst>
      <p:ext uri="{BB962C8B-B14F-4D97-AF65-F5344CB8AC3E}">
        <p14:creationId xmlns:p14="http://schemas.microsoft.com/office/powerpoint/2010/main" val="3713608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3600" dirty="0"/>
              <a:t>K-</a:t>
            </a:r>
            <a:r>
              <a:rPr lang="zh-CN" altLang="en-US" sz="3600" dirty="0"/>
              <a:t>近邻算法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96752"/>
            <a:ext cx="707457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1547664" y="4293096"/>
            <a:ext cx="158417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547664" y="4293096"/>
            <a:ext cx="165618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32040" y="1628800"/>
            <a:ext cx="2232248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932040" y="1988840"/>
            <a:ext cx="2232248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40003" y="45718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7719" y="51165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5604" y="14441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6320" y="20082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378904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4324" y="32036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3547"/>
              </p:ext>
            </p:extLst>
          </p:nvPr>
        </p:nvGraphicFramePr>
        <p:xfrm>
          <a:off x="7616631" y="432275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包装程序外壳对象" showAsIcon="1" r:id="rId6" imgW="914400" imgH="792360" progId="Package">
                  <p:embed/>
                </p:oleObj>
              </mc:Choice>
              <mc:Fallback>
                <p:oleObj name="包装程序外壳对象" showAsIcon="1" r:id="rId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6631" y="432275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914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线性回归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/>
              <a:t>回归 概念</a:t>
            </a:r>
          </a:p>
          <a:p>
            <a:r>
              <a:rPr lang="zh-CN" altLang="en-US" sz="2000" dirty="0"/>
              <a:t>假设现在有一些数据点，我们用一条直线对这些点进行拟合（这条直线称为最佳拟合直线），这个拟合的过程就叫做回归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 Sigmoid </a:t>
            </a:r>
            <a:r>
              <a:rPr lang="zh-CN" altLang="en-US" sz="2000" dirty="0"/>
              <a:t>函数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8" y="2780928"/>
            <a:ext cx="1990507" cy="864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2896"/>
            <a:ext cx="3794760" cy="3177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7912" y="41944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y=(-</a:t>
            </a:r>
            <a:r>
              <a:rPr lang="en-US" altLang="zh-CN" dirty="0"/>
              <a:t>weights[0]-x*weights[1])/weights[2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y</a:t>
            </a:r>
            <a:r>
              <a:rPr lang="en-US" altLang="zh-CN" dirty="0"/>
              <a:t>=(-a-x*b)/c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7493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3600" b="1" dirty="0"/>
              <a:t>Logistic</a:t>
            </a:r>
            <a:r>
              <a:rPr lang="zh-CN" altLang="en-US" sz="3600" dirty="0" smtClean="0"/>
              <a:t>回</a:t>
            </a:r>
            <a:r>
              <a:rPr lang="zh-CN" altLang="en-US" sz="3600" dirty="0"/>
              <a:t>归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56886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/>
              <a:t>LogisticRegression </a:t>
            </a:r>
            <a:r>
              <a:rPr lang="zh-CN" altLang="en-US" sz="2000" b="1" dirty="0" smtClean="0"/>
              <a:t>开</a:t>
            </a:r>
            <a:r>
              <a:rPr lang="zh-CN" altLang="en-US" sz="2000" b="1" dirty="0"/>
              <a:t>发流程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收集数据</a:t>
            </a:r>
            <a:r>
              <a:rPr lang="en-US" altLang="zh-CN" sz="2000" dirty="0"/>
              <a:t>: </a:t>
            </a:r>
            <a:r>
              <a:rPr lang="zh-CN" altLang="en-US" sz="2000" dirty="0"/>
              <a:t>采用任意方法收集数据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准</a:t>
            </a:r>
            <a:r>
              <a:rPr lang="zh-CN" altLang="en-US" sz="2000" dirty="0"/>
              <a:t>备数据</a:t>
            </a:r>
            <a:r>
              <a:rPr lang="en-US" altLang="zh-CN" sz="2000" dirty="0"/>
              <a:t>: </a:t>
            </a:r>
            <a:r>
              <a:rPr lang="zh-CN" altLang="en-US" sz="2000" dirty="0"/>
              <a:t>由于需要进行距离计算，因此要求数据类型为数值型。另外，结构化数据格式则最佳。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分</a:t>
            </a:r>
            <a:r>
              <a:rPr lang="zh-CN" altLang="en-US" sz="2000" dirty="0"/>
              <a:t>析数据</a:t>
            </a:r>
            <a:r>
              <a:rPr lang="en-US" altLang="zh-CN" sz="2000" dirty="0"/>
              <a:t>: </a:t>
            </a:r>
            <a:r>
              <a:rPr lang="zh-CN" altLang="en-US" sz="2000" dirty="0"/>
              <a:t>采用任意方法对数据进行分析。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训</a:t>
            </a:r>
            <a:r>
              <a:rPr lang="zh-CN" altLang="en-US" sz="2000" dirty="0"/>
              <a:t>练算法</a:t>
            </a:r>
            <a:r>
              <a:rPr lang="en-US" altLang="zh-CN" sz="2000" dirty="0"/>
              <a:t>: </a:t>
            </a:r>
            <a:r>
              <a:rPr lang="zh-CN" altLang="en-US" sz="2000" dirty="0"/>
              <a:t>大部分时间将用于训练，训练的目的是为了找到最佳的分类回归系数。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测</a:t>
            </a:r>
            <a:r>
              <a:rPr lang="zh-CN" altLang="en-US" sz="2000" dirty="0"/>
              <a:t>试算法</a:t>
            </a:r>
            <a:r>
              <a:rPr lang="en-US" altLang="zh-CN" sz="2000" dirty="0"/>
              <a:t>: </a:t>
            </a:r>
            <a:r>
              <a:rPr lang="zh-CN" altLang="en-US" sz="2000" dirty="0"/>
              <a:t>一旦训练步骤完成，分类将会很快。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使</a:t>
            </a:r>
            <a:r>
              <a:rPr lang="zh-CN" altLang="en-US" sz="2000" dirty="0"/>
              <a:t>用算法</a:t>
            </a:r>
            <a:r>
              <a:rPr lang="en-US" altLang="zh-CN" sz="2000" dirty="0"/>
              <a:t>: </a:t>
            </a:r>
            <a:r>
              <a:rPr lang="zh-CN" altLang="en-US" sz="2000" dirty="0"/>
              <a:t>首先，我们需要输入一些数据，并将其转换成对应的结构化数值；接着，基于训练好的回归系数就可以对这些数值进行简单的回归计算，判定它们属于哪个类别；在这之后，我们就可以在输出的类别上做一些其他分析工作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r>
              <a:rPr lang="en-US" altLang="zh-CN" sz="2000" b="1" dirty="0"/>
              <a:t>LogisticRegression</a:t>
            </a:r>
            <a:r>
              <a:rPr lang="zh-CN" altLang="en-US" sz="2000" b="1" dirty="0" smtClean="0"/>
              <a:t>算</a:t>
            </a:r>
            <a:r>
              <a:rPr lang="zh-CN" altLang="en-US" sz="2000" b="1" dirty="0"/>
              <a:t>法特</a:t>
            </a:r>
            <a:r>
              <a:rPr lang="zh-CN" altLang="en-US" sz="2000" b="1" dirty="0" smtClean="0"/>
              <a:t>点</a:t>
            </a:r>
            <a:endParaRPr lang="en-US" altLang="zh-CN" sz="2000" dirty="0" smtClean="0"/>
          </a:p>
          <a:p>
            <a:r>
              <a:rPr lang="zh-CN" altLang="en-US" sz="2000" b="1" dirty="0"/>
              <a:t>优点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计</a:t>
            </a:r>
            <a:r>
              <a:rPr lang="zh-CN" altLang="en-US" sz="2000" dirty="0"/>
              <a:t>算代价不高，易于理解和实现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b="1" dirty="0" smtClean="0"/>
              <a:t>缺</a:t>
            </a:r>
            <a:r>
              <a:rPr lang="zh-CN" altLang="en-US" sz="2000" b="1" dirty="0"/>
              <a:t>点：</a:t>
            </a:r>
            <a:r>
              <a:rPr lang="zh-CN" altLang="en-US" sz="2000" dirty="0" smtClean="0"/>
              <a:t>容</a:t>
            </a:r>
            <a:r>
              <a:rPr lang="zh-CN" altLang="en-US" sz="2000" dirty="0"/>
              <a:t>易欠拟合，分类精度可能不</a:t>
            </a:r>
            <a:r>
              <a:rPr lang="zh-CN" altLang="en-US" sz="2000" dirty="0" smtClean="0"/>
              <a:t>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4500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50931"/>
              </p:ext>
            </p:extLst>
          </p:nvPr>
        </p:nvGraphicFramePr>
        <p:xfrm>
          <a:off x="6804248" y="11663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包装程序外壳对象" showAsIcon="1" r:id="rId5" imgW="914400" imgH="792360" progId="Package">
                  <p:embed/>
                </p:oleObj>
              </mc:Choice>
              <mc:Fallback>
                <p:oleObj name="包装程序外壳对象" showAsIcon="1" r:id="rId5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4248" y="11663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27779"/>
              </p:ext>
            </p:extLst>
          </p:nvPr>
        </p:nvGraphicFramePr>
        <p:xfrm>
          <a:off x="7581649" y="11663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包装程序外壳对象" showAsIcon="1" r:id="rId7" imgW="914400" imgH="792360" progId="Package">
                  <p:embed/>
                </p:oleObj>
              </mc:Choice>
              <mc:Fallback>
                <p:oleObj name="包装程序外壳对象" showAsIcon="1" r:id="rId7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1649" y="11663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altLang="zh-CN" sz="3600" b="1" dirty="0"/>
              <a:t>Logistic</a:t>
            </a:r>
            <a:r>
              <a:rPr lang="zh-CN" altLang="en-US" sz="3600" dirty="0"/>
              <a:t>回归</a:t>
            </a: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50843"/>
            <a:ext cx="2979271" cy="1955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67" y="620688"/>
            <a:ext cx="2991193" cy="20154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0" y="636287"/>
            <a:ext cx="2970189" cy="19697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" y="2636144"/>
            <a:ext cx="2829125" cy="18566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82" y="2716268"/>
            <a:ext cx="2709361" cy="179673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3" y="2752016"/>
            <a:ext cx="2911883" cy="191092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" y="4492758"/>
            <a:ext cx="2960759" cy="194299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81" y="4478126"/>
            <a:ext cx="2830480" cy="185750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68" y="4513001"/>
            <a:ext cx="2964338" cy="19453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76456" y="4293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8104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60432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11215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25122" y="2037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85222" y="2037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7228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3421" y="39453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52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16632"/>
            <a:ext cx="6781800" cy="56877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zh-CN" altLang="en-US" sz="3600" dirty="0"/>
              <a:t>朴素贝叶斯算法</a:t>
            </a:r>
            <a:endParaRPr lang="en-US" altLang="zh-C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9" y="908720"/>
            <a:ext cx="7704857" cy="388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/>
              <a:t>贝叶斯分类是一类分类算法的总称，这类算法均以贝叶斯定理为基础，故统称为贝叶斯分类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6622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2415</Words>
  <Application>Microsoft Office PowerPoint</Application>
  <PresentationFormat>全屏显示(4:3)</PresentationFormat>
  <Paragraphs>177</Paragraphs>
  <Slides>17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培训</vt:lpstr>
      <vt:lpstr>程序包</vt:lpstr>
      <vt:lpstr>几种分类模型</vt:lpstr>
      <vt:lpstr>监督学习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2018-08-02T15:41:13Z</dcterms:created>
  <dcterms:modified xsi:type="dcterms:W3CDTF">2018-08-03T12:05:17Z</dcterms:modified>
</cp:coreProperties>
</file>