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7" r:id="rId6"/>
    <p:sldId id="261" r:id="rId7"/>
    <p:sldId id="262" r:id="rId8"/>
    <p:sldId id="264" r:id="rId9"/>
    <p:sldId id="265" r:id="rId10"/>
    <p:sldId id="266" r:id="rId11"/>
    <p:sldId id="263" r:id="rId12"/>
    <p:sldId id="268" r:id="rId1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AC29F4F-EF59-4CF8-B182-4A8BC60F99AE}">
          <p14:sldIdLst>
            <p14:sldId id="256"/>
            <p14:sldId id="258"/>
            <p14:sldId id="257"/>
            <p14:sldId id="259"/>
            <p14:sldId id="267"/>
            <p14:sldId id="261"/>
            <p14:sldId id="262"/>
            <p14:sldId id="264"/>
            <p14:sldId id="265"/>
            <p14:sldId id="266"/>
            <p14:sldId id="263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10" autoAdjust="0"/>
  </p:normalViewPr>
  <p:slideViewPr>
    <p:cSldViewPr>
      <p:cViewPr>
        <p:scale>
          <a:sx n="69" d="100"/>
          <a:sy n="69" d="100"/>
        </p:scale>
        <p:origin x="-2004" y="-76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EA9BAD-5398-4389-B366-CD352B4541F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C44F79F-C688-4A29-9176-289700D22005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CA" dirty="0" smtClean="0"/>
            <a:t>Limitations in information discovery</a:t>
          </a:r>
          <a:endParaRPr lang="en-CA" dirty="0"/>
        </a:p>
      </dgm:t>
    </dgm:pt>
    <dgm:pt modelId="{3E066C2D-372F-46A1-BB3F-27A3A19CB1B8}" type="parTrans" cxnId="{1FDCB047-2FE2-4394-AD97-FF376403D349}">
      <dgm:prSet/>
      <dgm:spPr/>
      <dgm:t>
        <a:bodyPr/>
        <a:lstStyle/>
        <a:p>
          <a:endParaRPr lang="en-CA"/>
        </a:p>
      </dgm:t>
    </dgm:pt>
    <dgm:pt modelId="{E793A03C-383A-4446-8760-25E95164A36E}" type="sibTrans" cxnId="{1FDCB047-2FE2-4394-AD97-FF376403D349}">
      <dgm:prSet/>
      <dgm:spPr/>
      <dgm:t>
        <a:bodyPr/>
        <a:lstStyle/>
        <a:p>
          <a:endParaRPr lang="en-CA"/>
        </a:p>
      </dgm:t>
    </dgm:pt>
    <dgm:pt modelId="{9A05F8C5-2A77-46BE-8BD8-3A7DED356851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CA" dirty="0" smtClean="0"/>
            <a:t>Difficulties soliciting genuine feedback</a:t>
          </a:r>
          <a:endParaRPr lang="en-CA" dirty="0"/>
        </a:p>
      </dgm:t>
    </dgm:pt>
    <dgm:pt modelId="{F86D5D2C-F72D-4FF4-88BD-3D63602BA97E}" type="parTrans" cxnId="{D3C253FC-E54D-4B55-9CA5-18425B0B27C7}">
      <dgm:prSet/>
      <dgm:spPr/>
      <dgm:t>
        <a:bodyPr/>
        <a:lstStyle/>
        <a:p>
          <a:endParaRPr lang="en-CA"/>
        </a:p>
      </dgm:t>
    </dgm:pt>
    <dgm:pt modelId="{6E80BDB1-F5A7-4ED7-8E4B-14A2A7329D6F}" type="sibTrans" cxnId="{D3C253FC-E54D-4B55-9CA5-18425B0B27C7}">
      <dgm:prSet/>
      <dgm:spPr/>
      <dgm:t>
        <a:bodyPr/>
        <a:lstStyle/>
        <a:p>
          <a:endParaRPr lang="en-CA"/>
        </a:p>
      </dgm:t>
    </dgm:pt>
    <dgm:pt modelId="{B13E794C-BE99-4FD8-B964-F400EDE51EF2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CA" smtClean="0"/>
            <a:t>Antiquated communications channels</a:t>
          </a:r>
          <a:endParaRPr lang="en-CA"/>
        </a:p>
      </dgm:t>
    </dgm:pt>
    <dgm:pt modelId="{C414AE18-7D0E-4494-AB74-3E1A35696AA4}" type="parTrans" cxnId="{0E29FD09-1C00-4FBF-8972-66C1ECB8C455}">
      <dgm:prSet/>
      <dgm:spPr/>
      <dgm:t>
        <a:bodyPr/>
        <a:lstStyle/>
        <a:p>
          <a:endParaRPr lang="en-CA"/>
        </a:p>
      </dgm:t>
    </dgm:pt>
    <dgm:pt modelId="{1445632E-41ED-4149-B107-3B490C90A3D4}" type="sibTrans" cxnId="{0E29FD09-1C00-4FBF-8972-66C1ECB8C455}">
      <dgm:prSet/>
      <dgm:spPr/>
      <dgm:t>
        <a:bodyPr/>
        <a:lstStyle/>
        <a:p>
          <a:endParaRPr lang="en-CA"/>
        </a:p>
      </dgm:t>
    </dgm:pt>
    <dgm:pt modelId="{5599B6E4-31CC-42C7-B1BB-E3031DB38982}" type="pres">
      <dgm:prSet presAssocID="{BEEA9BAD-5398-4389-B366-CD352B4541F9}" presName="diagram" presStyleCnt="0">
        <dgm:presLayoutVars>
          <dgm:dir/>
          <dgm:resizeHandles val="exact"/>
        </dgm:presLayoutVars>
      </dgm:prSet>
      <dgm:spPr/>
    </dgm:pt>
    <dgm:pt modelId="{F464C4B8-14AC-4F3E-920B-9C10F2A3205E}" type="pres">
      <dgm:prSet presAssocID="{1C44F79F-C688-4A29-9176-289700D22005}" presName="node" presStyleLbl="node1" presStyleIdx="0" presStyleCnt="3">
        <dgm:presLayoutVars>
          <dgm:bulletEnabled val="1"/>
        </dgm:presLayoutVars>
      </dgm:prSet>
      <dgm:spPr/>
    </dgm:pt>
    <dgm:pt modelId="{680E3ED1-940A-4928-9951-8A3717793A21}" type="pres">
      <dgm:prSet presAssocID="{E793A03C-383A-4446-8760-25E95164A36E}" presName="sibTrans" presStyleCnt="0"/>
      <dgm:spPr/>
    </dgm:pt>
    <dgm:pt modelId="{5CBD0395-3CEB-4580-B4ED-77E4CF9D587E}" type="pres">
      <dgm:prSet presAssocID="{9A05F8C5-2A77-46BE-8BD8-3A7DED356851}" presName="node" presStyleLbl="node1" presStyleIdx="1" presStyleCnt="3">
        <dgm:presLayoutVars>
          <dgm:bulletEnabled val="1"/>
        </dgm:presLayoutVars>
      </dgm:prSet>
      <dgm:spPr/>
    </dgm:pt>
    <dgm:pt modelId="{708F1286-F4F5-45E0-AC1D-DD19DDA675D5}" type="pres">
      <dgm:prSet presAssocID="{6E80BDB1-F5A7-4ED7-8E4B-14A2A7329D6F}" presName="sibTrans" presStyleCnt="0"/>
      <dgm:spPr/>
    </dgm:pt>
    <dgm:pt modelId="{82DA2AF0-672B-4F64-9AE7-DEFE717A706A}" type="pres">
      <dgm:prSet presAssocID="{B13E794C-BE99-4FD8-B964-F400EDE51EF2}" presName="node" presStyleLbl="node1" presStyleIdx="2" presStyleCnt="3">
        <dgm:presLayoutVars>
          <dgm:bulletEnabled val="1"/>
        </dgm:presLayoutVars>
      </dgm:prSet>
      <dgm:spPr/>
    </dgm:pt>
  </dgm:ptLst>
  <dgm:cxnLst>
    <dgm:cxn modelId="{1FDCB047-2FE2-4394-AD97-FF376403D349}" srcId="{BEEA9BAD-5398-4389-B366-CD352B4541F9}" destId="{1C44F79F-C688-4A29-9176-289700D22005}" srcOrd="0" destOrd="0" parTransId="{3E066C2D-372F-46A1-BB3F-27A3A19CB1B8}" sibTransId="{E793A03C-383A-4446-8760-25E95164A36E}"/>
    <dgm:cxn modelId="{D3C253FC-E54D-4B55-9CA5-18425B0B27C7}" srcId="{BEEA9BAD-5398-4389-B366-CD352B4541F9}" destId="{9A05F8C5-2A77-46BE-8BD8-3A7DED356851}" srcOrd="1" destOrd="0" parTransId="{F86D5D2C-F72D-4FF4-88BD-3D63602BA97E}" sibTransId="{6E80BDB1-F5A7-4ED7-8E4B-14A2A7329D6F}"/>
    <dgm:cxn modelId="{1A34A605-85C5-4A6F-95DE-59AAB5AB7B9A}" type="presOf" srcId="{1C44F79F-C688-4A29-9176-289700D22005}" destId="{F464C4B8-14AC-4F3E-920B-9C10F2A3205E}" srcOrd="0" destOrd="0" presId="urn:microsoft.com/office/officeart/2005/8/layout/default"/>
    <dgm:cxn modelId="{769C3F36-1A9A-4B00-9206-DF8859EEBF6D}" type="presOf" srcId="{B13E794C-BE99-4FD8-B964-F400EDE51EF2}" destId="{82DA2AF0-672B-4F64-9AE7-DEFE717A706A}" srcOrd="0" destOrd="0" presId="urn:microsoft.com/office/officeart/2005/8/layout/default"/>
    <dgm:cxn modelId="{05289C15-ABDC-4730-A057-2798195D256E}" type="presOf" srcId="{BEEA9BAD-5398-4389-B366-CD352B4541F9}" destId="{5599B6E4-31CC-42C7-B1BB-E3031DB38982}" srcOrd="0" destOrd="0" presId="urn:microsoft.com/office/officeart/2005/8/layout/default"/>
    <dgm:cxn modelId="{0E29FD09-1C00-4FBF-8972-66C1ECB8C455}" srcId="{BEEA9BAD-5398-4389-B366-CD352B4541F9}" destId="{B13E794C-BE99-4FD8-B964-F400EDE51EF2}" srcOrd="2" destOrd="0" parTransId="{C414AE18-7D0E-4494-AB74-3E1A35696AA4}" sibTransId="{1445632E-41ED-4149-B107-3B490C90A3D4}"/>
    <dgm:cxn modelId="{CA834244-63CC-48E0-901B-8A1EDF28E8A3}" type="presOf" srcId="{9A05F8C5-2A77-46BE-8BD8-3A7DED356851}" destId="{5CBD0395-3CEB-4580-B4ED-77E4CF9D587E}" srcOrd="0" destOrd="0" presId="urn:microsoft.com/office/officeart/2005/8/layout/default"/>
    <dgm:cxn modelId="{B61A9544-A91E-4B68-BCCF-0AD095CEB570}" type="presParOf" srcId="{5599B6E4-31CC-42C7-B1BB-E3031DB38982}" destId="{F464C4B8-14AC-4F3E-920B-9C10F2A3205E}" srcOrd="0" destOrd="0" presId="urn:microsoft.com/office/officeart/2005/8/layout/default"/>
    <dgm:cxn modelId="{FE52EE4F-DF33-43CE-8AC5-6E3DFC887899}" type="presParOf" srcId="{5599B6E4-31CC-42C7-B1BB-E3031DB38982}" destId="{680E3ED1-940A-4928-9951-8A3717793A21}" srcOrd="1" destOrd="0" presId="urn:microsoft.com/office/officeart/2005/8/layout/default"/>
    <dgm:cxn modelId="{6CE37118-9FB9-4384-951D-71E0753D5724}" type="presParOf" srcId="{5599B6E4-31CC-42C7-B1BB-E3031DB38982}" destId="{5CBD0395-3CEB-4580-B4ED-77E4CF9D587E}" srcOrd="2" destOrd="0" presId="urn:microsoft.com/office/officeart/2005/8/layout/default"/>
    <dgm:cxn modelId="{D5D8E140-BBE2-4525-8F0F-AEDDE05FCC3A}" type="presParOf" srcId="{5599B6E4-31CC-42C7-B1BB-E3031DB38982}" destId="{708F1286-F4F5-45E0-AC1D-DD19DDA675D5}" srcOrd="3" destOrd="0" presId="urn:microsoft.com/office/officeart/2005/8/layout/default"/>
    <dgm:cxn modelId="{B81FC8D9-B508-47B6-BB33-AEDBF2CE072C}" type="presParOf" srcId="{5599B6E4-31CC-42C7-B1BB-E3031DB38982}" destId="{82DA2AF0-672B-4F64-9AE7-DEFE717A706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4C4B8-14AC-4F3E-920B-9C10F2A3205E}">
      <dsp:nvSpPr>
        <dsp:cNvPr id="0" name=""/>
        <dsp:cNvSpPr/>
      </dsp:nvSpPr>
      <dsp:spPr>
        <a:xfrm>
          <a:off x="0" y="59264"/>
          <a:ext cx="2562759" cy="1537655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600" kern="1200" dirty="0" smtClean="0"/>
            <a:t>Limitations in information discovery</a:t>
          </a:r>
          <a:endParaRPr lang="en-CA" sz="2600" kern="1200" dirty="0"/>
        </a:p>
      </dsp:txBody>
      <dsp:txXfrm>
        <a:off x="0" y="59264"/>
        <a:ext cx="2562759" cy="1537655"/>
      </dsp:txXfrm>
    </dsp:sp>
    <dsp:sp modelId="{5CBD0395-3CEB-4580-B4ED-77E4CF9D587E}">
      <dsp:nvSpPr>
        <dsp:cNvPr id="0" name=""/>
        <dsp:cNvSpPr/>
      </dsp:nvSpPr>
      <dsp:spPr>
        <a:xfrm>
          <a:off x="2819035" y="59264"/>
          <a:ext cx="2562759" cy="1537655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600" kern="1200" dirty="0" smtClean="0"/>
            <a:t>Difficulties soliciting genuine feedback</a:t>
          </a:r>
          <a:endParaRPr lang="en-CA" sz="2600" kern="1200" dirty="0"/>
        </a:p>
      </dsp:txBody>
      <dsp:txXfrm>
        <a:off x="2819035" y="59264"/>
        <a:ext cx="2562759" cy="1537655"/>
      </dsp:txXfrm>
    </dsp:sp>
    <dsp:sp modelId="{82DA2AF0-672B-4F64-9AE7-DEFE717A706A}">
      <dsp:nvSpPr>
        <dsp:cNvPr id="0" name=""/>
        <dsp:cNvSpPr/>
      </dsp:nvSpPr>
      <dsp:spPr>
        <a:xfrm>
          <a:off x="5638071" y="59264"/>
          <a:ext cx="2562759" cy="1537655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600" kern="1200" smtClean="0"/>
            <a:t>Antiquated communications channels</a:t>
          </a:r>
          <a:endParaRPr lang="en-CA" sz="2600" kern="1200"/>
        </a:p>
      </dsp:txBody>
      <dsp:txXfrm>
        <a:off x="5638071" y="59264"/>
        <a:ext cx="2562759" cy="153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9651-D1DB-494E-884A-16B276D44874}" type="datetimeFigureOut">
              <a:rPr lang="en-CA" smtClean="0"/>
              <a:t>25/02/2012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BE2DD-4E9F-4A5B-8372-0FBEC808D7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31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9651-D1DB-494E-884A-16B276D44874}" type="datetimeFigureOut">
              <a:rPr lang="en-CA" smtClean="0"/>
              <a:t>25/02/2012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BE2DD-4E9F-4A5B-8372-0FBEC808D7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03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9651-D1DB-494E-884A-16B276D44874}" type="datetimeFigureOut">
              <a:rPr lang="en-CA" smtClean="0"/>
              <a:t>25/02/2012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BE2DD-4E9F-4A5B-8372-0FBEC808D7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279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9651-D1DB-494E-884A-16B276D44874}" type="datetimeFigureOut">
              <a:rPr lang="en-CA" smtClean="0"/>
              <a:t>25/02/2012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BE2DD-4E9F-4A5B-8372-0FBEC808D7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41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9651-D1DB-494E-884A-16B276D44874}" type="datetimeFigureOut">
              <a:rPr lang="en-CA" smtClean="0"/>
              <a:t>25/02/2012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BE2DD-4E9F-4A5B-8372-0FBEC808D7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90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9651-D1DB-494E-884A-16B276D44874}" type="datetimeFigureOut">
              <a:rPr lang="en-CA" smtClean="0"/>
              <a:t>25/02/2012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BE2DD-4E9F-4A5B-8372-0FBEC808D7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291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9651-D1DB-494E-884A-16B276D44874}" type="datetimeFigureOut">
              <a:rPr lang="en-CA" smtClean="0"/>
              <a:t>25/02/2012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BE2DD-4E9F-4A5B-8372-0FBEC808D7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713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9651-D1DB-494E-884A-16B276D44874}" type="datetimeFigureOut">
              <a:rPr lang="en-CA" smtClean="0"/>
              <a:t>25/02/2012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BE2DD-4E9F-4A5B-8372-0FBEC808D7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67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9651-D1DB-494E-884A-16B276D44874}" type="datetimeFigureOut">
              <a:rPr lang="en-CA" smtClean="0"/>
              <a:t>25/02/2012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BE2DD-4E9F-4A5B-8372-0FBEC808D7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502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9651-D1DB-494E-884A-16B276D44874}" type="datetimeFigureOut">
              <a:rPr lang="en-CA" smtClean="0"/>
              <a:t>25/02/2012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BE2DD-4E9F-4A5B-8372-0FBEC808D7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177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9651-D1DB-494E-884A-16B276D44874}" type="datetimeFigureOut">
              <a:rPr lang="en-CA" smtClean="0"/>
              <a:t>25/02/2012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BE2DD-4E9F-4A5B-8372-0FBEC808D7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378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09651-D1DB-494E-884A-16B276D44874}" type="datetimeFigureOut">
              <a:rPr lang="en-CA" smtClean="0"/>
              <a:t>25/02/2012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BE2DD-4E9F-4A5B-8372-0FBEC808D7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06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gif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IMBY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Open Data </a:t>
            </a:r>
            <a:r>
              <a:rPr lang="en-CA" dirty="0" err="1" smtClean="0"/>
              <a:t>Hackathon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131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13312"/>
            <a:ext cx="9937104" cy="952500"/>
          </a:xfrm>
        </p:spPr>
        <p:txBody>
          <a:bodyPr>
            <a:normAutofit/>
          </a:bodyPr>
          <a:lstStyle/>
          <a:p>
            <a:pPr algn="l"/>
            <a:r>
              <a:rPr lang="en-CA" sz="3600" b="1" dirty="0" smtClean="0"/>
              <a:t>Facilitates user community feedback</a:t>
            </a:r>
            <a:endParaRPr lang="en-CA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997796"/>
            <a:ext cx="8229600" cy="1019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Encourages dialogue with the relevant city officials</a:t>
            </a:r>
          </a:p>
          <a:p>
            <a:pPr marL="0" indent="0">
              <a:buNone/>
            </a:pPr>
            <a:r>
              <a:rPr lang="en-CA" sz="2400" dirty="0" smtClean="0"/>
              <a:t>Generates an area for public opinion sharing </a:t>
            </a:r>
          </a:p>
        </p:txBody>
      </p:sp>
      <p:pic>
        <p:nvPicPr>
          <p:cNvPr id="7171" name="Picture 3" descr="C:\Users\Ben Cappellacci\Desktop\300px-Talk-ic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-57150"/>
            <a:ext cx="3994770" cy="399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20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Shortcomings in Vancouver’s Open Data</a:t>
            </a:r>
            <a:endParaRPr lang="en-CA" sz="3600" dirty="0"/>
          </a:p>
        </p:txBody>
      </p:sp>
      <p:sp>
        <p:nvSpPr>
          <p:cNvPr id="4" name="Rectangle 3"/>
          <p:cNvSpPr/>
          <p:nvPr/>
        </p:nvSpPr>
        <p:spPr>
          <a:xfrm>
            <a:off x="157899" y="3306817"/>
            <a:ext cx="39100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/>
            <a:r>
              <a:rPr lang="en-CA" sz="3600" dirty="0" smtClean="0"/>
              <a:t>Machine accessible </a:t>
            </a:r>
          </a:p>
          <a:p>
            <a:pPr marL="0" lvl="3"/>
            <a:r>
              <a:rPr lang="en-CA" sz="3600" dirty="0"/>
              <a:t>M</a:t>
            </a:r>
            <a:r>
              <a:rPr lang="en-CA" sz="3600" dirty="0" smtClean="0"/>
              <a:t>achine updated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9" r="7199"/>
          <a:stretch/>
        </p:blipFill>
        <p:spPr bwMode="auto">
          <a:xfrm>
            <a:off x="6660232" y="2859240"/>
            <a:ext cx="203836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606" y="2887800"/>
            <a:ext cx="2038365" cy="203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05702" y="1904846"/>
            <a:ext cx="1622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3" algn="ctr"/>
            <a:r>
              <a:rPr lang="en-CA" dirty="0" smtClean="0"/>
              <a:t>Zoning Change </a:t>
            </a:r>
          </a:p>
          <a:p>
            <a:pPr marL="0" lvl="3" algn="ctr"/>
            <a:r>
              <a:rPr lang="en-CA" dirty="0" smtClean="0"/>
              <a:t>Applications</a:t>
            </a:r>
          </a:p>
          <a:p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6610021" y="1904846"/>
            <a:ext cx="2138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Development </a:t>
            </a:r>
          </a:p>
          <a:p>
            <a:pPr algn="ctr"/>
            <a:r>
              <a:rPr lang="en-CA" dirty="0" smtClean="0"/>
              <a:t>Permit Consultations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9590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513684"/>
            <a:ext cx="8229600" cy="952500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Thank You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852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Ben Cappellacci\Desktop\public noti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656" y="3047090"/>
            <a:ext cx="3801727" cy="316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Ben Cappellacci\Desktop\sao-public-notic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76" y="3289548"/>
            <a:ext cx="2341562" cy="312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Ben Cappellacci\Desktop\notice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327" y="4136939"/>
            <a:ext cx="2687826" cy="269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Ben Cappellacci\Desktop\public_notice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70" y="0"/>
            <a:ext cx="4048125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en Cappellacci\Desktop\public notic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48" y="529757"/>
            <a:ext cx="3927930" cy="326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en Cappellacci\Desktop\FCC84-705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025" y="20835"/>
            <a:ext cx="3372019" cy="43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en Cappellacci\Desktop\public_notice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327" y="1098463"/>
            <a:ext cx="4048125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en Cappellacci\Desktop\notice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150"/>
            <a:ext cx="2687826" cy="269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en Cappellacci\Desktop\20090929_notice_public_meeting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865" y="2777602"/>
            <a:ext cx="2113174" cy="281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Ben Cappellacci\Desktop\notice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738" y="13894"/>
            <a:ext cx="2687826" cy="269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Ben Cappellacci\Desktop\FCC84-70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135" y="2019981"/>
            <a:ext cx="2507714" cy="325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5156" y="4153644"/>
            <a:ext cx="9249155" cy="952500"/>
          </a:xfrm>
          <a:solidFill>
            <a:srgbClr val="000000">
              <a:alpha val="60000"/>
            </a:srgbClr>
          </a:solidFill>
        </p:spPr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What’s going on in your back yard?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2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816"/>
            <a:ext cx="8229600" cy="952500"/>
          </a:xfrm>
        </p:spPr>
        <p:txBody>
          <a:bodyPr/>
          <a:lstStyle/>
          <a:p>
            <a:r>
              <a:rPr lang="en-CA" dirty="0" smtClean="0"/>
              <a:t>Issue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7300"/>
            <a:ext cx="8701403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b="1" dirty="0" smtClean="0"/>
              <a:t>Lack of accessible and personally relevant information on changes in your local community</a:t>
            </a:r>
          </a:p>
          <a:p>
            <a:pPr marL="0" indent="0" algn="ctr">
              <a:buNone/>
            </a:pP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803" y="1633364"/>
            <a:ext cx="8672197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CA" dirty="0" smtClean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82154455"/>
              </p:ext>
            </p:extLst>
          </p:nvPr>
        </p:nvGraphicFramePr>
        <p:xfrm>
          <a:off x="471803" y="3422328"/>
          <a:ext cx="8200831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10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Solution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561356"/>
            <a:ext cx="78488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A</a:t>
            </a:r>
            <a:r>
              <a:rPr lang="en-CA" sz="2800" dirty="0"/>
              <a:t> </a:t>
            </a:r>
            <a:r>
              <a:rPr lang="en-CA" sz="2800" dirty="0" smtClean="0"/>
              <a:t>web </a:t>
            </a:r>
            <a:r>
              <a:rPr lang="en-CA" sz="2800" dirty="0" smtClean="0"/>
              <a:t>application that: </a:t>
            </a:r>
          </a:p>
          <a:p>
            <a:endParaRPr lang="en-CA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CA" sz="2800" b="1" dirty="0"/>
              <a:t>P</a:t>
            </a:r>
            <a:r>
              <a:rPr lang="en-CA" sz="2800" b="1" dirty="0" smtClean="0"/>
              <a:t>ushes personally relevant information</a:t>
            </a:r>
            <a:r>
              <a:rPr lang="en-CA" sz="2800" dirty="0" smtClean="0"/>
              <a:t> on infrastructure, city planning and real estate developments</a:t>
            </a:r>
          </a:p>
          <a:p>
            <a:pPr marL="457200" indent="-457200">
              <a:buFont typeface="Arial" pitchFamily="34" charset="0"/>
              <a:buChar char="•"/>
            </a:pPr>
            <a:endParaRPr lang="en-CA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/>
              <a:t>Provides a </a:t>
            </a:r>
            <a:r>
              <a:rPr lang="en-CA" sz="2800" b="1" dirty="0" smtClean="0"/>
              <a:t>channel for direct feedback </a:t>
            </a:r>
            <a:r>
              <a:rPr lang="en-CA" sz="2800" dirty="0" smtClean="0"/>
              <a:t>to appropriate stakeholders </a:t>
            </a:r>
          </a:p>
        </p:txBody>
      </p:sp>
    </p:spTree>
    <p:extLst>
      <p:ext uri="{BB962C8B-B14F-4D97-AF65-F5344CB8AC3E}">
        <p14:creationId xmlns:p14="http://schemas.microsoft.com/office/powerpoint/2010/main" val="414294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Product Demo</a:t>
            </a:r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2987824" y="1705372"/>
            <a:ext cx="3168352" cy="316835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L-Shape 4"/>
          <p:cNvSpPr/>
          <p:nvPr/>
        </p:nvSpPr>
        <p:spPr>
          <a:xfrm rot="13500000">
            <a:off x="3548537" y="2475399"/>
            <a:ext cx="1577381" cy="1628299"/>
          </a:xfrm>
          <a:prstGeom prst="corner">
            <a:avLst>
              <a:gd name="adj1" fmla="val 28788"/>
              <a:gd name="adj2" fmla="val 2575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77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4713312"/>
            <a:ext cx="8229600" cy="952500"/>
          </a:xfrm>
        </p:spPr>
        <p:txBody>
          <a:bodyPr>
            <a:normAutofit/>
          </a:bodyPr>
          <a:lstStyle/>
          <a:p>
            <a:pPr algn="l"/>
            <a:r>
              <a:rPr lang="en-CA" sz="3600" b="1" dirty="0" smtClean="0"/>
              <a:t>Location based search features</a:t>
            </a:r>
            <a:endParaRPr lang="en-CA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4369668"/>
            <a:ext cx="8229600" cy="587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Naturalized location entry</a:t>
            </a:r>
          </a:p>
        </p:txBody>
      </p:sp>
      <p:pic>
        <p:nvPicPr>
          <p:cNvPr id="4098" name="Picture 2" descr="C:\Users\Ben Cappellacci\Desktop\The City of Calgary - Interactive Ma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6083"/>
            <a:ext cx="5626596" cy="380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57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13312"/>
            <a:ext cx="8676456" cy="952500"/>
          </a:xfrm>
        </p:spPr>
        <p:txBody>
          <a:bodyPr>
            <a:noAutofit/>
          </a:bodyPr>
          <a:lstStyle/>
          <a:p>
            <a:pPr algn="l"/>
            <a:r>
              <a:rPr lang="en-CA" sz="3600" b="1" dirty="0" smtClean="0"/>
              <a:t>Personalized content filters for relevant data</a:t>
            </a:r>
            <a:endParaRPr lang="en-CA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937620"/>
            <a:ext cx="8229600" cy="1019944"/>
          </a:xfrm>
        </p:spPr>
        <p:txBody>
          <a:bodyPr>
            <a:normAutofit/>
          </a:bodyPr>
          <a:lstStyle/>
          <a:p>
            <a:endParaRPr lang="en-CA" sz="2400" dirty="0" smtClean="0"/>
          </a:p>
          <a:p>
            <a:pPr marL="0" indent="0">
              <a:buNone/>
            </a:pPr>
            <a:r>
              <a:rPr lang="en-CA" sz="2400" dirty="0" smtClean="0"/>
              <a:t>Categorized selection of development type</a:t>
            </a:r>
            <a:endParaRPr lang="en-CA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809" y="1201316"/>
            <a:ext cx="2184145" cy="2054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" t="-328" r="7481" b="328"/>
          <a:stretch/>
        </p:blipFill>
        <p:spPr bwMode="auto">
          <a:xfrm>
            <a:off x="755576" y="1184935"/>
            <a:ext cx="2184145" cy="2054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201316"/>
            <a:ext cx="2038365" cy="203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69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4729708"/>
            <a:ext cx="8229600" cy="952500"/>
          </a:xfrm>
        </p:spPr>
        <p:txBody>
          <a:bodyPr>
            <a:normAutofit/>
          </a:bodyPr>
          <a:lstStyle/>
          <a:p>
            <a:pPr algn="l"/>
            <a:r>
              <a:rPr lang="en-CA" sz="3600" b="1" dirty="0" smtClean="0"/>
              <a:t>Push focused information delivery</a:t>
            </a:r>
            <a:endParaRPr lang="en-CA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937620"/>
            <a:ext cx="8229600" cy="10199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 smtClean="0"/>
          </a:p>
          <a:p>
            <a:pPr marL="0" indent="0">
              <a:buNone/>
            </a:pPr>
            <a:r>
              <a:rPr lang="en-CA" sz="2400" dirty="0" smtClean="0"/>
              <a:t>Receive notification about relevant events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76222"/>
            <a:ext cx="185737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690756"/>
            <a:ext cx="2122186" cy="3590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79912" y="1279531"/>
            <a:ext cx="10801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800" dirty="0" smtClean="0"/>
              <a:t>&gt;</a:t>
            </a:r>
            <a:endParaRPr lang="en-CA" sz="13800" dirty="0"/>
          </a:p>
        </p:txBody>
      </p:sp>
    </p:spTree>
    <p:extLst>
      <p:ext uri="{BB962C8B-B14F-4D97-AF65-F5344CB8AC3E}">
        <p14:creationId xmlns:p14="http://schemas.microsoft.com/office/powerpoint/2010/main" val="409807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13312"/>
            <a:ext cx="9937104" cy="952500"/>
          </a:xfrm>
        </p:spPr>
        <p:txBody>
          <a:bodyPr>
            <a:normAutofit/>
          </a:bodyPr>
          <a:lstStyle/>
          <a:p>
            <a:pPr algn="l"/>
            <a:r>
              <a:rPr lang="en-CA" sz="3600" b="1" dirty="0" smtClean="0"/>
              <a:t> </a:t>
            </a:r>
            <a:r>
              <a:rPr lang="en-CA" sz="3600" b="1" dirty="0"/>
              <a:t>C</a:t>
            </a:r>
            <a:r>
              <a:rPr lang="en-CA" sz="3600" b="1" dirty="0" smtClean="0"/>
              <a:t>ontent from open data collections</a:t>
            </a:r>
            <a:endParaRPr lang="en-CA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4441676"/>
            <a:ext cx="8229600" cy="51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Draw from multiple sources of data</a:t>
            </a:r>
          </a:p>
        </p:txBody>
      </p:sp>
      <p:pic>
        <p:nvPicPr>
          <p:cNvPr id="6147" name="Picture 3" descr="C:\Users\Ben Cappellacci\Desktop\City of Vancouver - Road Ahe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1196"/>
            <a:ext cx="5184576" cy="366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90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142</Words>
  <Application>Microsoft Office PowerPoint</Application>
  <PresentationFormat>On-screen Show (16:10)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IMBY</vt:lpstr>
      <vt:lpstr>What’s going on in your back yard?</vt:lpstr>
      <vt:lpstr>Issue</vt:lpstr>
      <vt:lpstr>Solution</vt:lpstr>
      <vt:lpstr>Product Demo</vt:lpstr>
      <vt:lpstr>Location based search features</vt:lpstr>
      <vt:lpstr>Personalized content filters for relevant data</vt:lpstr>
      <vt:lpstr>Push focused information delivery</vt:lpstr>
      <vt:lpstr> Content from open data collections</vt:lpstr>
      <vt:lpstr>Facilitates user community feedback</vt:lpstr>
      <vt:lpstr>Shortcomings in Vancouver’s Open Data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IMBY</dc:title>
  <dc:creator>Ben Cappellacci</dc:creator>
  <cp:lastModifiedBy>Ben Cappellacci</cp:lastModifiedBy>
  <cp:revision>13</cp:revision>
  <dcterms:created xsi:type="dcterms:W3CDTF">2012-02-25T21:24:53Z</dcterms:created>
  <dcterms:modified xsi:type="dcterms:W3CDTF">2012-02-25T23:51:33Z</dcterms:modified>
</cp:coreProperties>
</file>