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67" r:id="rId10"/>
    <p:sldId id="258" r:id="rId11"/>
    <p:sldId id="266" r:id="rId12"/>
    <p:sldId id="268" r:id="rId13"/>
    <p:sldId id="259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3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A9122-6574-4DA3-8789-E51B0F3A4AB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DBDA-1CC9-4AE2-950B-5EEED6CE8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1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5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0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2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7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34" y="4760253"/>
            <a:ext cx="1032647" cy="14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9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7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2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22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learncpp.com/" TargetMode="External"/><Relationship Id="rId5" Type="http://schemas.openxmlformats.org/officeDocument/2006/relationships/hyperlink" Target="https://www.geeksforgeeks.org/c-plus-plus/?ref=shm" TargetMode="External"/><Relationship Id="rId4" Type="http://schemas.openxmlformats.org/officeDocument/2006/relationships/hyperlink" Target="https://learn.microsoft.com/en-us/cpp/?view=msvc-17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6916" y="1485433"/>
            <a:ext cx="5418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Basic Course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916" y="2339603"/>
            <a:ext cx="4740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1 —— Hello C++!</a:t>
            </a:r>
            <a:endParaRPr lang="zh-CN" altLang="en-US" sz="280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66916" y="1262743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66916" y="346891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66916" y="4133219"/>
            <a:ext cx="1932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Yufeng</a:t>
            </a:r>
            <a:r>
              <a:rPr lang="en-US" altLang="zh-CN" sz="20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Huang</a:t>
            </a:r>
          </a:p>
        </p:txBody>
      </p:sp>
    </p:spTree>
    <p:extLst>
      <p:ext uri="{BB962C8B-B14F-4D97-AF65-F5344CB8AC3E}">
        <p14:creationId xmlns:p14="http://schemas.microsoft.com/office/powerpoint/2010/main" val="19270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013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6618" y="1113024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C++?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9050" y="2108442"/>
            <a:ext cx="1529035" cy="500658"/>
            <a:chOff x="4323800" y="2174665"/>
            <a:chExt cx="1529035" cy="500658"/>
          </a:xfrm>
        </p:grpSpPr>
        <p:sp>
          <p:nvSpPr>
            <p:cNvPr id="16" name="文本框 15"/>
            <p:cNvSpPr txBox="1"/>
            <p:nvPr/>
          </p:nvSpPr>
          <p:spPr>
            <a:xfrm>
              <a:off x="4323800" y="22136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430376" y="2209362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471303" y="2174665"/>
              <a:ext cx="1381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Popular</a:t>
              </a:r>
              <a:endPara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1117600" y="1844824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D10CDA-AF5B-DD84-971E-3CC69FA118F0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lang="zh-CN" altLang="en-US" dirty="0">
              <a:solidFill>
                <a:schemeClr val="bg1"/>
              </a:solidFill>
              <a:latin typeface="Fira Code" pitchFamily="1" charset="0"/>
              <a:cs typeface="Fira Code" pitchFamily="1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0D44F3-F268-D021-6E46-72DEC042C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26" y="2764333"/>
            <a:ext cx="9219958" cy="39571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8AB681-2C35-DF25-2AD6-9BA46A3E2E29}"/>
              </a:ext>
            </a:extLst>
          </p:cNvPr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015221-93C2-29ED-96F5-FFA063770A19}"/>
              </a:ext>
            </a:extLst>
          </p:cNvPr>
          <p:cNvSpPr txBox="1"/>
          <p:nvPr/>
        </p:nvSpPr>
        <p:spPr>
          <a:xfrm>
            <a:off x="86012" y="699179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C++?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013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6618" y="1113024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Why C++?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9050" y="2108442"/>
            <a:ext cx="4645401" cy="500658"/>
            <a:chOff x="4323800" y="2174665"/>
            <a:chExt cx="4645401" cy="500658"/>
          </a:xfrm>
        </p:grpSpPr>
        <p:sp>
          <p:nvSpPr>
            <p:cNvPr id="16" name="文本框 15"/>
            <p:cNvSpPr txBox="1"/>
            <p:nvPr/>
          </p:nvSpPr>
          <p:spPr>
            <a:xfrm>
              <a:off x="4323800" y="22136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430376" y="2209362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471303" y="2174665"/>
              <a:ext cx="44978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Fast &amp;&amp; Lower level control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1117600" y="1844824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D10CDA-AF5B-DD84-971E-3CC69FA118F0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B0E208-F070-9A6B-2B09-767356F5F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80" y="2657388"/>
            <a:ext cx="8728643" cy="41931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2D5316C-0E7F-A967-F416-AED558BC6727}"/>
              </a:ext>
            </a:extLst>
          </p:cNvPr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5F16A5-7445-034E-7AFE-AD545A7E00E8}"/>
              </a:ext>
            </a:extLst>
          </p:cNvPr>
          <p:cNvSpPr txBox="1"/>
          <p:nvPr/>
        </p:nvSpPr>
        <p:spPr>
          <a:xfrm>
            <a:off x="86012" y="699179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C++?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1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55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8309" y="2996951"/>
            <a:ext cx="4195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C++?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9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4397" y="54868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C++?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60" y="1471906"/>
            <a:ext cx="392083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some C++ code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9488" y="1340768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9488" y="2204864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26B29A9-6017-67D4-DF1F-8323EEA8C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14" y="2492896"/>
            <a:ext cx="3841947" cy="109860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8721932-BC56-8CD3-9597-98EBEFE9BC70}"/>
              </a:ext>
            </a:extLst>
          </p:cNvPr>
          <p:cNvSpPr/>
          <p:nvPr/>
        </p:nvSpPr>
        <p:spPr>
          <a:xfrm>
            <a:off x="5807968" y="1397151"/>
            <a:ext cx="448303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also some C++ code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17A8DC4-2BA0-9658-C235-13565556E0C8}"/>
              </a:ext>
            </a:extLst>
          </p:cNvPr>
          <p:cNvCxnSpPr/>
          <p:nvPr/>
        </p:nvCxnSpPr>
        <p:spPr>
          <a:xfrm>
            <a:off x="5995609" y="1298589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8F418B-509A-6EC2-C5A7-D2EE643F4C59}"/>
              </a:ext>
            </a:extLst>
          </p:cNvPr>
          <p:cNvCxnSpPr/>
          <p:nvPr/>
        </p:nvCxnSpPr>
        <p:spPr>
          <a:xfrm>
            <a:off x="5995609" y="2162685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A8098DC8-807D-BFB8-5C93-5E05D4096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008" y="2326877"/>
            <a:ext cx="2965602" cy="130816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551384" y="4872760"/>
            <a:ext cx="2601556" cy="1288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Also technically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C++ code!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DCC1D34-C872-72BA-5160-E728FC9E8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936" y="3809843"/>
            <a:ext cx="4051508" cy="30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9488" y="10529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C++?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1684242" y="3429000"/>
            <a:ext cx="95770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is backwards compatible with lower level languages! Neat!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95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9488" y="10529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571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Assembly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-109488" y="1285538"/>
            <a:ext cx="34371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with assembly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61CA29-61C1-3E48-A90A-32B4710CD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423" y="2060848"/>
            <a:ext cx="8368779" cy="42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897732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571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Assembly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-109488" y="1285538"/>
            <a:ext cx="34371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with assembly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2EDFD-0C49-8C81-0176-FADA9AAC20A3}"/>
              </a:ext>
            </a:extLst>
          </p:cNvPr>
          <p:cNvSpPr/>
          <p:nvPr/>
        </p:nvSpPr>
        <p:spPr>
          <a:xfrm>
            <a:off x="2125712" y="2035872"/>
            <a:ext cx="4618359" cy="2567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Benefits: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Unbelievable </a:t>
            </a: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instructions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Extremely </a:t>
            </a: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(when well-written)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Complete </a:t>
            </a: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over your program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F8CA01-C858-0F5E-31D0-61CAAB8FDC1E}"/>
              </a:ext>
            </a:extLst>
          </p:cNvPr>
          <p:cNvSpPr txBox="1"/>
          <p:nvPr/>
        </p:nvSpPr>
        <p:spPr>
          <a:xfrm>
            <a:off x="1847527" y="5082625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dirty="0"/>
              <a:t>Why don’t we always use assembly?</a:t>
            </a:r>
            <a:endParaRPr lang="zh-CN" alt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40917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897732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571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Assembly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-109488" y="1285538"/>
            <a:ext cx="34371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with assembly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2EDFD-0C49-8C81-0176-FADA9AAC20A3}"/>
              </a:ext>
            </a:extLst>
          </p:cNvPr>
          <p:cNvSpPr/>
          <p:nvPr/>
        </p:nvSpPr>
        <p:spPr>
          <a:xfrm>
            <a:off x="2125712" y="2035872"/>
            <a:ext cx="4618359" cy="305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Drawbacks: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LOT of code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do simple tasks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Very </a:t>
            </a: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 to understand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Extremely </a:t>
            </a: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unportable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(hard to make work cross all systems)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F8CA01-C858-0F5E-31D0-61CAAB8FDC1E}"/>
              </a:ext>
            </a:extLst>
          </p:cNvPr>
          <p:cNvSpPr txBox="1"/>
          <p:nvPr/>
        </p:nvSpPr>
        <p:spPr>
          <a:xfrm>
            <a:off x="1395224" y="5464671"/>
            <a:ext cx="9433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dirty="0"/>
              <a:t>That why we don’t always use assembly.</a:t>
            </a:r>
            <a:endParaRPr lang="zh-CN" alt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1437305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3037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Invention of C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1117600" y="2120292"/>
            <a:ext cx="11521280" cy="39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computers can only understand assembly!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Source code can be written in a more intuitive language for humans.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An additional program can convert it into assembly!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This additional program is called a compiler!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371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3037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Invention of C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479376" y="1772816"/>
            <a:ext cx="5842496" cy="5260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Ken Thompson and Dennis Ritchie created C in 1972, to much praise.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made it easy to write code that was: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Fast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Simple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Cross-platform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2A1289-9FC0-B117-BE9C-06D700AAD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2219841"/>
            <a:ext cx="4191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47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36" y="301170"/>
            <a:ext cx="5592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Recommended Reading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91344" y="188640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1344" y="112474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A05A0CE-B8CE-735B-5BA2-086B7A8B1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31" y="5947"/>
            <a:ext cx="5344668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EBE5C9C-8C01-E718-C359-2DF54243E4AB}"/>
              </a:ext>
            </a:extLst>
          </p:cNvPr>
          <p:cNvSpPr txBox="1"/>
          <p:nvPr/>
        </p:nvSpPr>
        <p:spPr>
          <a:xfrm>
            <a:off x="1302102" y="3105834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Primer Plus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63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40992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3037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Invention of C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3146666" y="2269865"/>
            <a:ext cx="6333710" cy="39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was popular because it was simple,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was also its weakness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No 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Difficult to write 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generic code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Tedious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when writing large programs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8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332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Welcome to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479376" y="1772816"/>
            <a:ext cx="5842496" cy="5260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1983, the beginnings of C++ were created by Bjarne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Stroustrup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wanted a language that was: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Fast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Simple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Cross-platform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 high-level features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CED41D-29DF-17FA-CE9B-12AAD2C9E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035" y="1772816"/>
            <a:ext cx="3987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2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94264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3338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Evolution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F1579B-7BCE-28BD-E6E7-C0D8F8041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32" y="3194970"/>
            <a:ext cx="12192000" cy="27020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407155" y="1920022"/>
            <a:ext cx="34371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 of C++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763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279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89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517051" y="1510130"/>
            <a:ext cx="11662670" cy="4952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 add features if they solve an actual problem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This principle emphasizes that new language features should be 		added to address real-world programming problems rather than 	introducing complexity for its own sake. It helps maintain the simplicity 	and maintainability of the language.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255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279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89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517051" y="1510130"/>
            <a:ext cx="11662670" cy="4366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Programmers should be free to choose their own style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C++ provides multiple programming paradigms (such as procedural, 	object-oriented, and generic programming) and doesn't impose a 	specific coding style. This allows programmers to write code according 	to their own needs and preferences.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206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279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89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517051" y="1510130"/>
            <a:ext cx="11662670" cy="381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Compartmentalization is key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This means that programs should be broken down into small, 	independent modules, each responsible for specific tasks. Modular code 	is easier to maintain, test, and reuse.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279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89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517051" y="1510130"/>
            <a:ext cx="11662670" cy="381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 the programmer full control if they want it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C++ offers low-level memory access and operations to satisfy the 	needs of programmers who require a higher degree of control. This is 	valuable for system programming and performance optimization.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320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279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89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517051" y="1510130"/>
            <a:ext cx="11662670" cy="381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Don't sacrifice performance except as a last resort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C++ places a high priority on performance and encourages 	programmers to write efficient code. Performance should only be 	sacrificed when there are no other alternatives.</a:t>
            </a:r>
          </a:p>
        </p:txBody>
      </p:sp>
    </p:spTree>
    <p:extLst>
      <p:ext uri="{BB962C8B-B14F-4D97-AF65-F5344CB8AC3E}">
        <p14:creationId xmlns:p14="http://schemas.microsoft.com/office/powerpoint/2010/main" val="3201669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279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89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517051" y="1510130"/>
            <a:ext cx="11662670" cy="381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Enforce safety at compile time whenever possible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C++ strives to catch and prevent common programming errors, such 	as type errors and null pointer references, at compile time. This reduces 	runtime errors, enhancing code quality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16519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55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9137" y="3013501"/>
            <a:ext cx="5873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But… What is C++?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2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36" y="301170"/>
            <a:ext cx="5592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Recommended Reading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91344" y="188640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1344" y="112474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EBE5C9C-8C01-E718-C359-2DF54243E4AB}"/>
              </a:ext>
            </a:extLst>
          </p:cNvPr>
          <p:cNvSpPr txBox="1"/>
          <p:nvPr/>
        </p:nvSpPr>
        <p:spPr>
          <a:xfrm>
            <a:off x="1821475" y="3105834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Primer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8E5463-43AB-C20F-95BA-310C9DD9F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03" y="0"/>
            <a:ext cx="5248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2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36" y="301170"/>
            <a:ext cx="5592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Recommended Reading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91344" y="188640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1344" y="112474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EBE5C9C-8C01-E718-C359-2DF54243E4AB}"/>
              </a:ext>
            </a:extLst>
          </p:cNvPr>
          <p:cNvSpPr txBox="1"/>
          <p:nvPr/>
        </p:nvSpPr>
        <p:spPr>
          <a:xfrm>
            <a:off x="1598658" y="3105834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Essential C++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047EF8-26B1-165D-6DF6-72CB92A1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16" y="0"/>
            <a:ext cx="5472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24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36" y="301170"/>
            <a:ext cx="5592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Recommended Reading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91344" y="188640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1344" y="112474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EBE5C9C-8C01-E718-C359-2DF54243E4AB}"/>
              </a:ext>
            </a:extLst>
          </p:cNvPr>
          <p:cNvSpPr txBox="1"/>
          <p:nvPr/>
        </p:nvSpPr>
        <p:spPr>
          <a:xfrm>
            <a:off x="1616964" y="3103069"/>
            <a:ext cx="317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Effective C++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78607F-EA49-3728-23A1-7CE0118AE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06" y="-2765"/>
            <a:ext cx="5458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7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36" y="301170"/>
            <a:ext cx="5592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Recommended Reading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91344" y="188640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1344" y="112474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EBE5C9C-8C01-E718-C359-2DF54243E4AB}"/>
              </a:ext>
            </a:extLst>
          </p:cNvPr>
          <p:cNvSpPr txBox="1"/>
          <p:nvPr/>
        </p:nvSpPr>
        <p:spPr>
          <a:xfrm>
            <a:off x="961400" y="3105834"/>
            <a:ext cx="4488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Effective C++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6CDF5A-02FF-0DAE-6974-F8E38BEC7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84" y="0"/>
            <a:ext cx="5473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61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36" y="301170"/>
            <a:ext cx="5592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Recommended Reading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91344" y="188640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1344" y="112474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EBE5C9C-8C01-E718-C359-2DF54243E4AB}"/>
              </a:ext>
            </a:extLst>
          </p:cNvPr>
          <p:cNvSpPr txBox="1"/>
          <p:nvPr/>
        </p:nvSpPr>
        <p:spPr>
          <a:xfrm>
            <a:off x="669237" y="3115595"/>
            <a:ext cx="5073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Effective Modern C++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37F63C-0D3E-4242-90E1-0D11BA4B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607" y="9761"/>
            <a:ext cx="5225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48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8583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36" y="301170"/>
            <a:ext cx="557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Recommended Website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91344" y="188640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1344" y="112474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EBE5C9C-8C01-E718-C359-2DF54243E4AB}"/>
              </a:ext>
            </a:extLst>
          </p:cNvPr>
          <p:cNvSpPr txBox="1"/>
          <p:nvPr/>
        </p:nvSpPr>
        <p:spPr>
          <a:xfrm>
            <a:off x="283475" y="1560438"/>
            <a:ext cx="1063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Reference </a:t>
            </a:r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https://en.cppreference.com/w/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8D2FBF-01C9-B0BC-CF0A-0FBB44CA95B9}"/>
              </a:ext>
            </a:extLst>
          </p:cNvPr>
          <p:cNvSpPr txBox="1"/>
          <p:nvPr/>
        </p:nvSpPr>
        <p:spPr>
          <a:xfrm>
            <a:off x="283475" y="2479989"/>
            <a:ext cx="10793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Microsoft C++, C, and Assembler documentation</a:t>
            </a:r>
          </a:p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https://learn.microsoft.com/en-us/cpp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36A07B-345B-A7BC-7F4D-A83F19AA99E2}"/>
              </a:ext>
            </a:extLst>
          </p:cNvPr>
          <p:cNvSpPr txBox="1"/>
          <p:nvPr/>
        </p:nvSpPr>
        <p:spPr>
          <a:xfrm>
            <a:off x="283475" y="3789040"/>
            <a:ext cx="9718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GeeksforGeeks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https://www.geeksforgeeks.org/c-plus-plus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CF588-6DC1-CA45-A352-B405EB07FB98}"/>
              </a:ext>
            </a:extLst>
          </p:cNvPr>
          <p:cNvSpPr txBox="1"/>
          <p:nvPr/>
        </p:nvSpPr>
        <p:spPr>
          <a:xfrm>
            <a:off x="274069" y="5328427"/>
            <a:ext cx="8666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 C++ </a:t>
            </a:r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https://www.learncpp.com/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28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55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35929" y="3013501"/>
            <a:ext cx="332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C++?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95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a29e9fdf5dbf31dc69794658cf55719c0db6e"/>
</p:tagLst>
</file>

<file path=ppt/theme/theme1.xml><?xml version="1.0" encoding="utf-8"?>
<a:theme xmlns:a="http://schemas.openxmlformats.org/drawingml/2006/main" name="笔记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笔记本主题" id="{18E325B3-EB09-4888-B998-0AA3DD8F9474}" vid="{48472079-906D-466B-9ED2-579C72CAC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835</Words>
  <Application>Microsoft Office PowerPoint</Application>
  <PresentationFormat>宽屏</PresentationFormat>
  <Paragraphs>131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微软雅黑</vt:lpstr>
      <vt:lpstr>Arial</vt:lpstr>
      <vt:lpstr>Calibri</vt:lpstr>
      <vt:lpstr>Fira Code</vt:lpstr>
      <vt:lpstr>Segoe UI</vt:lpstr>
      <vt:lpstr>Times New Roman</vt:lpstr>
      <vt:lpstr>笔记本主题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黄昱峰</dc:creator>
  <cp:lastModifiedBy>昱峰 黄</cp:lastModifiedBy>
  <cp:revision>17</cp:revision>
  <dcterms:created xsi:type="dcterms:W3CDTF">2014-05-21T11:36:29Z</dcterms:created>
  <dcterms:modified xsi:type="dcterms:W3CDTF">2023-10-22T08:48:30Z</dcterms:modified>
</cp:coreProperties>
</file>