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69" r:id="rId4"/>
    <p:sldId id="271" r:id="rId5"/>
    <p:sldId id="272" r:id="rId6"/>
    <p:sldId id="259" r:id="rId7"/>
    <p:sldId id="25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B75C7-2ECB-404C-B4CB-F6D1689B412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BC3E4-588B-4913-937F-93DF77C686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C3E4-588B-4913-937F-93DF77C686F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862B-66D7-4EEA-9AD0-C7A9FEAFA02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01B4-091A-4A53-AFAE-03363931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C913E-06D2-423B-957C-32FFB7774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Large Language Model</a:t>
            </a:r>
            <a:br>
              <a:rPr lang="en-US" altLang="zh-CN" dirty="0"/>
            </a:b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91B74-86D6-4CFB-C387-2DA9E6077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Based on GLM-4V-9B</a:t>
            </a:r>
          </a:p>
          <a:p>
            <a:pPr algn="r"/>
            <a:r>
              <a:rPr lang="en-US" altLang="zh-CN" dirty="0"/>
              <a:t>—— Author: Gu Jiaqi, Huang </a:t>
            </a:r>
            <a:r>
              <a:rPr lang="en-US" altLang="zh-CN" dirty="0" err="1"/>
              <a:t>Yufeng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87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Pre-training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101" y="1033670"/>
            <a:ext cx="11545293" cy="5806075"/>
          </a:xfrm>
        </p:spPr>
        <p:txBody>
          <a:bodyPr>
            <a:normAutofit fontScale="92500"/>
          </a:bodyPr>
          <a:lstStyle/>
          <a:p>
            <a:pPr>
              <a:lnSpc>
                <a:spcPts val="2800"/>
              </a:lnSpc>
            </a:pPr>
            <a:r>
              <a:rPr lang="zh-CN" altLang="en-US" sz="2200" dirty="0"/>
              <a:t>首先从 </a:t>
            </a:r>
            <a:r>
              <a:rPr lang="en-US" altLang="zh-CN" sz="2200" dirty="0"/>
              <a:t>HM3D </a:t>
            </a:r>
            <a:r>
              <a:rPr lang="zh-CN" altLang="en-US" sz="2200" dirty="0"/>
              <a:t>数据集 </a:t>
            </a:r>
            <a:r>
              <a:rPr lang="en-US" altLang="zh-CN" sz="2200" dirty="0"/>
              <a:t>(Ramakrishnan et al., 2021) </a:t>
            </a:r>
            <a:r>
              <a:rPr lang="zh-CN" altLang="en-US" sz="2200" dirty="0"/>
              <a:t>中随机抽样家庭场景</a:t>
            </a:r>
            <a:endParaRPr lang="en-US" altLang="zh-CN" sz="2200" dirty="0"/>
          </a:p>
          <a:p>
            <a:pPr>
              <a:lnSpc>
                <a:spcPts val="2800"/>
              </a:lnSpc>
            </a:pPr>
            <a:r>
              <a:rPr lang="zh-CN" altLang="en-US" sz="2200" dirty="0"/>
              <a:t>在场景中插入额外的物体，这些物体分为独立物体（如球、玩具、水果）和容器物体（如碗、盘、杯）。这些物体采样自 </a:t>
            </a:r>
            <a:r>
              <a:rPr lang="en-US" altLang="zh-CN" sz="2200" dirty="0"/>
              <a:t>Google Scan Dataset (Downs et al., 2022), YCB Dataset (Calli et al., 2015), OmniObject3D Dataset (Wu et al., 2023b), and articulated object dataset AKB-48(Liu et al., 2022).</a:t>
            </a:r>
          </a:p>
          <a:p>
            <a:pPr>
              <a:lnSpc>
                <a:spcPts val="2800"/>
              </a:lnSpc>
            </a:pPr>
            <a:r>
              <a:rPr lang="zh-CN" altLang="en-US" sz="2200" dirty="0"/>
              <a:t>通过随机选择物体类别和数量，构建复杂场景配置。</a:t>
            </a:r>
            <a:endParaRPr lang="en-US" altLang="zh-CN" sz="2200" dirty="0"/>
          </a:p>
          <a:p>
            <a:pPr>
              <a:lnSpc>
                <a:spcPts val="2800"/>
              </a:lnSpc>
            </a:pPr>
            <a:r>
              <a:rPr lang="zh-CN" altLang="en-US" sz="2200" dirty="0"/>
              <a:t>基于生成的环境，研究人员形成自然语言描述，这些描述被输入到</a:t>
            </a:r>
            <a:r>
              <a:rPr lang="en-US" altLang="zh-CN" sz="2200" dirty="0"/>
              <a:t>GPT-4</a:t>
            </a:r>
            <a:r>
              <a:rPr lang="zh-CN" altLang="en-US" sz="2200" dirty="0"/>
              <a:t>语言模型中，以产生适合给定场景配置的自由形式任务描述</a:t>
            </a:r>
            <a:endParaRPr lang="en-US" altLang="zh-CN" sz="2200" dirty="0"/>
          </a:p>
          <a:p>
            <a:pPr>
              <a:lnSpc>
                <a:spcPts val="2800"/>
              </a:lnSpc>
            </a:pPr>
            <a:r>
              <a:rPr lang="zh-CN" altLang="en-US" sz="2200" dirty="0"/>
              <a:t>对于每个生成的任务，</a:t>
            </a:r>
            <a:r>
              <a:rPr lang="en-US" altLang="zh-CN" sz="2200" dirty="0"/>
              <a:t>GPT-4 </a:t>
            </a:r>
            <a:r>
              <a:rPr lang="zh-CN" altLang="en-US" sz="2200" dirty="0"/>
              <a:t>（不用 </a:t>
            </a:r>
            <a:r>
              <a:rPr lang="en-US" altLang="zh-CN" sz="2200" dirty="0"/>
              <a:t>GPT4V </a:t>
            </a:r>
            <a:r>
              <a:rPr lang="zh-CN" altLang="en-US" sz="2200" dirty="0"/>
              <a:t>是为了降低成本）从任务描述和额外的参数化输入中生成完成任务的编程代码</a:t>
            </a:r>
            <a:endParaRPr lang="en-US" altLang="zh-CN" sz="2200" dirty="0"/>
          </a:p>
          <a:p>
            <a:pPr>
              <a:lnSpc>
                <a:spcPts val="2800"/>
              </a:lnSpc>
            </a:pPr>
            <a:r>
              <a:rPr lang="zh-CN" altLang="en-US" sz="2200" dirty="0"/>
              <a:t>从每个任务中采样</a:t>
            </a:r>
            <a:r>
              <a:rPr lang="en-US" altLang="zh-CN" sz="2200" dirty="0"/>
              <a:t>10</a:t>
            </a:r>
            <a:r>
              <a:rPr lang="zh-CN" altLang="en-US" sz="2200" dirty="0"/>
              <a:t>个高质量的代码样本，由</a:t>
            </a:r>
            <a:r>
              <a:rPr lang="en-US" altLang="zh-CN" sz="2200" dirty="0"/>
              <a:t>GPT-3.5</a:t>
            </a:r>
            <a:r>
              <a:rPr lang="zh-CN" altLang="en-US" sz="2200" dirty="0"/>
              <a:t>评估，并过滤掉语法错误的样本</a:t>
            </a:r>
            <a:endParaRPr lang="en-US" altLang="zh-CN" sz="2200" dirty="0"/>
          </a:p>
          <a:p>
            <a:pPr>
              <a:lnSpc>
                <a:spcPts val="2800"/>
              </a:lnSpc>
            </a:pPr>
            <a:r>
              <a:rPr lang="zh-CN" altLang="en-US" sz="2200" dirty="0"/>
              <a:t>为了避免过拟合，同时采用了通用视觉模型数据集和生成的数据集，通用视觉模型数据集来自 </a:t>
            </a:r>
            <a:r>
              <a:rPr lang="da-DK" altLang="zh-CN" sz="2200" dirty="0"/>
              <a:t>ShareGPT4V dataset(Chen et al., 2023c), SViT dataset(Zhao et al., 2023) </a:t>
            </a:r>
            <a:r>
              <a:rPr lang="zh-CN" altLang="da-DK" sz="2200" dirty="0"/>
              <a:t>和 </a:t>
            </a:r>
            <a:r>
              <a:rPr lang="da-DK" altLang="zh-CN" sz="2200" dirty="0"/>
              <a:t>LLaVA Visual Instruct 150K(Liu et al., 2023d).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249" y="-119904"/>
            <a:ext cx="10515600" cy="1325563"/>
          </a:xfrm>
        </p:spPr>
        <p:txBody>
          <a:bodyPr/>
          <a:lstStyle/>
          <a:p>
            <a:r>
              <a:rPr lang="en-US" altLang="zh-CN" dirty="0"/>
              <a:t>SFT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412" y="911224"/>
            <a:ext cx="11526079" cy="594677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dirty="0"/>
              <a:t>基于 </a:t>
            </a:r>
            <a:r>
              <a:rPr lang="en-US" altLang="zh-CN" dirty="0"/>
              <a:t>RT-1(Brohan et al., 2022) </a:t>
            </a:r>
            <a:r>
              <a:rPr lang="zh-CN" altLang="en-US" dirty="0"/>
              <a:t>和 </a:t>
            </a:r>
            <a:r>
              <a:rPr lang="en-US" altLang="zh-CN" dirty="0"/>
              <a:t>LIBERO(Liu et al. 2023b) </a:t>
            </a:r>
            <a:r>
              <a:rPr lang="zh-CN" altLang="en-US" dirty="0"/>
              <a:t>数据集，从中随机组合为不同种类任务提供多样化的任务集合。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/>
              <a:t>对每种任务，都提供人工的经过模拟和现实测试的高质量示例，将高质量示例和 </a:t>
            </a:r>
            <a:r>
              <a:rPr lang="en-US" altLang="zh-CN" dirty="0"/>
              <a:t>API </a:t>
            </a:r>
            <a:r>
              <a:rPr lang="zh-CN" altLang="en-US" dirty="0"/>
              <a:t>说明输入给 </a:t>
            </a:r>
            <a:r>
              <a:rPr lang="en-US" altLang="zh-CN" dirty="0"/>
              <a:t>GPT-4 </a:t>
            </a:r>
            <a:r>
              <a:rPr lang="zh-CN" altLang="en-US" dirty="0"/>
              <a:t>以让其生成相关代码。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/>
              <a:t>对于语法正确却执行失败的代码，想办法找到最佳执行，使用 </a:t>
            </a:r>
            <a:r>
              <a:rPr lang="en-US" altLang="zh-CN" dirty="0"/>
              <a:t>GPT-4V </a:t>
            </a:r>
            <a:r>
              <a:rPr lang="zh-CN" altLang="en-US" dirty="0"/>
              <a:t>分析为什么这样好，将其总结并编码注释，作为思维链 </a:t>
            </a:r>
            <a:r>
              <a:rPr lang="en-US" altLang="zh-CN" dirty="0"/>
              <a:t>(chain-of-thought) </a:t>
            </a:r>
            <a:r>
              <a:rPr lang="zh-CN" altLang="en-US" dirty="0"/>
              <a:t>的标签。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/>
              <a:t>对于如何调整可选设置都无法正确执行的代码，进行手动标记并放入人工标记数据池。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/>
              <a:t>同样需要防止过拟合，因此也使用了通用视觉语言数据，使用与 </a:t>
            </a:r>
            <a:r>
              <a:rPr lang="en-US" altLang="zh-CN" dirty="0"/>
              <a:t>ShareGPT4V-7B </a:t>
            </a:r>
            <a:r>
              <a:rPr lang="zh-CN" altLang="en-US" dirty="0"/>
              <a:t>模型 </a:t>
            </a:r>
            <a:r>
              <a:rPr lang="en-US" altLang="zh-CN" dirty="0"/>
              <a:t>SFT </a:t>
            </a:r>
            <a:r>
              <a:rPr lang="zh-CN" altLang="en-US" dirty="0"/>
              <a:t>过程中使用的 </a:t>
            </a:r>
            <a:r>
              <a:rPr lang="en-US" altLang="zh-CN" dirty="0"/>
              <a:t>ShareGPT4V </a:t>
            </a:r>
            <a:r>
              <a:rPr lang="zh-CN" altLang="en-US" dirty="0"/>
              <a:t>数据集相同的部分。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Vision Language Model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70898"/>
            <a:ext cx="10515600" cy="4351338"/>
          </a:xfrm>
        </p:spPr>
        <p:txBody>
          <a:bodyPr/>
          <a:lstStyle/>
          <a:p>
            <a:r>
              <a:rPr lang="zh-CN" altLang="en-US" dirty="0"/>
              <a:t>采用了和 </a:t>
            </a:r>
            <a:r>
              <a:rPr lang="en-US" altLang="zh-CN" dirty="0"/>
              <a:t>BLIP2(Li et al., 2023b) </a:t>
            </a:r>
            <a:r>
              <a:rPr lang="zh-CN" altLang="en-US" dirty="0"/>
              <a:t>相同的范式，由 </a:t>
            </a:r>
            <a:r>
              <a:rPr lang="en-US" altLang="zh-CN" dirty="0"/>
              <a:t>vision transformer, Q-Former </a:t>
            </a:r>
            <a:r>
              <a:rPr lang="zh-CN" altLang="en-US" dirty="0"/>
              <a:t>和 </a:t>
            </a:r>
            <a:r>
              <a:rPr lang="en-US" altLang="zh-CN" dirty="0"/>
              <a:t>language model </a:t>
            </a:r>
            <a:r>
              <a:rPr lang="zh-CN" altLang="en-US" dirty="0"/>
              <a:t>组成，其中 </a:t>
            </a:r>
            <a:r>
              <a:rPr lang="en-US" altLang="zh-CN" dirty="0"/>
              <a:t>Q-Former </a:t>
            </a:r>
            <a:r>
              <a:rPr lang="zh-CN" altLang="en-US" dirty="0"/>
              <a:t>的作用是连接和压缩视觉模态的 </a:t>
            </a:r>
            <a:r>
              <a:rPr lang="en-US" altLang="zh-CN" dirty="0"/>
              <a:t>token </a:t>
            </a:r>
            <a:r>
              <a:rPr lang="zh-CN" altLang="en-US" dirty="0"/>
              <a:t>量以节省 </a:t>
            </a:r>
            <a:r>
              <a:rPr lang="en-US" altLang="zh-CN" dirty="0"/>
              <a:t>GPU memory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为了从图片中获取层次化特征，论文特地设计了一种 </a:t>
            </a:r>
            <a:r>
              <a:rPr lang="en-US" altLang="zh-CN" dirty="0"/>
              <a:t>vision adapter </a:t>
            </a:r>
            <a:r>
              <a:rPr lang="zh-CN" altLang="en-US" dirty="0"/>
              <a:t>，它能将不同阶段的特征汇总到 </a:t>
            </a:r>
            <a:r>
              <a:rPr lang="en-US" altLang="zh-CN" dirty="0"/>
              <a:t>vision transformer </a:t>
            </a:r>
            <a:r>
              <a:rPr lang="zh-CN" altLang="en-US" dirty="0"/>
              <a:t>中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405"/>
            <a:ext cx="10515600" cy="503237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dirty="0"/>
              <a:t>首先将视觉模型的隐藏层按比例分为四部分， 然后从每部分的的最后一层提取 </a:t>
            </a:r>
            <a:r>
              <a:rPr lang="en-US" altLang="zh-CN" dirty="0"/>
              <a:t>class token</a:t>
            </a:r>
            <a:r>
              <a:rPr lang="zh-CN" altLang="en-US" dirty="0"/>
              <a:t>（因其通过该层的 </a:t>
            </a:r>
            <a:r>
              <a:rPr lang="en-US" altLang="zh-CN" dirty="0"/>
              <a:t>self-attention </a:t>
            </a:r>
            <a:r>
              <a:rPr lang="zh-CN" altLang="en-US" dirty="0"/>
              <a:t>和所有 </a:t>
            </a:r>
            <a:r>
              <a:rPr lang="en-US" altLang="zh-CN" dirty="0"/>
              <a:t>token </a:t>
            </a:r>
            <a:r>
              <a:rPr lang="zh-CN" altLang="en-US" dirty="0"/>
              <a:t>互动）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/>
              <a:t>通过 </a:t>
            </a:r>
            <a:r>
              <a:rPr lang="en-US" altLang="zh-CN" dirty="0"/>
              <a:t>vision adapter </a:t>
            </a:r>
            <a:r>
              <a:rPr lang="zh-CN" altLang="en-US" dirty="0"/>
              <a:t>使它们相交互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/>
              <a:t>此 </a:t>
            </a:r>
            <a:r>
              <a:rPr lang="en-US" altLang="zh-CN" dirty="0"/>
              <a:t>vision adapter </a:t>
            </a:r>
            <a:r>
              <a:rPr lang="zh-CN" altLang="en-US" dirty="0"/>
              <a:t>是一个 </a:t>
            </a:r>
            <a:r>
              <a:rPr lang="en-US" altLang="zh-CN" dirty="0"/>
              <a:t>channel-wise attention network(Yan et al., 2021)</a:t>
            </a:r>
            <a:r>
              <a:rPr lang="zh-CN" altLang="en-US" dirty="0"/>
              <a:t>，首先通过线性层减少通道维度，然后使用 </a:t>
            </a:r>
            <a:r>
              <a:rPr lang="en-US" altLang="zh-CN" dirty="0"/>
              <a:t>SILU(Swish-</a:t>
            </a:r>
            <a:r>
              <a:rPr lang="en-US" altLang="zh-CN" dirty="0" err="1"/>
              <a:t>Relu</a:t>
            </a:r>
            <a:r>
              <a:rPr lang="en-US" altLang="zh-CN" dirty="0"/>
              <a:t>) (Paul et al., 2022)  </a:t>
            </a:r>
            <a:r>
              <a:rPr lang="zh-CN" altLang="en-US" dirty="0"/>
              <a:t>激活函数选择特征，最后，通过另一个线性层恢复原始的通道维度。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/>
              <a:t>聚合的特征 </a:t>
            </a:r>
            <a:r>
              <a:rPr lang="en-US" altLang="zh-CN" dirty="0"/>
              <a:t>token </a:t>
            </a:r>
            <a:r>
              <a:rPr lang="zh-CN" altLang="en-US" dirty="0"/>
              <a:t>与 </a:t>
            </a:r>
            <a:r>
              <a:rPr lang="en-US" altLang="zh-CN" dirty="0"/>
              <a:t>vision transformer </a:t>
            </a:r>
            <a:r>
              <a:rPr lang="zh-CN" altLang="en-US" dirty="0"/>
              <a:t>的其他 </a:t>
            </a:r>
            <a:r>
              <a:rPr lang="en-US" altLang="zh-CN" dirty="0"/>
              <a:t>token </a:t>
            </a:r>
            <a:r>
              <a:rPr lang="zh-CN" altLang="en-US" dirty="0"/>
              <a:t>结合，结合后的 </a:t>
            </a:r>
            <a:r>
              <a:rPr lang="en-US" altLang="zh-CN" dirty="0"/>
              <a:t>token </a:t>
            </a:r>
            <a:r>
              <a:rPr lang="zh-CN" altLang="en-US" dirty="0"/>
              <a:t>集作为后续模块的输入。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39693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ea typeface="PT Serif" panose="020A0603040505020204" pitchFamily="18" charset="0"/>
              </a:rPr>
              <a:t>vision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Arial" panose="020B0604020202020204" pitchFamily="34" charset="0"/>
                <a:ea typeface="PT Serif" panose="020A0603040505020204" pitchFamily="18" charset="0"/>
              </a:rPr>
              <a:t> 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ea typeface="PT Serif" panose="020A0603040505020204" pitchFamily="18" charset="0"/>
              </a:rPr>
              <a:t>adapter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405"/>
            <a:ext cx="10515600" cy="5032375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b="0" i="1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class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Adapter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(</a:t>
            </a:r>
            <a:r>
              <a:rPr lang="en-US" altLang="zh-CN" b="0" dirty="0" err="1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nn.Module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):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</a:t>
            </a:r>
            <a:r>
              <a:rPr lang="en-US" altLang="zh-CN" b="0" i="1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def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__</a:t>
            </a:r>
            <a:r>
              <a:rPr lang="en-US" altLang="zh-CN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init</a:t>
            </a:r>
            <a:r>
              <a:rPr lang="en-US" altLang="zh-CN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__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(</a:t>
            </a:r>
            <a:r>
              <a:rPr lang="en-US" altLang="zh-CN" b="0" i="1" dirty="0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self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, </a:t>
            </a:r>
            <a:r>
              <a:rPr lang="en-US" altLang="zh-CN" b="0" i="1" dirty="0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config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):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i="1" dirty="0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super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().__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init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__()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i="1" dirty="0" err="1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self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config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config</a:t>
            </a:r>
            <a:endParaRPr lang="en-US" altLang="zh-CN" b="0" dirty="0">
              <a:solidFill>
                <a:srgbClr val="ABB2BF"/>
              </a:solidFill>
              <a:effectLst/>
              <a:highlight>
                <a:srgbClr val="282C34"/>
              </a:highlight>
              <a:latin typeface="Fira Code" pitchFamily="1" charset="0"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i="1" dirty="0" err="1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self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activation_fn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ACT2FN(</a:t>
            </a:r>
            <a:r>
              <a:rPr lang="en-US" altLang="zh-CN" b="0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"</a:t>
            </a:r>
            <a:r>
              <a:rPr lang="en-US" altLang="zh-CN" b="0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silu</a:t>
            </a:r>
            <a:r>
              <a:rPr lang="en-US" altLang="zh-CN" b="0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"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)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hidden_size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config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.vision_config.hidden_size</a:t>
            </a:r>
            <a:endParaRPr lang="en-US" altLang="zh-CN" b="0" dirty="0">
              <a:solidFill>
                <a:srgbClr val="ABB2BF"/>
              </a:solidFill>
              <a:effectLst/>
              <a:highlight>
                <a:srgbClr val="282C34"/>
              </a:highlight>
              <a:latin typeface="Fira Code" pitchFamily="1" charset="0"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intermediate_size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hidden_size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//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4</a:t>
            </a:r>
            <a:endParaRPr lang="en-US" altLang="zh-CN" b="0" dirty="0">
              <a:solidFill>
                <a:srgbClr val="ABB2BF"/>
              </a:solidFill>
              <a:effectLst/>
              <a:highlight>
                <a:srgbClr val="282C34"/>
              </a:highlight>
              <a:latin typeface="Fira Code" pitchFamily="1" charset="0"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output_size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config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.qformer_config.hidden_size</a:t>
            </a:r>
            <a:endParaRPr lang="en-US" altLang="zh-CN" b="0" dirty="0">
              <a:solidFill>
                <a:srgbClr val="ABB2BF"/>
              </a:solidFill>
              <a:effectLst/>
              <a:highlight>
                <a:srgbClr val="282C34"/>
              </a:highlight>
              <a:latin typeface="Fira Code" pitchFamily="1" charset="0"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i="1" dirty="0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self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fc1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nn.Linear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(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hidden_size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, 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intermediate_size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)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i="1" dirty="0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self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fc2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nn.Linear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(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intermediate_size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, 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output_size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)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i="1" dirty="0" err="1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self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layernorm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nn.LayerNorm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(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output_size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, </a:t>
            </a:r>
            <a:r>
              <a:rPr lang="en-US" altLang="zh-CN" b="0" i="1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eps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config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.vision_config.layer_norm_eps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)</a:t>
            </a:r>
          </a:p>
          <a:p>
            <a:b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</a:b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</a:t>
            </a:r>
            <a:r>
              <a:rPr lang="en-US" altLang="zh-CN" b="0" i="1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def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61AFE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forward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(</a:t>
            </a:r>
            <a:r>
              <a:rPr lang="en-US" altLang="zh-CN" b="0" i="1" dirty="0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self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, 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hidden_states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: 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torch.</a:t>
            </a:r>
            <a:r>
              <a:rPr lang="en-US" altLang="zh-CN" b="0" i="1" dirty="0" err="1">
                <a:solidFill>
                  <a:srgbClr val="D19A66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Tensor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) -&gt; 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torch.Tensor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: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hidden_states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self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fc1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(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hidden_states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)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hidden_states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 err="1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self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activation_fn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(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hidden_states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)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hidden_states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self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</a:t>
            </a:r>
            <a:r>
              <a:rPr lang="en-US" altLang="zh-CN" b="0" dirty="0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fc2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(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hidden_states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)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hidden_states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  </a:t>
            </a:r>
            <a:r>
              <a:rPr lang="en-US" altLang="zh-CN" b="0" i="1" dirty="0" err="1">
                <a:solidFill>
                  <a:srgbClr val="E5C07B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self</a:t>
            </a:r>
            <a:r>
              <a:rPr lang="en-US" altLang="zh-CN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.</a:t>
            </a:r>
            <a:r>
              <a:rPr lang="en-US" altLang="zh-CN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layernorm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(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hidden_states</a:t>
            </a:r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)</a:t>
            </a:r>
          </a:p>
          <a:p>
            <a: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        return </a:t>
            </a:r>
            <a:r>
              <a:rPr lang="en-US" altLang="zh-CN" b="0" i="1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  <a:t>hidden_states</a:t>
            </a:r>
            <a:endParaRPr lang="en-US" altLang="zh-CN" b="0" dirty="0">
              <a:solidFill>
                <a:srgbClr val="ABB2BF"/>
              </a:solidFill>
              <a:effectLst/>
              <a:highlight>
                <a:srgbClr val="282C34"/>
              </a:highlight>
              <a:latin typeface="Fira Code" pitchFamily="1" charset="0"/>
            </a:endParaRPr>
          </a:p>
          <a:p>
            <a:br>
              <a:rPr lang="en-US" altLang="zh-CN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Fira Code" pitchFamily="1" charset="0"/>
              </a:rPr>
            </a:br>
            <a:endParaRPr lang="en-US" altLang="zh-CN" b="0" dirty="0">
              <a:solidFill>
                <a:srgbClr val="ABB2BF"/>
              </a:solidFill>
              <a:effectLst/>
              <a:highlight>
                <a:srgbClr val="282C34"/>
              </a:highlight>
              <a:latin typeface="Fira Code" pitchFamily="1" charset="0"/>
            </a:endParaRPr>
          </a:p>
          <a:p>
            <a:pPr>
              <a:lnSpc>
                <a:spcPts val="3600"/>
              </a:lnSpc>
            </a:pP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18210"/>
            <a:ext cx="9390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T Serif" panose="020A0603040505020204" pitchFamily="18" charset="0"/>
              </a:rPr>
              <a:t>Pseudo-code of the </a:t>
            </a:r>
            <a:r>
              <a:rPr lang="en-US" altLang="zh-CN" sz="4800" dirty="0">
                <a:solidFill>
                  <a:schemeClr val="bg1"/>
                </a:solidFill>
                <a:ea typeface="PT Serif" panose="020A0603040505020204" pitchFamily="18" charset="0"/>
              </a:rPr>
              <a:t>V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T Serif" panose="020A0603040505020204" pitchFamily="18" charset="0"/>
              </a:rPr>
              <a:t>ision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T Serif" panose="020A0603040505020204" pitchFamily="18" charset="0"/>
              </a:rPr>
              <a:t> 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T Serif" panose="020A0603040505020204" pitchFamily="18" charset="0"/>
              </a:rPr>
              <a:t>adapter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054" y="1276428"/>
            <a:ext cx="10301577" cy="5414595"/>
          </a:xfrm>
        </p:spPr>
        <p:txBody>
          <a:bodyPr>
            <a:normAutofit/>
          </a:bodyPr>
          <a:lstStyle/>
          <a:p>
            <a:pPr marL="514350" indent="-514350">
              <a:lnSpc>
                <a:spcPts val="3600"/>
              </a:lnSpc>
              <a:buFont typeface="+mj-lt"/>
              <a:buAutoNum type="arabicPeriod"/>
            </a:pPr>
            <a:r>
              <a:rPr lang="zh-CN" altLang="en-US" sz="2000" b="1" dirty="0"/>
              <a:t>使用 </a:t>
            </a:r>
            <a:r>
              <a:rPr lang="en-US" altLang="zh-CN" sz="2000" b="1" dirty="0" err="1"/>
              <a:t>RoboCodeX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进行数据集构建本身是本末倒置的</a:t>
            </a:r>
            <a:br>
              <a:rPr lang="en-US" altLang="zh-CN" sz="2000" b="1" dirty="0"/>
            </a:br>
            <a:r>
              <a:rPr lang="zh-CN" altLang="en-US" sz="2000" dirty="0"/>
              <a:t>因为这本来就是训练 </a:t>
            </a:r>
            <a:r>
              <a:rPr lang="en-US" altLang="zh-CN" sz="2000" dirty="0" err="1"/>
              <a:t>RoboCodeX</a:t>
            </a:r>
            <a:r>
              <a:rPr lang="en-US" altLang="zh-CN" sz="2000" dirty="0"/>
              <a:t> </a:t>
            </a:r>
            <a:r>
              <a:rPr lang="zh-CN" altLang="en-US" sz="2000" dirty="0"/>
              <a:t>的一个阶段</a:t>
            </a:r>
            <a:endParaRPr lang="en-US" altLang="zh-CN" sz="2000" dirty="0"/>
          </a:p>
          <a:p>
            <a:pPr marL="514350" indent="-514350">
              <a:lnSpc>
                <a:spcPts val="3600"/>
              </a:lnSpc>
              <a:buFont typeface="+mj-lt"/>
              <a:buAutoNum type="arabicPeriod"/>
            </a:pPr>
            <a:r>
              <a:rPr lang="en-US" altLang="zh-CN" sz="2000" b="1" dirty="0" err="1"/>
              <a:t>RoboCodeX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的复现难度很大</a:t>
            </a:r>
            <a:br>
              <a:rPr lang="en-US" altLang="zh-CN" sz="2000" dirty="0"/>
            </a:br>
            <a:r>
              <a:rPr lang="zh-CN" altLang="en-US" sz="2000" dirty="0"/>
              <a:t>大量使用 </a:t>
            </a:r>
            <a:r>
              <a:rPr lang="en-US" altLang="zh-CN" sz="2000" dirty="0"/>
              <a:t>GPT-4 </a:t>
            </a:r>
            <a:r>
              <a:rPr lang="zh-CN" altLang="en-US" sz="2000" dirty="0"/>
              <a:t>等，运用了大量不熟悉框架，数据集的构建也较复杂，场景需人工搭建、</a:t>
            </a:r>
            <a:r>
              <a:rPr lang="en-US" altLang="zh-CN" sz="2000" dirty="0"/>
              <a:t>SFT dataset </a:t>
            </a:r>
            <a:r>
              <a:rPr lang="zh-CN" altLang="en-US" sz="2000" dirty="0"/>
              <a:t>过程也需要人工写代码。并且虽然论文开头引用了 </a:t>
            </a:r>
            <a:r>
              <a:rPr lang="en-US" altLang="zh-CN" sz="2000" dirty="0"/>
              <a:t>Linus </a:t>
            </a:r>
            <a:r>
              <a:rPr lang="zh-CN" altLang="en-US" sz="2000" dirty="0"/>
              <a:t>的 </a:t>
            </a:r>
            <a:r>
              <a:rPr lang="en-US" altLang="zh-CN" sz="2000" dirty="0"/>
              <a:t>” </a:t>
            </a:r>
            <a:r>
              <a:rPr lang="en-US" altLang="zh-CN" sz="2000" b="1" i="1" dirty="0"/>
              <a:t>Talk is cheap. Show me the code</a:t>
            </a:r>
            <a:r>
              <a:rPr lang="en-US" altLang="zh-CN" sz="2000" dirty="0"/>
              <a:t>.”</a:t>
            </a:r>
            <a:r>
              <a:rPr lang="zh-CN" altLang="en-US" sz="2000" dirty="0"/>
              <a:t>，但实际上他们也没给什么 </a:t>
            </a:r>
            <a:r>
              <a:rPr lang="en-US" altLang="zh-CN" sz="2000" dirty="0"/>
              <a:t>“</a:t>
            </a:r>
            <a:r>
              <a:rPr lang="en-US" altLang="zh-CN" sz="2000" b="1" i="1" dirty="0"/>
              <a:t>code</a:t>
            </a:r>
            <a:r>
              <a:rPr lang="en-US" altLang="zh-CN" sz="2000" dirty="0"/>
              <a:t>”</a:t>
            </a:r>
            <a:r>
              <a:rPr lang="zh-CN" altLang="en-US" sz="2000" dirty="0"/>
              <a:t>，我们需要完全从头开始搭建。</a:t>
            </a:r>
            <a:endParaRPr lang="en-US" altLang="zh-CN" sz="2000" dirty="0"/>
          </a:p>
          <a:p>
            <a:pPr marL="514350" indent="-514350">
              <a:lnSpc>
                <a:spcPts val="3600"/>
              </a:lnSpc>
              <a:buFont typeface="+mj-lt"/>
              <a:buAutoNum type="arabicPeriod"/>
            </a:pPr>
            <a:r>
              <a:rPr lang="en-US" altLang="zh-CN" sz="2000" b="1" dirty="0" err="1"/>
              <a:t>RoboCodeX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迁移到 </a:t>
            </a:r>
            <a:r>
              <a:rPr lang="en-US" altLang="zh-CN" sz="2000" b="1" dirty="0"/>
              <a:t>NAO </a:t>
            </a:r>
            <a:r>
              <a:rPr lang="zh-CN" altLang="en-US" sz="2000" b="1" dirty="0"/>
              <a:t>机器人上难度较高</a:t>
            </a:r>
            <a:br>
              <a:rPr lang="en-US" altLang="zh-CN" sz="2000" dirty="0"/>
            </a:br>
            <a:r>
              <a:rPr lang="zh-CN" altLang="en-US" sz="2000" dirty="0"/>
              <a:t>原论文虽然并没有明说，但实际的测试、演示、接口设计都只考虑了机械臂，若要将 </a:t>
            </a:r>
            <a:r>
              <a:rPr lang="en-US" altLang="zh-CN" sz="2000" dirty="0" err="1"/>
              <a:t>RoboCodeX</a:t>
            </a:r>
            <a:r>
              <a:rPr lang="en-US" altLang="zh-CN" sz="2000" dirty="0"/>
              <a:t> </a:t>
            </a:r>
            <a:r>
              <a:rPr lang="zh-CN" altLang="en-US" sz="2000" dirty="0"/>
              <a:t>迁移到 </a:t>
            </a:r>
            <a:r>
              <a:rPr lang="en-US" altLang="zh-CN" sz="2000" dirty="0"/>
              <a:t>NAO </a:t>
            </a:r>
            <a:r>
              <a:rPr lang="zh-CN" altLang="en-US" sz="2000" dirty="0"/>
              <a:t>机器人上，需要多训练很多额外能力如行走等，论文中的抓取预测也不再适用</a:t>
            </a:r>
            <a:endParaRPr lang="en-US" altLang="zh-CN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26003" y="382220"/>
            <a:ext cx="47787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800" dirty="0">
                <a:solidFill>
                  <a:srgbClr val="1F0909"/>
                </a:solidFill>
                <a:latin typeface="Arial" panose="020B0604020202020204" pitchFamily="34" charset="0"/>
              </a:rPr>
              <a:t>Summary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-335280"/>
            <a:ext cx="4715510" cy="1210310"/>
          </a:xfrm>
        </p:spPr>
        <p:txBody>
          <a:bodyPr/>
          <a:lstStyle/>
          <a:p>
            <a:pPr algn="l"/>
            <a:r>
              <a:rPr lang="zh-CN" altLang="en-US" sz="4400" dirty="0"/>
              <a:t>测试工具</a:t>
            </a:r>
            <a:endParaRPr lang="en-US" altLang="zh-CN" sz="44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53060" y="1210310"/>
            <a:ext cx="7330440" cy="2067560"/>
          </a:xfrm>
        </p:spPr>
        <p:txBody>
          <a:bodyPr>
            <a:normAutofit fontScale="97500"/>
          </a:bodyPr>
          <a:lstStyle/>
          <a:p>
            <a:pPr algn="l">
              <a:buFont typeface="+mj-lt"/>
            </a:pPr>
            <a:r>
              <a:rPr lang="en-US" altLang="zh-CN" sz="2500" dirty="0"/>
              <a:t>       </a:t>
            </a:r>
            <a:r>
              <a:rPr lang="zh-CN" altLang="en-US" sz="2500" dirty="0"/>
              <a:t>使用了 </a:t>
            </a:r>
            <a:r>
              <a:rPr lang="en-US" altLang="zh-CN" sz="2500" dirty="0" err="1"/>
              <a:t>AutoDL</a:t>
            </a:r>
            <a:r>
              <a:rPr lang="en-US" altLang="zh-CN" sz="2500" dirty="0"/>
              <a:t> </a:t>
            </a:r>
            <a:r>
              <a:rPr lang="zh-CN" altLang="en-US" sz="2500" dirty="0"/>
              <a:t>上的 </a:t>
            </a:r>
            <a:r>
              <a:rPr lang="en-US" altLang="zh-CN" sz="2500" dirty="0"/>
              <a:t>RTX4090D 24G </a:t>
            </a:r>
            <a:r>
              <a:rPr lang="zh-CN" altLang="en-US" sz="2500" dirty="0"/>
              <a:t>显卡进行大模型 </a:t>
            </a:r>
            <a:r>
              <a:rPr lang="en-US" altLang="zh-CN" sz="2500" dirty="0"/>
              <a:t>GLM-4V-9B </a:t>
            </a:r>
            <a:r>
              <a:rPr lang="zh-CN" altLang="en-US" sz="2500" dirty="0"/>
              <a:t>对数据吞吐量的</a:t>
            </a:r>
            <a:r>
              <a:rPr lang="zh-CN" altLang="en-US" sz="2500" dirty="0">
                <a:sym typeface="+mn-ea"/>
              </a:rPr>
              <a:t>测试。</a:t>
            </a:r>
          </a:p>
          <a:p>
            <a:pPr algn="l">
              <a:buFont typeface="+mj-lt"/>
            </a:pPr>
            <a:r>
              <a:rPr lang="en-US" altLang="zh-CN" sz="2500" dirty="0">
                <a:sym typeface="+mn-ea"/>
              </a:rPr>
              <a:t>       </a:t>
            </a:r>
            <a:r>
              <a:rPr lang="zh-CN" altLang="en-US" sz="2500" dirty="0">
                <a:sym typeface="+mn-ea"/>
              </a:rPr>
              <a:t>使用了 'float16', 'bfloat16’</a:t>
            </a:r>
            <a:r>
              <a:rPr lang="en-US" altLang="zh-CN" sz="2500" dirty="0">
                <a:sym typeface="+mn-ea"/>
              </a:rPr>
              <a:t>, </a:t>
            </a:r>
            <a:r>
              <a:rPr lang="zh-CN" altLang="en-US" sz="2500" dirty="0">
                <a:sym typeface="+mn-ea"/>
              </a:rPr>
              <a:t>'</a:t>
            </a:r>
            <a:r>
              <a:rPr lang="en-US" altLang="zh-CN" sz="2500" dirty="0">
                <a:sym typeface="+mn-ea"/>
              </a:rPr>
              <a:t>4bit</a:t>
            </a:r>
            <a:r>
              <a:rPr lang="zh-CN" altLang="en-US" sz="2500" dirty="0">
                <a:sym typeface="+mn-ea"/>
              </a:rPr>
              <a:t>’</a:t>
            </a:r>
            <a:r>
              <a:rPr lang="en-US" altLang="zh-CN" sz="2500" dirty="0">
                <a:sym typeface="+mn-ea"/>
              </a:rPr>
              <a:t>, </a:t>
            </a:r>
            <a:r>
              <a:rPr lang="zh-CN" altLang="en-US" sz="2500" dirty="0">
                <a:sym typeface="+mn-ea"/>
              </a:rPr>
              <a:t>'</a:t>
            </a:r>
            <a:r>
              <a:rPr lang="en-US" altLang="zh-CN" sz="2500" dirty="0">
                <a:sym typeface="+mn-ea"/>
              </a:rPr>
              <a:t>8bit</a:t>
            </a:r>
            <a:r>
              <a:rPr lang="zh-CN" altLang="en-US" sz="2500" dirty="0">
                <a:sym typeface="+mn-ea"/>
              </a:rPr>
              <a:t>'</a:t>
            </a:r>
            <a:r>
              <a:rPr lang="en-US" altLang="zh-CN" sz="2500" dirty="0">
                <a:sym typeface="+mn-ea"/>
              </a:rPr>
              <a:t>4</a:t>
            </a:r>
            <a:r>
              <a:rPr lang="zh-CN" altLang="en-US" sz="2500" dirty="0"/>
              <a:t>个精度分别对</a:t>
            </a:r>
            <a:r>
              <a:rPr lang="en-US" altLang="zh-CN" sz="2500" dirty="0"/>
              <a:t>100</a:t>
            </a:r>
            <a:r>
              <a:rPr lang="zh-CN" altLang="en-US" sz="2500" dirty="0"/>
              <a:t>条数据进行测试。</a:t>
            </a:r>
          </a:p>
          <a:p>
            <a:pPr algn="l">
              <a:buFont typeface="+mj-lt"/>
            </a:pPr>
            <a:r>
              <a:rPr lang="en-US" altLang="zh-CN" sz="2500" dirty="0"/>
              <a:t>       </a:t>
            </a:r>
            <a:r>
              <a:rPr lang="zh-CN" altLang="en-US" sz="2500" dirty="0"/>
              <a:t>以 </a:t>
            </a:r>
            <a:r>
              <a:rPr lang="en-US" altLang="zh-CN" sz="2500" dirty="0"/>
              <a:t>2*24G bfloat16 </a:t>
            </a:r>
            <a:r>
              <a:rPr lang="zh-CN" altLang="en-US" sz="2500" dirty="0"/>
              <a:t>作为对照组。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8258" y="4354447"/>
            <a:ext cx="4966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测试所用显卡数据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6DCD42-2733-C3C2-912B-A399BD6E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09" y="2703464"/>
            <a:ext cx="6541577" cy="4071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0"/>
            <a:ext cx="4715510" cy="1210310"/>
          </a:xfrm>
        </p:spPr>
        <p:txBody>
          <a:bodyPr/>
          <a:lstStyle/>
          <a:p>
            <a:r>
              <a:rPr lang="zh-CN" altLang="en-US" sz="4400" dirty="0"/>
              <a:t>测试数据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4907575"/>
              </p:ext>
            </p:extLst>
          </p:nvPr>
        </p:nvGraphicFramePr>
        <p:xfrm>
          <a:off x="136698" y="1392382"/>
          <a:ext cx="11895974" cy="491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3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9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394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precision           items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Take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Throughput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(requests/s)</a:t>
                      </a:r>
                      <a:endParaRPr lang="en-US" altLang="en-US" sz="14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Tokens/s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(tokens/s)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prompt_num_tokens(tokens)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Total_num_tokens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(tokens)</a:t>
                      </a:r>
                      <a:endParaRPr lang="en-US" altLang="en-US" sz="14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Video Memory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97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bfloat16</a:t>
                      </a:r>
                      <a:endParaRPr lang="en-US" altLang="en-US" sz="24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26’58''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0.06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30.29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25073.00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48812.00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19397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iB</a:t>
                      </a:r>
                      <a:b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</a:b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/24564MiB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97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float16</a:t>
                      </a:r>
                      <a:endParaRPr lang="en-US" altLang="en-US" sz="2400" b="1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26'34''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0.06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30.61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25073.00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48810.00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18597Mib</a:t>
                      </a:r>
                      <a:b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</a:b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/24564MiB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7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+mn-ea"/>
                          <a:cs typeface="+mn-cs"/>
                          <a:sym typeface="+mn-ea"/>
                        </a:rPr>
                        <a:t>bfloat16 </a:t>
                      </a: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4bit 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量化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73'10''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0.02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10.17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25073.00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48810.00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7779MiB</a:t>
                      </a:r>
                      <a:b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</a:b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/24564MiB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+mn-ea"/>
                          <a:cs typeface="+mn-cs"/>
                          <a:sym typeface="+mn-ea"/>
                        </a:rPr>
                        <a:t>bfloat16 </a:t>
                      </a: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8bit 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量化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31'30''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0.05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23.63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25073.00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48810.00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14423MiB</a:t>
                      </a:r>
                      <a:b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</a:b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/24564MiB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097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+mn-ea"/>
                          <a:cs typeface="+mn-cs"/>
                          <a:sym typeface="+mn-ea"/>
                        </a:rPr>
                        <a:t>bfloat16</a:t>
                      </a:r>
                      <a:endParaRPr lang="en-US" altLang="en-US" sz="2400" b="1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'</a:t>
                      </a:r>
                      <a:r>
                        <a:rPr lang="en-US" alt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''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59.23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25073.00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23900.00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2*17543MiB</a:t>
                      </a:r>
                      <a:br>
                        <a:rPr lang="en-US" altLang="en-US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</a:b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/2*24564MiB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19CCE-8611-D53E-69B6-297594FA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优化结论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199" y="1482436"/>
            <a:ext cx="10661073" cy="5243945"/>
          </a:xfrm>
        </p:spPr>
        <p:txBody>
          <a:bodyPr>
            <a:normAutofit/>
          </a:bodyPr>
          <a:lstStyle/>
          <a:p>
            <a:pPr algn="l">
              <a:buFont typeface="+mj-lt"/>
            </a:pPr>
            <a:r>
              <a:rPr lang="zh-CN" altLang="en-US" dirty="0"/>
              <a:t>精度于 </a:t>
            </a:r>
            <a:r>
              <a:rPr lang="en-US" altLang="zh-CN" dirty="0">
                <a:sym typeface="+mn-ea"/>
              </a:rPr>
              <a:t>GLM-4V-9B </a:t>
            </a:r>
            <a:r>
              <a:rPr lang="zh-CN" altLang="en-US" dirty="0">
                <a:sym typeface="+mn-ea"/>
              </a:rPr>
              <a:t>对数据处理的精度与花费的时间存在影响。</a:t>
            </a:r>
          </a:p>
          <a:p>
            <a:pPr algn="l">
              <a:buFont typeface="+mj-lt"/>
            </a:pPr>
            <a:r>
              <a:rPr lang="en-US" altLang="zh-CN" dirty="0">
                <a:sym typeface="+mn-ea"/>
              </a:rPr>
              <a:t>24GB </a:t>
            </a:r>
            <a:r>
              <a:rPr lang="zh-CN" altLang="en-US" dirty="0">
                <a:sym typeface="+mn-ea"/>
              </a:rPr>
              <a:t>显存下无法以 </a:t>
            </a:r>
            <a:r>
              <a:rPr lang="en-US" altLang="zh-CN" dirty="0">
                <a:sym typeface="+mn-ea"/>
              </a:rPr>
              <a:t>float/float32 </a:t>
            </a:r>
            <a:r>
              <a:rPr lang="zh-CN" altLang="en-US" dirty="0">
                <a:sym typeface="+mn-ea"/>
              </a:rPr>
              <a:t>精度进行推理，我们尝试将低精度使用 </a:t>
            </a:r>
            <a:r>
              <a:rPr lang="en-US" altLang="zh-CN" dirty="0">
                <a:sym typeface="+mn-ea"/>
              </a:rPr>
              <a:t>bfloat16, float16</a:t>
            </a:r>
            <a:r>
              <a:rPr lang="zh-CN" altLang="en-US" dirty="0">
                <a:sym typeface="+mn-ea"/>
              </a:rPr>
              <a:t>，成功在在单卡部署了 </a:t>
            </a:r>
            <a:r>
              <a:rPr lang="en-US" altLang="zh-CN" dirty="0">
                <a:sym typeface="+mn-ea"/>
              </a:rPr>
              <a:t>GLM-4V-9B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 algn="l">
              <a:buFont typeface="+mj-lt"/>
            </a:pPr>
            <a:r>
              <a:rPr lang="zh-CN" altLang="en-US" dirty="0">
                <a:sym typeface="+mn-ea"/>
              </a:rPr>
              <a:t>在精度为 </a:t>
            </a:r>
            <a:r>
              <a:rPr lang="en-US" altLang="zh-CN" dirty="0">
                <a:sym typeface="+mn-ea"/>
              </a:rPr>
              <a:t>bfloat16 </a:t>
            </a:r>
            <a:r>
              <a:rPr lang="zh-CN" altLang="en-US" dirty="0">
                <a:sym typeface="+mn-ea"/>
              </a:rPr>
              <a:t>的情况下，我们分别使用了</a:t>
            </a:r>
            <a:r>
              <a:rPr lang="en-US" altLang="zh-CN" dirty="0">
                <a:sym typeface="+mn-ea"/>
              </a:rPr>
              <a:t>4、8bit </a:t>
            </a:r>
            <a:r>
              <a:rPr lang="zh-CN" altLang="en-US" dirty="0">
                <a:sym typeface="+mn-ea"/>
              </a:rPr>
              <a:t>量化处理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发现</a:t>
            </a:r>
            <a:r>
              <a:rPr lang="en-US" altLang="zh-CN" dirty="0" err="1">
                <a:sym typeface="+mn-ea"/>
              </a:rPr>
              <a:t>这样不能加快推理速度甚至还降低不少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这是 </a:t>
            </a:r>
            <a:r>
              <a:rPr lang="en-US" altLang="zh-CN" dirty="0">
                <a:sym typeface="+mn-ea"/>
              </a:rPr>
              <a:t>GLM-4V-9B </a:t>
            </a:r>
            <a:r>
              <a:rPr lang="en-US" altLang="zh-CN" dirty="0" err="1">
                <a:sym typeface="+mn-ea"/>
              </a:rPr>
              <a:t>使用的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bitsandbytes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并不是使用的真正的优化成int4/8，</a:t>
            </a:r>
            <a:r>
              <a:rPr lang="zh-CN" altLang="en-US" dirty="0">
                <a:sym typeface="+mn-ea"/>
              </a:rPr>
              <a:t>且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内存移动到显存这部分也很占用时间，</a:t>
            </a:r>
            <a:r>
              <a:rPr lang="en-US" altLang="zh-CN" dirty="0" err="1">
                <a:sym typeface="+mn-ea"/>
              </a:rPr>
              <a:t>但是可以</a:t>
            </a:r>
            <a:r>
              <a:rPr lang="zh-CN" altLang="en-US" dirty="0">
                <a:sym typeface="+mn-ea"/>
              </a:rPr>
              <a:t>显著</a:t>
            </a:r>
            <a:r>
              <a:rPr lang="en-US" altLang="zh-CN" dirty="0" err="1">
                <a:sym typeface="+mn-ea"/>
              </a:rPr>
              <a:t>降低成本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也就是</a:t>
            </a:r>
            <a:r>
              <a:rPr lang="en-US" altLang="zh-CN" dirty="0" err="1">
                <a:sym typeface="+mn-ea"/>
              </a:rPr>
              <a:t>降低显存使用</a:t>
            </a:r>
            <a:r>
              <a:rPr lang="zh-CN" altLang="en-US" dirty="0">
                <a:sym typeface="+mn-ea"/>
              </a:rPr>
              <a:t>，对吞吐量可能起到副作用。</a:t>
            </a:r>
            <a:endParaRPr lang="en-US" altLang="zh-CN" dirty="0">
              <a:sym typeface="+mn-ea"/>
            </a:endParaRPr>
          </a:p>
          <a:p>
            <a:pPr algn="l">
              <a:buFont typeface="+mj-lt"/>
            </a:pPr>
            <a:r>
              <a:rPr lang="zh-CN" altLang="en-US" dirty="0">
                <a:sym typeface="+mn-ea"/>
              </a:rPr>
              <a:t>最后尝试使用 </a:t>
            </a:r>
            <a:r>
              <a:rPr lang="en-US" altLang="zh-CN" dirty="0" err="1">
                <a:sym typeface="+mn-ea"/>
              </a:rPr>
              <a:t>vLLM</a:t>
            </a:r>
            <a:r>
              <a:rPr lang="zh-CN" altLang="en-US" dirty="0">
                <a:sym typeface="+mn-ea"/>
              </a:rPr>
              <a:t>，使用多卡进行模型推理，并成功实现。实验表明，进行并行化处理后大模型的吞吐量、处理速度都得到了很大幅度的提升，而对应的是显存的占用提升。</a:t>
            </a:r>
          </a:p>
        </p:txBody>
      </p:sp>
    </p:spTree>
    <p:extLst>
      <p:ext uri="{BB962C8B-B14F-4D97-AF65-F5344CB8AC3E}">
        <p14:creationId xmlns:p14="http://schemas.microsoft.com/office/powerpoint/2010/main" val="83490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F2BFE-229E-0ACA-B101-0FF8877BD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RoboCodeX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2D851-1E29-2FF1-1D79-3E68AF65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Interpretation and thinking based on the article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——Author: Huang </a:t>
            </a:r>
            <a:r>
              <a:rPr lang="en-US" altLang="zh-CN" dirty="0" err="1"/>
              <a:t>Yufeng</a:t>
            </a:r>
            <a:endParaRPr lang="en-US" altLang="zh-CN" dirty="0"/>
          </a:p>
          <a:p>
            <a:pPr algn="r"/>
            <a:r>
              <a:rPr lang="en-US" altLang="zh-CN" sz="1600" dirty="0"/>
              <a:t>Tips: </a:t>
            </a:r>
            <a:r>
              <a:rPr lang="zh-CN" altLang="en-US" sz="1600" dirty="0"/>
              <a:t>搭配 </a:t>
            </a:r>
            <a:r>
              <a:rPr lang="en-US" altLang="zh-CN" sz="1600" dirty="0" err="1"/>
              <a:t>RoboCodeX</a:t>
            </a:r>
            <a:r>
              <a:rPr lang="en-US" altLang="zh-CN" sz="1600" dirty="0"/>
              <a:t> </a:t>
            </a:r>
            <a:r>
              <a:rPr lang="zh-CN" altLang="en-US" sz="1600" dirty="0"/>
              <a:t>论文解析</a:t>
            </a:r>
            <a:r>
              <a:rPr lang="en-US" altLang="zh-CN" sz="1600" dirty="0"/>
              <a:t>.pdf </a:t>
            </a:r>
            <a:r>
              <a:rPr lang="zh-CN" altLang="en-US" sz="1600" dirty="0"/>
              <a:t>食用更佳</a:t>
            </a:r>
          </a:p>
        </p:txBody>
      </p:sp>
    </p:spTree>
    <p:extLst>
      <p:ext uri="{BB962C8B-B14F-4D97-AF65-F5344CB8AC3E}">
        <p14:creationId xmlns:p14="http://schemas.microsoft.com/office/powerpoint/2010/main" val="135211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84" y="13855"/>
            <a:ext cx="10515600" cy="1325563"/>
          </a:xfrm>
        </p:spPr>
        <p:txBody>
          <a:bodyPr/>
          <a:lstStyle/>
          <a:p>
            <a:r>
              <a:rPr lang="en-US" altLang="zh-CN" dirty="0"/>
              <a:t>Basic Framework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184" y="1690688"/>
            <a:ext cx="6969178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052" y="1293187"/>
            <a:ext cx="5208948" cy="50714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Optimization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8010"/>
                <a:ext cx="10515600" cy="58799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b="1" dirty="0"/>
                  <a:t>High level free-form human instruction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b="1" dirty="0"/>
                  <a:t>RGBD data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b="1" dirty="0"/>
                  <a:t>Decompose procedure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𝑡𝑎𝑠𝑘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b="1" dirty="0"/>
                  <a:t>Motion trajectory set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400" b="1" dirty="0"/>
                  <a:t>Optimization problem</a:t>
                </a:r>
                <a:br>
                  <a:rPr lang="en-US" altLang="zh-CN" sz="2400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𝑡𝑎𝑠𝑘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𝑐𝑜𝑛𝑡𝑟𝑜𝑙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.   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8010"/>
                <a:ext cx="10515600" cy="5879990"/>
              </a:xfrm>
              <a:blipFill rotWithShape="1">
                <a:blip r:embed="rId2"/>
                <a:stretch>
                  <a:fillRect t="-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Code Generation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816"/>
                <a:ext cx="10515600" cy="584818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b="1" dirty="0"/>
                  <a:t>Language description of the sub-task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b="1" dirty="0"/>
                  <a:t>Manipulation preference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b="1" dirty="0"/>
                  <a:t>Decompose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𝑢𝑛𝑖𝑡𝑠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𝑢𝑛𝑖𝑡𝑠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b="0" i="1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𝑢𝑛𝑖𝑡𝑠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b="0" i="1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𝑢𝑛𝑖𝑡𝑠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b="1" dirty="0"/>
                  <a:t>3D point cloud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b="1" dirty="0"/>
                  <a:t>the object-centric trajectory generation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816"/>
                <a:ext cx="10515600" cy="5848184"/>
              </a:xfrm>
              <a:blipFill rotWithShape="1">
                <a:blip r:embed="rId2"/>
                <a:stretch>
                  <a:fillRect t="-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6"/>
            <a:ext cx="10129962" cy="657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compiled into structured executable action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7078"/>
                <a:ext cx="10515600" cy="6362665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lnSpc>
                    <a:spcPts val="336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2400" b="1" dirty="0"/>
                  <a:t>part-level affordance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/>
                  <a:t> prediction</a:t>
                </a:r>
                <a:br>
                  <a:rPr lang="en-US" altLang="zh-CN" dirty="0"/>
                </a:br>
                <a:r>
                  <a:rPr lang="zh-CN" altLang="en-US" sz="2100" dirty="0"/>
                  <a:t>这是与任务相关的部件点云分割，例如抽屉的把手区域</a:t>
                </a:r>
                <a:endParaRPr lang="en-US" altLang="zh-CN" sz="2100" dirty="0"/>
              </a:p>
              <a:p>
                <a:pPr marL="514350" indent="-514350">
                  <a:lnSpc>
                    <a:spcPts val="336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2400" b="1" dirty="0"/>
                  <a:t>grasp pose proposals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prediction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𝑝𝑐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𝑝𝑐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𝑝𝑐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cand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dirty="0"/>
                </a:br>
                <a:r>
                  <a:rPr lang="zh-CN" altLang="en-US" sz="2100" dirty="0"/>
                  <a:t>论文使用了预训练的 </a:t>
                </a:r>
                <a:r>
                  <a:rPr lang="en-US" altLang="zh-CN" sz="2100" b="1" i="1" dirty="0" err="1"/>
                  <a:t>Anygrasp</a:t>
                </a:r>
                <a:r>
                  <a:rPr lang="en-US" altLang="zh-CN" sz="2100" dirty="0"/>
                  <a:t> (Fang et al., 2023) </a:t>
                </a:r>
                <a:r>
                  <a:rPr lang="zh-CN" altLang="en-US" sz="2100" dirty="0"/>
                  <a:t>和 </a:t>
                </a:r>
                <a:r>
                  <a:rPr lang="en-US" altLang="zh-CN" sz="2100" b="1" i="1" dirty="0"/>
                  <a:t>“central lift” method</a:t>
                </a:r>
                <a:r>
                  <a:rPr lang="zh-CN" altLang="en-US" sz="2100" dirty="0"/>
                  <a:t> 来生成 </a:t>
                </a:r>
                <a:r>
                  <a:rPr lang="en-US" altLang="zh-CN" sz="2100" dirty="0"/>
                  <a:t>grasp pose proposals</a:t>
                </a:r>
                <a:r>
                  <a:rPr lang="zh-CN" altLang="en-US" sz="2100" dirty="0"/>
                  <a:t>，允许代理根据由高级算法框架 </a:t>
                </a:r>
                <a:r>
                  <a:rPr lang="en-US" altLang="zh-CN" sz="2100" dirty="0" err="1"/>
                  <a:t>RoboCodeX</a:t>
                </a:r>
                <a:r>
                  <a:rPr lang="en-US" altLang="zh-CN" sz="2100" dirty="0"/>
                  <a:t> </a:t>
                </a:r>
                <a:r>
                  <a:rPr lang="zh-CN" altLang="en-US" sz="2100" dirty="0"/>
                  <a:t>推断出的偏好进行选择。</a:t>
                </a:r>
                <a:endParaRPr lang="en-US" altLang="zh-CN" sz="2100" dirty="0"/>
              </a:p>
              <a:p>
                <a:pPr marL="514350" indent="-514350">
                  <a:lnSpc>
                    <a:spcPts val="336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2400" b="1" dirty="0"/>
                  <a:t>object physical property prediction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b="0" dirty="0"/>
                </a:br>
                <a:r>
                  <a:rPr lang="zh-CN" altLang="en-US" sz="2100" dirty="0"/>
                  <a:t>使用了多视角改进的 </a:t>
                </a:r>
                <a:r>
                  <a:rPr lang="en-US" altLang="zh-CN" sz="2100" b="1" i="1" dirty="0"/>
                  <a:t>GAMMA</a:t>
                </a:r>
                <a:r>
                  <a:rPr lang="en-US" altLang="zh-CN" sz="2100" dirty="0"/>
                  <a:t> (Yu et al., 2023b) </a:t>
                </a:r>
                <a:r>
                  <a:rPr lang="zh-CN" altLang="en-US" sz="2100" dirty="0"/>
                  <a:t>模型来预测关节物体的物理属性，它将关节物体点云分割成刚体部分并估计关节参数。</a:t>
                </a:r>
                <a:endParaRPr lang="en-US" altLang="zh-CN" sz="2100" dirty="0"/>
              </a:p>
              <a:p>
                <a:pPr marL="514350" indent="-514350">
                  <a:lnSpc>
                    <a:spcPts val="336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2400" b="1" dirty="0"/>
                  <a:t>trajectory planning</a:t>
                </a:r>
                <a:br>
                  <a:rPr lang="en-US" altLang="zh-CN" sz="2400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1900" dirty="0"/>
                  <a:t>通过整合运动规划算法和机器人操作系统（</a:t>
                </a:r>
                <a:r>
                  <a:rPr lang="en-US" altLang="zh-CN" sz="1900" dirty="0"/>
                  <a:t>ROS</a:t>
                </a:r>
                <a:r>
                  <a:rPr lang="zh-CN" altLang="en-US" sz="1900" dirty="0"/>
                  <a:t>）操作模块，模型最终输出动态可行的机器人轨迹，确保碰撞避免和奇点排除。</a:t>
                </a:r>
                <a:endParaRPr lang="en-US" altLang="zh-CN" sz="19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7078"/>
                <a:ext cx="10515600" cy="6362665"/>
              </a:xfrm>
              <a:blipFill rotWithShape="1">
                <a:blip r:embed="rId2"/>
                <a:stretch>
                  <a:fillRect t="-3" r="-108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030e1c1-25ff-4a7c-8270-5c1ff5841c5e"/>
  <p:tag name="COMMONDATA" val="eyJoZGlkIjoiMjVjMzA3OWIyMWI4OWQ1ZDJmYTU4Zjk1MzJmMGYyM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617c8ba-3c47-4d91-bbf9-eea08efe380a}"/>
  <p:tag name="TABLE_ENDDRAG_ORIGIN_RECT" val="885*217"/>
  <p:tag name="TABLE_ENDDRAG_RECT" val="37*121*885*21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1594</Words>
  <Application>Microsoft Office PowerPoint</Application>
  <PresentationFormat>宽屏</PresentationFormat>
  <Paragraphs>128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等线</vt:lpstr>
      <vt:lpstr>等线 Light</vt:lpstr>
      <vt:lpstr>宋体</vt:lpstr>
      <vt:lpstr>Arial</vt:lpstr>
      <vt:lpstr>Cambria Math</vt:lpstr>
      <vt:lpstr>Fira Code</vt:lpstr>
      <vt:lpstr>PT Serif</vt:lpstr>
      <vt:lpstr>Office 主题​​</vt:lpstr>
      <vt:lpstr>Large Language Model Optimization</vt:lpstr>
      <vt:lpstr>测试工具</vt:lpstr>
      <vt:lpstr>测试数据</vt:lpstr>
      <vt:lpstr>优化结论</vt:lpstr>
      <vt:lpstr>RoboCodeX</vt:lpstr>
      <vt:lpstr>Basic Framework</vt:lpstr>
      <vt:lpstr>Optimization Problem</vt:lpstr>
      <vt:lpstr>Code Generation</vt:lpstr>
      <vt:lpstr>compiled into structured executable action code</vt:lpstr>
      <vt:lpstr>Pre-training Dataset</vt:lpstr>
      <vt:lpstr>SFT Dataset</vt:lpstr>
      <vt:lpstr>Vision Language Model Design</vt:lpstr>
      <vt:lpstr>vision adapter </vt:lpstr>
      <vt:lpstr>Pseudo-code of the Vision adapter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昱峰 黄</dc:creator>
  <cp:lastModifiedBy>昱峰 黄</cp:lastModifiedBy>
  <cp:revision>8</cp:revision>
  <dcterms:created xsi:type="dcterms:W3CDTF">2024-08-29T09:57:00Z</dcterms:created>
  <dcterms:modified xsi:type="dcterms:W3CDTF">2024-08-30T15:16:13Z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087B8669D2354EBDB0F8F71F1D25AA16</vt:lpwstr>
  </property>
  <property fmtid="{D5CDD505-2E9C-101B-9397-08002B2CF9AE}" pid="3" name="KSOProductBuildVer">
    <vt:lpwstr>2052-11.1.0.12165</vt:lpwstr>
  </property>
</Properties>
</file>