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9" r:id="rId2"/>
    <p:sldId id="545" r:id="rId3"/>
    <p:sldId id="568" r:id="rId4"/>
    <p:sldId id="544" r:id="rId5"/>
    <p:sldId id="554" r:id="rId6"/>
    <p:sldId id="569" r:id="rId7"/>
    <p:sldId id="555" r:id="rId8"/>
    <p:sldId id="573" r:id="rId9"/>
    <p:sldId id="570" r:id="rId10"/>
    <p:sldId id="561" r:id="rId11"/>
    <p:sldId id="576" r:id="rId12"/>
    <p:sldId id="560" r:id="rId13"/>
    <p:sldId id="577" r:id="rId14"/>
    <p:sldId id="574" r:id="rId15"/>
    <p:sldId id="571" r:id="rId16"/>
    <p:sldId id="575" r:id="rId17"/>
    <p:sldId id="572" r:id="rId18"/>
    <p:sldId id="5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177" autoAdjust="0"/>
  </p:normalViewPr>
  <p:slideViewPr>
    <p:cSldViewPr snapToGrid="0">
      <p:cViewPr varScale="1">
        <p:scale>
          <a:sx n="100" d="100"/>
          <a:sy n="100" d="100"/>
        </p:scale>
        <p:origin x="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runyu" userId="7d1e79057c4bb344" providerId="LiveId" clId="{A6DF4655-D184-41AB-893F-E75CF914CE62}"/>
    <pc:docChg chg="modSld">
      <pc:chgData name="wu runyu" userId="7d1e79057c4bb344" providerId="LiveId" clId="{A6DF4655-D184-41AB-893F-E75CF914CE62}" dt="2023-09-17T17:18:14.945" v="18" actId="20577"/>
      <pc:docMkLst>
        <pc:docMk/>
      </pc:docMkLst>
      <pc:sldChg chg="modSp mod">
        <pc:chgData name="wu runyu" userId="7d1e79057c4bb344" providerId="LiveId" clId="{A6DF4655-D184-41AB-893F-E75CF914CE62}" dt="2023-09-17T17:18:14.945" v="18" actId="20577"/>
        <pc:sldMkLst>
          <pc:docMk/>
          <pc:sldMk cId="507050590" sldId="555"/>
        </pc:sldMkLst>
        <pc:spChg chg="mod">
          <ac:chgData name="wu runyu" userId="7d1e79057c4bb344" providerId="LiveId" clId="{A6DF4655-D184-41AB-893F-E75CF914CE62}" dt="2023-09-17T17:18:14.945" v="18" actId="20577"/>
          <ac:spMkLst>
            <pc:docMk/>
            <pc:sldMk cId="507050590" sldId="555"/>
            <ac:spMk id="60" creationId="{5F95C37F-7582-DED7-2E0F-E5CA520AB5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57034-0D2F-45CF-8608-F5A3C752AEA9}"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D12C8-143B-40AE-AA73-DBD7717232E3}" type="slidenum">
              <a:rPr lang="en-US" smtClean="0"/>
              <a:t>‹#›</a:t>
            </a:fld>
            <a:endParaRPr lang="en-US"/>
          </a:p>
        </p:txBody>
      </p:sp>
    </p:spTree>
    <p:extLst>
      <p:ext uri="{BB962C8B-B14F-4D97-AF65-F5344CB8AC3E}">
        <p14:creationId xmlns:p14="http://schemas.microsoft.com/office/powerpoint/2010/main" val="67047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Introductions for any newcomers (e.g., Prof. </a:t>
            </a:r>
            <a:r>
              <a:rPr lang="en-GB" dirty="0" err="1"/>
              <a:t>Rumpf</a:t>
            </a:r>
            <a:r>
              <a:rPr lang="en-GB" dirty="0"/>
              <a:t>)</a:t>
            </a:r>
          </a:p>
        </p:txBody>
      </p:sp>
      <p:sp>
        <p:nvSpPr>
          <p:cNvPr id="4" name="Slide Number Placeholder 3"/>
          <p:cNvSpPr>
            <a:spLocks noGrp="1"/>
          </p:cNvSpPr>
          <p:nvPr>
            <p:ph type="sldNum" sz="quarter" idx="10"/>
          </p:nvPr>
        </p:nvSpPr>
        <p:spPr/>
        <p:txBody>
          <a:bodyPr/>
          <a:lstStyle/>
          <a:p>
            <a:fld id="{CAF8AC0D-B893-4DAB-8EBE-455F2201A022}" type="slidenum">
              <a:rPr lang="en-GB" smtClean="0"/>
              <a:t>1</a:t>
            </a:fld>
            <a:endParaRPr lang="en-GB"/>
          </a:p>
        </p:txBody>
      </p:sp>
    </p:spTree>
    <p:extLst>
      <p:ext uri="{BB962C8B-B14F-4D97-AF65-F5344CB8AC3E}">
        <p14:creationId xmlns:p14="http://schemas.microsoft.com/office/powerpoint/2010/main" val="375047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Kevin to go over agenda. </a:t>
            </a:r>
          </a:p>
        </p:txBody>
      </p:sp>
      <p:sp>
        <p:nvSpPr>
          <p:cNvPr id="4" name="Slide Number Placeholder 3"/>
          <p:cNvSpPr>
            <a:spLocks noGrp="1"/>
          </p:cNvSpPr>
          <p:nvPr>
            <p:ph type="sldNum" sz="quarter" idx="5"/>
          </p:nvPr>
        </p:nvSpPr>
        <p:spPr/>
        <p:txBody>
          <a:bodyPr/>
          <a:lstStyle/>
          <a:p>
            <a:fld id="{8C3D12C8-143B-40AE-AA73-DBD7717232E3}" type="slidenum">
              <a:rPr lang="en-US" smtClean="0"/>
              <a:t>2</a:t>
            </a:fld>
            <a:endParaRPr lang="en-US"/>
          </a:p>
        </p:txBody>
      </p:sp>
    </p:spTree>
    <p:extLst>
      <p:ext uri="{BB962C8B-B14F-4D97-AF65-F5344CB8AC3E}">
        <p14:creationId xmlns:p14="http://schemas.microsoft.com/office/powerpoint/2010/main" val="170410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agreed upon project overview based on discussions with Dr. Day from Lab Ally and our groups determined scope and goals for the project as a whole.</a:t>
            </a:r>
          </a:p>
        </p:txBody>
      </p:sp>
      <p:sp>
        <p:nvSpPr>
          <p:cNvPr id="4" name="Slide Number Placeholder 3"/>
          <p:cNvSpPr>
            <a:spLocks noGrp="1"/>
          </p:cNvSpPr>
          <p:nvPr>
            <p:ph type="sldNum" sz="quarter" idx="5"/>
          </p:nvPr>
        </p:nvSpPr>
        <p:spPr/>
        <p:txBody>
          <a:bodyPr/>
          <a:lstStyle/>
          <a:p>
            <a:fld id="{8C3D12C8-143B-40AE-AA73-DBD7717232E3}" type="slidenum">
              <a:rPr lang="en-US" smtClean="0"/>
              <a:t>3</a:t>
            </a:fld>
            <a:endParaRPr lang="en-US"/>
          </a:p>
        </p:txBody>
      </p:sp>
    </p:spTree>
    <p:extLst>
      <p:ext uri="{BB962C8B-B14F-4D97-AF65-F5344CB8AC3E}">
        <p14:creationId xmlns:p14="http://schemas.microsoft.com/office/powerpoint/2010/main" val="248449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pass it over to </a:t>
            </a:r>
            <a:r>
              <a:rPr lang="en-US" dirty="0" err="1"/>
              <a:t>Runyu</a:t>
            </a:r>
            <a:r>
              <a:rPr lang="en-US" dirty="0"/>
              <a:t> and Tony to discuss the progress that has been made on the core functionality of the application</a:t>
            </a:r>
          </a:p>
        </p:txBody>
      </p:sp>
      <p:sp>
        <p:nvSpPr>
          <p:cNvPr id="4" name="Slide Number Placeholder 3"/>
          <p:cNvSpPr>
            <a:spLocks noGrp="1"/>
          </p:cNvSpPr>
          <p:nvPr>
            <p:ph type="sldNum" sz="quarter" idx="5"/>
          </p:nvPr>
        </p:nvSpPr>
        <p:spPr/>
        <p:txBody>
          <a:bodyPr/>
          <a:lstStyle/>
          <a:p>
            <a:fld id="{8C3D12C8-143B-40AE-AA73-DBD7717232E3}" type="slidenum">
              <a:rPr lang="en-US" smtClean="0"/>
              <a:t>6</a:t>
            </a:fld>
            <a:endParaRPr lang="en-US"/>
          </a:p>
        </p:txBody>
      </p:sp>
    </p:spTree>
    <p:extLst>
      <p:ext uri="{BB962C8B-B14F-4D97-AF65-F5344CB8AC3E}">
        <p14:creationId xmlns:p14="http://schemas.microsoft.com/office/powerpoint/2010/main" val="48736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D12C8-143B-40AE-AA73-DBD7717232E3}" type="slidenum">
              <a:rPr lang="en-US" smtClean="0"/>
              <a:t>7</a:t>
            </a:fld>
            <a:endParaRPr lang="en-US"/>
          </a:p>
        </p:txBody>
      </p:sp>
    </p:spTree>
    <p:extLst>
      <p:ext uri="{BB962C8B-B14F-4D97-AF65-F5344CB8AC3E}">
        <p14:creationId xmlns:p14="http://schemas.microsoft.com/office/powerpoint/2010/main" val="213816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Tony to pass it over to Priscilla to discuss pharmaceutical industry data</a:t>
            </a:r>
          </a:p>
        </p:txBody>
      </p:sp>
      <p:sp>
        <p:nvSpPr>
          <p:cNvPr id="4" name="Slide Number Placeholder 3"/>
          <p:cNvSpPr>
            <a:spLocks noGrp="1"/>
          </p:cNvSpPr>
          <p:nvPr>
            <p:ph type="sldNum" sz="quarter" idx="5"/>
          </p:nvPr>
        </p:nvSpPr>
        <p:spPr/>
        <p:txBody>
          <a:bodyPr/>
          <a:lstStyle/>
          <a:p>
            <a:fld id="{8C3D12C8-143B-40AE-AA73-DBD7717232E3}" type="slidenum">
              <a:rPr lang="en-US" smtClean="0"/>
              <a:t>9</a:t>
            </a:fld>
            <a:endParaRPr lang="en-US"/>
          </a:p>
        </p:txBody>
      </p:sp>
    </p:spTree>
    <p:extLst>
      <p:ext uri="{BB962C8B-B14F-4D97-AF65-F5344CB8AC3E}">
        <p14:creationId xmlns:p14="http://schemas.microsoft.com/office/powerpoint/2010/main" val="1592854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6E18-01B0-366F-C33B-E00C0037A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678FB-F1C1-F56E-E07F-599FDBE16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E1647-1EC4-0392-AE92-6216504DB4B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399EA17-64F2-E59C-B66F-AC2E211EE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346B4-8D01-FF89-F7E5-67E5FEA34E4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870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F9FC-14C0-E491-5B16-17A107ECA0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C706-EF4F-44CC-D2E0-7ACE73F98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D3E4-0FC5-023B-835C-8C595AAC9F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0E582B6-01E8-DB1A-2115-E640C4E9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5A65-D4E3-E1FA-1CF8-0094B14CE189}"/>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9390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A9F0A-FD87-E49F-42C7-45D7E8DE2B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EB1F6-043D-25E0-8E02-A7B7F1488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5E381-9F1A-900E-21AB-FB49606011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8BFE88-A0D2-373C-B220-B94222220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2ECB5-598F-69C9-6C96-13D90CE65F3A}"/>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98740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Square Image Right -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IE" dirty="0"/>
          </a:p>
        </p:txBody>
      </p:sp>
      <p:sp>
        <p:nvSpPr>
          <p:cNvPr id="14" name="Content Placeholder 2"/>
          <p:cNvSpPr>
            <a:spLocks noGrp="1"/>
          </p:cNvSpPr>
          <p:nvPr>
            <p:ph idx="13"/>
          </p:nvPr>
        </p:nvSpPr>
        <p:spPr>
          <a:xfrm>
            <a:off x="407987" y="1557339"/>
            <a:ext cx="5316951" cy="4392612"/>
          </a:xfrm>
        </p:spPr>
        <p:txBody>
          <a:bodyPr/>
          <a:lstStyle>
            <a:lvl1pPr>
              <a:defRPr>
                <a:solidFill>
                  <a:schemeClr val="bg1"/>
                </a:solidFill>
                <a:latin typeface="+mj-lt"/>
              </a:defRPr>
            </a:lvl1pPr>
            <a:lvl2pPr>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p:nvPr>
        </p:nvSpPr>
        <p:spPr>
          <a:xfrm>
            <a:off x="407988" y="444381"/>
            <a:ext cx="5316951" cy="727200"/>
          </a:xfrm>
        </p:spPr>
        <p:txBody>
          <a:bodyPr/>
          <a:lstStyle>
            <a:lvl1pPr>
              <a:defRPr>
                <a:solidFill>
                  <a:schemeClr val="bg1"/>
                </a:solidFill>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Tree>
    <p:extLst>
      <p:ext uri="{BB962C8B-B14F-4D97-AF65-F5344CB8AC3E}">
        <p14:creationId xmlns:p14="http://schemas.microsoft.com/office/powerpoint/2010/main" val="191566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 Ten Points - white">
    <p:spTree>
      <p:nvGrpSpPr>
        <p:cNvPr id="1" name=""/>
        <p:cNvGrpSpPr/>
        <p:nvPr/>
      </p:nvGrpSpPr>
      <p:grpSpPr>
        <a:xfrm>
          <a:off x="0" y="0"/>
          <a:ext cx="0" cy="0"/>
          <a:chOff x="0" y="0"/>
          <a:chExt cx="0" cy="0"/>
        </a:xfrm>
      </p:grpSpPr>
      <p:sp>
        <p:nvSpPr>
          <p:cNvPr id="10" name="Rectangle 9"/>
          <p:cNvSpPr/>
          <p:nvPr userDrawn="1"/>
        </p:nvSpPr>
        <p:spPr>
          <a:xfrm>
            <a:off x="1"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itle 1"/>
          <p:cNvSpPr>
            <a:spLocks noGrp="1"/>
          </p:cNvSpPr>
          <p:nvPr>
            <p:ph type="title"/>
          </p:nvPr>
        </p:nvSpPr>
        <p:spPr>
          <a:xfrm>
            <a:off x="407989" y="444381"/>
            <a:ext cx="10742400" cy="726851"/>
          </a:xfrm>
        </p:spPr>
        <p:txBody>
          <a:bodyPr/>
          <a:lstStyle>
            <a:lvl1pPr>
              <a:defRPr>
                <a:solidFill>
                  <a:schemeClr val="tx1"/>
                </a:solidFill>
              </a:defRPr>
            </a:lvl1pPr>
          </a:lstStyle>
          <a:p>
            <a:r>
              <a:rPr lang="en-US" dirty="0"/>
              <a:t>Click to edit Master title style</a:t>
            </a:r>
            <a:endParaRPr lang="en-GB" dirty="0"/>
          </a:p>
        </p:txBody>
      </p:sp>
      <p:sp>
        <p:nvSpPr>
          <p:cNvPr id="2" name="Footer Placeholder 1"/>
          <p:cNvSpPr>
            <a:spLocks noGrp="1"/>
          </p:cNvSpPr>
          <p:nvPr>
            <p:ph type="ftr" sz="quarter" idx="10"/>
          </p:nvPr>
        </p:nvSpPr>
        <p:spPr/>
        <p:txBody>
          <a:bodyPr/>
          <a:lstStyle>
            <a:lvl1pPr>
              <a:defRPr>
                <a:solidFill>
                  <a:schemeClr val="tx1"/>
                </a:solidFill>
              </a:defRPr>
            </a:lvl1pPr>
          </a:lstStyle>
          <a:p>
            <a:endParaRPr lang="en-IE" dirty="0"/>
          </a:p>
        </p:txBody>
      </p:sp>
      <p:sp>
        <p:nvSpPr>
          <p:cNvPr id="3" name="Slide Number Placeholder 2"/>
          <p:cNvSpPr>
            <a:spLocks noGrp="1"/>
          </p:cNvSpPr>
          <p:nvPr>
            <p:ph type="sldNum" sz="quarter" idx="11"/>
          </p:nvPr>
        </p:nvSpPr>
        <p:spPr/>
        <p:txBody>
          <a:bodyPr/>
          <a:lstStyle>
            <a:lvl1pPr>
              <a:defRPr>
                <a:solidFill>
                  <a:schemeClr val="tx1"/>
                </a:solidFill>
              </a:defRPr>
            </a:lvl1pPr>
          </a:lstStyle>
          <a:p>
            <a:fld id="{176D288C-CDAA-43CA-9DE4-6641BC7AE8BF}" type="slidenum">
              <a:rPr lang="en-IE" smtClean="0"/>
              <a:pPr/>
              <a:t>‹#›</a:t>
            </a:fld>
            <a:endParaRPr lang="en-IE" dirty="0"/>
          </a:p>
        </p:txBody>
      </p:sp>
      <p:sp>
        <p:nvSpPr>
          <p:cNvPr id="18" name="Text Placeholder 4"/>
          <p:cNvSpPr>
            <a:spLocks noGrp="1"/>
          </p:cNvSpPr>
          <p:nvPr>
            <p:ph type="body" sz="quarter" idx="12"/>
          </p:nvPr>
        </p:nvSpPr>
        <p:spPr>
          <a:xfrm>
            <a:off x="1231212"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4" name="Text Placeholder 4"/>
          <p:cNvSpPr>
            <a:spLocks noGrp="1"/>
          </p:cNvSpPr>
          <p:nvPr>
            <p:ph type="body" sz="quarter" idx="13"/>
          </p:nvPr>
        </p:nvSpPr>
        <p:spPr>
          <a:xfrm>
            <a:off x="1231212"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5" name="Text Placeholder 4"/>
          <p:cNvSpPr>
            <a:spLocks noGrp="1"/>
          </p:cNvSpPr>
          <p:nvPr>
            <p:ph type="body" sz="quarter" idx="14"/>
          </p:nvPr>
        </p:nvSpPr>
        <p:spPr>
          <a:xfrm>
            <a:off x="1231212"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6" name="Text Placeholder 4"/>
          <p:cNvSpPr>
            <a:spLocks noGrp="1"/>
          </p:cNvSpPr>
          <p:nvPr>
            <p:ph type="body" sz="quarter" idx="15"/>
          </p:nvPr>
        </p:nvSpPr>
        <p:spPr>
          <a:xfrm>
            <a:off x="1231212"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7" name="Text Placeholder 4"/>
          <p:cNvSpPr>
            <a:spLocks noGrp="1"/>
          </p:cNvSpPr>
          <p:nvPr>
            <p:ph type="body" sz="quarter" idx="16"/>
          </p:nvPr>
        </p:nvSpPr>
        <p:spPr>
          <a:xfrm>
            <a:off x="1231212"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22" name="Text Placeholder 21"/>
          <p:cNvSpPr>
            <a:spLocks noGrp="1"/>
          </p:cNvSpPr>
          <p:nvPr>
            <p:ph type="body" sz="quarter" idx="17" hasCustomPrompt="1"/>
          </p:nvPr>
        </p:nvSpPr>
        <p:spPr>
          <a:xfrm>
            <a:off x="408978"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8" name="Text Placeholder 27"/>
          <p:cNvSpPr>
            <a:spLocks noGrp="1"/>
          </p:cNvSpPr>
          <p:nvPr>
            <p:ph type="body" sz="quarter" idx="18" hasCustomPrompt="1"/>
          </p:nvPr>
        </p:nvSpPr>
        <p:spPr>
          <a:xfrm>
            <a:off x="408978"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9" name="Text Placeholder 28"/>
          <p:cNvSpPr>
            <a:spLocks noGrp="1"/>
          </p:cNvSpPr>
          <p:nvPr>
            <p:ph type="body" sz="quarter" idx="19" hasCustomPrompt="1"/>
          </p:nvPr>
        </p:nvSpPr>
        <p:spPr>
          <a:xfrm>
            <a:off x="408978"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0" name="Text Placeholder 29"/>
          <p:cNvSpPr>
            <a:spLocks noGrp="1"/>
          </p:cNvSpPr>
          <p:nvPr>
            <p:ph type="body" sz="quarter" idx="20" hasCustomPrompt="1"/>
          </p:nvPr>
        </p:nvSpPr>
        <p:spPr>
          <a:xfrm>
            <a:off x="408978"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1" name="Text Placeholder 30"/>
          <p:cNvSpPr>
            <a:spLocks noGrp="1"/>
          </p:cNvSpPr>
          <p:nvPr>
            <p:ph type="body" sz="quarter" idx="21" hasCustomPrompt="1"/>
          </p:nvPr>
        </p:nvSpPr>
        <p:spPr>
          <a:xfrm>
            <a:off x="408978"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3124" y="298419"/>
            <a:ext cx="630000" cy="630000"/>
          </a:xfrm>
          <a:prstGeom prst="rect">
            <a:avLst/>
          </a:prstGeom>
        </p:spPr>
      </p:pic>
      <p:sp>
        <p:nvSpPr>
          <p:cNvPr id="19" name="Text Placeholder 21"/>
          <p:cNvSpPr>
            <a:spLocks noGrp="1"/>
          </p:cNvSpPr>
          <p:nvPr>
            <p:ph type="body" sz="quarter" idx="22" hasCustomPrompt="1"/>
          </p:nvPr>
        </p:nvSpPr>
        <p:spPr>
          <a:xfrm>
            <a:off x="5743804" y="1559236"/>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0" name="Text Placeholder 27"/>
          <p:cNvSpPr>
            <a:spLocks noGrp="1"/>
          </p:cNvSpPr>
          <p:nvPr>
            <p:ph type="body" sz="quarter" idx="23" hasCustomPrompt="1"/>
          </p:nvPr>
        </p:nvSpPr>
        <p:spPr>
          <a:xfrm>
            <a:off x="5743804" y="5199830"/>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1" name="Text Placeholder 28"/>
          <p:cNvSpPr>
            <a:spLocks noGrp="1"/>
          </p:cNvSpPr>
          <p:nvPr>
            <p:ph type="body" sz="quarter" idx="24" hasCustomPrompt="1"/>
          </p:nvPr>
        </p:nvSpPr>
        <p:spPr>
          <a:xfrm>
            <a:off x="5743804" y="4289681"/>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23" name="Text Placeholder 29"/>
          <p:cNvSpPr>
            <a:spLocks noGrp="1"/>
          </p:cNvSpPr>
          <p:nvPr>
            <p:ph type="body" sz="quarter" idx="25" hasCustomPrompt="1"/>
          </p:nvPr>
        </p:nvSpPr>
        <p:spPr>
          <a:xfrm>
            <a:off x="5743804" y="3379533"/>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2" name="Text Placeholder 30"/>
          <p:cNvSpPr>
            <a:spLocks noGrp="1"/>
          </p:cNvSpPr>
          <p:nvPr>
            <p:ph type="body" sz="quarter" idx="26" hasCustomPrompt="1"/>
          </p:nvPr>
        </p:nvSpPr>
        <p:spPr>
          <a:xfrm>
            <a:off x="5743804" y="2469384"/>
            <a:ext cx="747632" cy="747632"/>
          </a:xfrm>
          <a:custGeom>
            <a:avLst/>
            <a:gdLst>
              <a:gd name="connsiteX0" fmla="*/ 373816 w 747632"/>
              <a:gd name="connsiteY0" fmla="*/ 0 h 747632"/>
              <a:gd name="connsiteX1" fmla="*/ 747632 w 747632"/>
              <a:gd name="connsiteY1" fmla="*/ 373816 h 747632"/>
              <a:gd name="connsiteX2" fmla="*/ 373816 w 747632"/>
              <a:gd name="connsiteY2" fmla="*/ 747632 h 747632"/>
              <a:gd name="connsiteX3" fmla="*/ 0 w 747632"/>
              <a:gd name="connsiteY3" fmla="*/ 373816 h 747632"/>
              <a:gd name="connsiteX4" fmla="*/ 373816 w 747632"/>
              <a:gd name="connsiteY4" fmla="*/ 0 h 74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32" h="747632">
                <a:moveTo>
                  <a:pt x="373816" y="0"/>
                </a:moveTo>
                <a:cubicBezTo>
                  <a:pt x="580269" y="0"/>
                  <a:pt x="747632" y="167363"/>
                  <a:pt x="747632" y="373816"/>
                </a:cubicBezTo>
                <a:cubicBezTo>
                  <a:pt x="747632" y="580269"/>
                  <a:pt x="580269" y="747632"/>
                  <a:pt x="373816" y="747632"/>
                </a:cubicBezTo>
                <a:cubicBezTo>
                  <a:pt x="167363" y="747632"/>
                  <a:pt x="0" y="580269"/>
                  <a:pt x="0" y="373816"/>
                </a:cubicBezTo>
                <a:cubicBezTo>
                  <a:pt x="0" y="167363"/>
                  <a:pt x="167363" y="0"/>
                  <a:pt x="373816" y="0"/>
                </a:cubicBezTo>
                <a:close/>
              </a:path>
            </a:pathLst>
          </a:custGeom>
          <a:noFill/>
        </p:spPr>
        <p:txBody>
          <a:bodyPr wrap="square" anchor="ctr">
            <a:noAutofit/>
          </a:bodyPr>
          <a:lstStyle>
            <a:lvl1pPr algn="ctr">
              <a:lnSpc>
                <a:spcPct val="100000"/>
              </a:lnSpc>
              <a:defRPr sz="2800" b="1">
                <a:solidFill>
                  <a:schemeClr val="accent1"/>
                </a:solidFill>
              </a:defRPr>
            </a:lvl1pPr>
          </a:lstStyle>
          <a:p>
            <a:pPr lvl="0"/>
            <a:r>
              <a:rPr lang="en-US" dirty="0"/>
              <a:t>##</a:t>
            </a:r>
            <a:endParaRPr lang="en-GB" dirty="0"/>
          </a:p>
        </p:txBody>
      </p:sp>
      <p:sp>
        <p:nvSpPr>
          <p:cNvPr id="35" name="Text Placeholder 4"/>
          <p:cNvSpPr>
            <a:spLocks noGrp="1"/>
          </p:cNvSpPr>
          <p:nvPr>
            <p:ph type="body" sz="quarter" idx="27"/>
          </p:nvPr>
        </p:nvSpPr>
        <p:spPr>
          <a:xfrm>
            <a:off x="6553751" y="1656149"/>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6" name="Text Placeholder 4"/>
          <p:cNvSpPr>
            <a:spLocks noGrp="1"/>
          </p:cNvSpPr>
          <p:nvPr>
            <p:ph type="body" sz="quarter" idx="28"/>
          </p:nvPr>
        </p:nvSpPr>
        <p:spPr>
          <a:xfrm>
            <a:off x="6553751" y="2566297"/>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7" name="Text Placeholder 4"/>
          <p:cNvSpPr>
            <a:spLocks noGrp="1"/>
          </p:cNvSpPr>
          <p:nvPr>
            <p:ph type="body" sz="quarter" idx="29"/>
          </p:nvPr>
        </p:nvSpPr>
        <p:spPr>
          <a:xfrm>
            <a:off x="6553751" y="3476446"/>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8" name="Text Placeholder 4"/>
          <p:cNvSpPr>
            <a:spLocks noGrp="1"/>
          </p:cNvSpPr>
          <p:nvPr>
            <p:ph type="body" sz="quarter" idx="30"/>
          </p:nvPr>
        </p:nvSpPr>
        <p:spPr>
          <a:xfrm>
            <a:off x="6553751" y="4386594"/>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
        <p:nvSpPr>
          <p:cNvPr id="39" name="Text Placeholder 4"/>
          <p:cNvSpPr>
            <a:spLocks noGrp="1"/>
          </p:cNvSpPr>
          <p:nvPr>
            <p:ph type="body" sz="quarter" idx="31"/>
          </p:nvPr>
        </p:nvSpPr>
        <p:spPr>
          <a:xfrm>
            <a:off x="6553751" y="5296743"/>
            <a:ext cx="4112351" cy="553806"/>
          </a:xfrm>
        </p:spPr>
        <p:txBody>
          <a:bodyPr anchor="ctr"/>
          <a:lstStyle>
            <a:lvl1pPr>
              <a:lnSpc>
                <a:spcPct val="75000"/>
              </a:lnSpc>
              <a:defRPr sz="1800" b="1">
                <a:solidFill>
                  <a:schemeClr val="tx1"/>
                </a:solidFill>
              </a:defRPr>
            </a:lvl1pPr>
            <a:lvl2pPr marL="0" indent="0">
              <a:lnSpc>
                <a:spcPct val="75000"/>
              </a:lnSpc>
              <a:buNone/>
              <a:defRPr sz="1600">
                <a:solidFill>
                  <a:schemeClr val="tx1"/>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4181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layout - 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386ED7-17E3-7D48-B7D0-476367BCF55B}"/>
              </a:ext>
            </a:extLst>
          </p:cNvPr>
          <p:cNvSpPr/>
          <p:nvPr userDrawn="1"/>
        </p:nvSpPr>
        <p:spPr>
          <a:xfrm>
            <a:off x="0" y="0"/>
            <a:ext cx="6092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Picture Placeholder 2">
            <a:extLst>
              <a:ext uri="{FF2B5EF4-FFF2-40B4-BE49-F238E27FC236}">
                <a16:creationId xmlns:a16="http://schemas.microsoft.com/office/drawing/2014/main" id="{9DA9A4B9-38F4-BA47-9EB5-17C4D898309F}"/>
              </a:ext>
            </a:extLst>
          </p:cNvPr>
          <p:cNvSpPr>
            <a:spLocks noGrp="1"/>
          </p:cNvSpPr>
          <p:nvPr>
            <p:ph type="pic" sz="quarter" idx="14"/>
          </p:nvPr>
        </p:nvSpPr>
        <p:spPr>
          <a:xfrm>
            <a:off x="6092825" y="0"/>
            <a:ext cx="6099175" cy="6858000"/>
          </a:xfrm>
          <a:solidFill>
            <a:schemeClr val="bg1">
              <a:lumMod val="85000"/>
            </a:schemeClr>
          </a:solidFill>
        </p:spPr>
        <p:txBody>
          <a:bodyPr/>
          <a:lstStyle/>
          <a:p>
            <a:endParaRPr lang="en-GB"/>
          </a:p>
        </p:txBody>
      </p:sp>
      <p:sp>
        <p:nvSpPr>
          <p:cNvPr id="7" name="Title 1">
            <a:extLst>
              <a:ext uri="{FF2B5EF4-FFF2-40B4-BE49-F238E27FC236}">
                <a16:creationId xmlns:a16="http://schemas.microsoft.com/office/drawing/2014/main" id="{A084C0FB-F71E-2348-A899-2AEC88870359}"/>
              </a:ext>
            </a:extLst>
          </p:cNvPr>
          <p:cNvSpPr>
            <a:spLocks noGrp="1"/>
          </p:cNvSpPr>
          <p:nvPr>
            <p:ph type="title"/>
          </p:nvPr>
        </p:nvSpPr>
        <p:spPr>
          <a:xfrm>
            <a:off x="410366" y="2676587"/>
            <a:ext cx="5119952" cy="1321269"/>
          </a:xfrm>
        </p:spPr>
        <p:txBody>
          <a:bodyPr anchor="ctr">
            <a:normAutofit/>
          </a:bodyPr>
          <a:lstStyle>
            <a:lvl1pPr>
              <a:defRPr sz="3500">
                <a:solidFill>
                  <a:schemeClr val="bg1"/>
                </a:solidFill>
              </a:defRPr>
            </a:lvl1pPr>
          </a:lstStyle>
          <a:p>
            <a:r>
              <a:rPr lang="en-US" dirty="0"/>
              <a:t>Click to edit Master title style</a:t>
            </a:r>
            <a:endParaRPr lang="en-GB" dirty="0"/>
          </a:p>
        </p:txBody>
      </p:sp>
      <p:sp>
        <p:nvSpPr>
          <p:cNvPr id="8" name="Text Placeholder 17">
            <a:extLst>
              <a:ext uri="{FF2B5EF4-FFF2-40B4-BE49-F238E27FC236}">
                <a16:creationId xmlns:a16="http://schemas.microsoft.com/office/drawing/2014/main" id="{EF164E28-A317-0E44-9DE8-2D5BDA0C3680}"/>
              </a:ext>
            </a:extLst>
          </p:cNvPr>
          <p:cNvSpPr>
            <a:spLocks noGrp="1"/>
          </p:cNvSpPr>
          <p:nvPr>
            <p:ph type="body" sz="quarter" idx="15" hasCustomPrompt="1"/>
          </p:nvPr>
        </p:nvSpPr>
        <p:spPr>
          <a:xfrm>
            <a:off x="410368" y="1676401"/>
            <a:ext cx="5119951" cy="859279"/>
          </a:xfrm>
          <a:prstGeom prst="rect">
            <a:avLst/>
          </a:prstGeom>
        </p:spPr>
        <p:txBody>
          <a:bodyPr lIns="0" anchor="b">
            <a:noAutofit/>
          </a:bodyPr>
          <a:lstStyle>
            <a:lvl1pPr marL="0" indent="0">
              <a:buNone/>
              <a:defRPr sz="6000" b="1" cap="all" spc="0" baseline="0">
                <a:solidFill>
                  <a:schemeClr val="accent1"/>
                </a:solidFill>
                <a:latin typeface="+mj-lt"/>
              </a:defRPr>
            </a:lvl1pPr>
          </a:lstStyle>
          <a:p>
            <a:pPr lvl="0"/>
            <a:r>
              <a:rPr lang="en-US" dirty="0"/>
              <a:t>##</a:t>
            </a:r>
          </a:p>
        </p:txBody>
      </p:sp>
      <p:sp>
        <p:nvSpPr>
          <p:cNvPr id="9" name="Text Placeholder 17">
            <a:extLst>
              <a:ext uri="{FF2B5EF4-FFF2-40B4-BE49-F238E27FC236}">
                <a16:creationId xmlns:a16="http://schemas.microsoft.com/office/drawing/2014/main" id="{3B62D6FB-CB4A-554D-9791-5BAAFF5E6972}"/>
              </a:ext>
            </a:extLst>
          </p:cNvPr>
          <p:cNvSpPr>
            <a:spLocks noGrp="1"/>
          </p:cNvSpPr>
          <p:nvPr>
            <p:ph type="body" sz="quarter" idx="13"/>
          </p:nvPr>
        </p:nvSpPr>
        <p:spPr>
          <a:xfrm>
            <a:off x="410366" y="4138762"/>
            <a:ext cx="4406965" cy="702000"/>
          </a:xfrm>
          <a:prstGeom prst="rect">
            <a:avLst/>
          </a:prstGeom>
        </p:spPr>
        <p:txBody>
          <a:bodyPr lIns="0" anchor="t">
            <a:normAutofit/>
          </a:bodyPr>
          <a:lstStyle>
            <a:lvl1pPr marL="0" indent="0">
              <a:buNone/>
              <a:defRPr sz="2000" b="0" spc="-6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6236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1723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7BFB-3BCA-149A-50A5-D0FA86361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CEC5A-1ADC-DC57-2432-A1B042106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CE25B-6395-022B-71A5-07A07F12897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094659-98F9-9F75-C3FF-6F6FAA50A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917F2-1856-1825-9825-9E5360352BF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6571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5AB2-5C17-1178-3712-5EE7AFF7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A5D19-2FCD-E3E6-9B7D-64E68EF8E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54478-6BD6-0E97-2244-9EBD29C593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0C06A3-942B-DDFF-771D-6C264CFA1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E951-E340-74F7-3AC7-B406E37DC89B}"/>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460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5205-7D00-4C26-6615-31C5DC101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88D53-47B1-502C-933B-18E53B8ED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CA4D5-9F4B-477D-F032-3CBD25A6A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569620-6178-4E0A-51EA-FE6145457D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05FDE10-4855-0648-ABE7-CE8C3AEEB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973BA-E5B3-FF00-F57E-6F0FB2005C74}"/>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9876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551F-BC8D-6CE6-3B5B-B5E3473A5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12726-3E9D-2DFF-C144-A9A37EF48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24BD3-2C1D-75B6-15FB-B0D77DA06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4D5EB9-4714-8086-760E-B7EE3936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41AA5-D3D6-4AD7-BA85-9DDBDB09F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15C0-5304-30D9-E052-B67F3310C85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D693E2E-0DAB-21A7-C78F-9701EF4F2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087C3-9DDC-618B-F143-7A633B87007F}"/>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322123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BCEC-7976-55EC-3FB6-ED8122D95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AFB20-827A-AFAF-C790-ED58389C552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F07AE60-B8B0-B2BB-EDEE-927B78069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DE394F-596F-BC31-FEFE-A2AA43DFEB5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78121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54F52-1F39-DD5F-D165-9A4026E59F9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AED6B25-20DD-3FAA-9B3B-C1AF6E228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8CA53-3DD6-0126-0219-A547F5C32361}"/>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15240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755E-2374-77A2-2DE3-C2890E870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9F33ED-31DB-1BEE-FD6B-9B3CFC0B5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3BDC6-EA08-7917-B48C-BC5A13CEC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5E7D3-D1A3-162E-2167-72D175E1AD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DE52CE-8517-E56C-4C02-04782B9C7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F4CE2-5589-AD6E-18DD-3AE465D72856}"/>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59521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856D-0FC7-987E-4290-6CF32B60F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E488B-7EBE-5A81-B1F2-84C22032F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FBB982-B337-680F-335A-91333F86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C7CF-C8E7-AE89-5300-ABBBE332F0C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A84C745-A1C3-F4CB-7348-9549839F6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71A4-0829-318A-CC05-3F4766A787D2}"/>
              </a:ext>
            </a:extLst>
          </p:cNvPr>
          <p:cNvSpPr>
            <a:spLocks noGrp="1"/>
          </p:cNvSpPr>
          <p:nvPr>
            <p:ph type="sldNum" sz="quarter" idx="12"/>
          </p:nvPr>
        </p:nvSpPr>
        <p:spPr/>
        <p:txBody>
          <a:bodyPr/>
          <a:lstStyle/>
          <a:p>
            <a:fld id="{2F39DFA0-78CD-40AB-9BFB-E0F16B051548}" type="slidenum">
              <a:rPr lang="en-US" smtClean="0"/>
              <a:t>‹#›</a:t>
            </a:fld>
            <a:endParaRPr lang="en-US"/>
          </a:p>
        </p:txBody>
      </p:sp>
    </p:spTree>
    <p:extLst>
      <p:ext uri="{BB962C8B-B14F-4D97-AF65-F5344CB8AC3E}">
        <p14:creationId xmlns:p14="http://schemas.microsoft.com/office/powerpoint/2010/main" val="213264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E4ADC-8C72-2BAB-5FF1-0B9EAFFA4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3D313-0684-A112-157C-028E732AD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32E45-ACA2-CEF3-F16C-03834E888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2EA5B76-188E-B447-0BD6-4214FA24B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8C17BB-6CCB-ED8B-21B2-AB322CB3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9DFA0-78CD-40AB-9BFB-E0F16B051548}" type="slidenum">
              <a:rPr lang="en-US" smtClean="0"/>
              <a:t>‹#›</a:t>
            </a:fld>
            <a:endParaRPr lang="en-US"/>
          </a:p>
        </p:txBody>
      </p:sp>
    </p:spTree>
    <p:extLst>
      <p:ext uri="{BB962C8B-B14F-4D97-AF65-F5344CB8AC3E}">
        <p14:creationId xmlns:p14="http://schemas.microsoft.com/office/powerpoint/2010/main" val="347312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hyperlink" Target="https://github.com/EvanWu19/ExternalOntologyforCERF" TargetMode="Externa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blue dna structure on a black background&#10;&#10;Description automatically generated">
            <a:extLst>
              <a:ext uri="{FF2B5EF4-FFF2-40B4-BE49-F238E27FC236}">
                <a16:creationId xmlns:a16="http://schemas.microsoft.com/office/drawing/2014/main" id="{196F7D9D-2173-308A-74BE-3178B1975A4D}"/>
              </a:ext>
            </a:extLst>
          </p:cNvPr>
          <p:cNvPicPr>
            <a:picLocks noGrp="1" noChangeAspect="1"/>
          </p:cNvPicPr>
          <p:nvPr>
            <p:ph type="pic" sz="quarter" idx="14"/>
          </p:nvPr>
        </p:nvPicPr>
        <p:blipFill rotWithShape="1">
          <a:blip r:embed="rId3"/>
          <a:srcRect l="11866" t="8744" r="1622"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77981" y="1122363"/>
            <a:ext cx="4023360" cy="3204134"/>
          </a:xfrm>
        </p:spPr>
        <p:txBody>
          <a:bodyPr vert="horz" lIns="91440" tIns="45720" rIns="91440" bIns="45720" rtlCol="0" anchor="b">
            <a:normAutofit/>
          </a:bodyPr>
          <a:lstStyle/>
          <a:p>
            <a:r>
              <a:rPr lang="en-US" sz="2400" b="1" dirty="0"/>
              <a:t>UMGC BIOT 670I</a:t>
            </a:r>
            <a:br>
              <a:rPr lang="en-US" sz="2400" b="1" dirty="0"/>
            </a:br>
            <a:r>
              <a:rPr lang="en-US" sz="2400" b="1" dirty="0"/>
              <a:t>Fall 2023</a:t>
            </a:r>
            <a:br>
              <a:rPr lang="en-US" sz="2400" b="1" dirty="0"/>
            </a:br>
            <a:r>
              <a:rPr lang="en-US" sz="2400" b="1" dirty="0"/>
              <a:t>Capstone Project Status Update </a:t>
            </a:r>
            <a:br>
              <a:rPr lang="en-US" sz="2400" b="1" dirty="0"/>
            </a:br>
            <a:r>
              <a:rPr lang="en-US" sz="2400" b="1" dirty="0"/>
              <a:t>Group 3</a:t>
            </a:r>
            <a:br>
              <a:rPr lang="en-US" sz="1900" dirty="0"/>
            </a:br>
            <a:br>
              <a:rPr lang="en-US" sz="1900" dirty="0"/>
            </a:br>
            <a:r>
              <a:rPr lang="en-US" sz="1900" b="0" dirty="0"/>
              <a:t>Kevin Scaife, </a:t>
            </a:r>
            <a:r>
              <a:rPr lang="en-US" sz="1900" b="0" dirty="0" err="1"/>
              <a:t>Runyu</a:t>
            </a:r>
            <a:r>
              <a:rPr lang="en-US" sz="1900" b="0" dirty="0"/>
              <a:t> Wu, Priscilla Do Amaral, Anthony Ford, </a:t>
            </a:r>
            <a:r>
              <a:rPr lang="en-US" sz="1900" b="0" dirty="0" err="1"/>
              <a:t>Aieman</a:t>
            </a:r>
            <a:r>
              <a:rPr lang="en-US" sz="1900" b="0" dirty="0"/>
              <a:t> Zehra</a:t>
            </a:r>
            <a:br>
              <a:rPr lang="en-US" sz="1900" b="0" dirty="0"/>
            </a:br>
            <a:br>
              <a:rPr lang="en-US" sz="1900" b="0" dirty="0"/>
            </a:br>
            <a:r>
              <a:rPr lang="en-US" sz="1900" b="0" dirty="0"/>
              <a:t>Ontologies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7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10</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Focusing on pharmaceutical industry data</a:t>
            </a:r>
          </a:p>
          <a:p>
            <a:pPr lvl="1"/>
            <a:r>
              <a:rPr lang="en-US" dirty="0"/>
              <a:t>Research and Development</a:t>
            </a:r>
          </a:p>
          <a:p>
            <a:pPr lvl="2"/>
            <a:r>
              <a:rPr lang="en-US" dirty="0"/>
              <a:t>Cancer sequencing and development of personalized medicines (precision medicines)</a:t>
            </a:r>
          </a:p>
          <a:p>
            <a:pPr lvl="2"/>
            <a:r>
              <a:rPr lang="en-US" dirty="0"/>
              <a:t>Cell cultures in drug development</a:t>
            </a:r>
          </a:p>
          <a:p>
            <a:endParaRPr lang="en-US" dirty="0"/>
          </a:p>
        </p:txBody>
      </p:sp>
    </p:spTree>
    <p:extLst>
      <p:ext uri="{BB962C8B-B14F-4D97-AF65-F5344CB8AC3E}">
        <p14:creationId xmlns:p14="http://schemas.microsoft.com/office/powerpoint/2010/main" val="15289559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11</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Food industry data</a:t>
            </a:r>
          </a:p>
          <a:p>
            <a:pPr lvl="1"/>
            <a:r>
              <a:rPr lang="en-US" dirty="0"/>
              <a:t>Focusing on biological/bioinformatics data</a:t>
            </a:r>
          </a:p>
          <a:p>
            <a:pPr lvl="1"/>
            <a:r>
              <a:rPr lang="en-US" dirty="0"/>
              <a:t>FASTA files are used to store nucleotide and protein sequences that range in size from single genes/proteins all the way to genomes/proteomes</a:t>
            </a:r>
          </a:p>
          <a:p>
            <a:pPr lvl="2"/>
            <a:r>
              <a:rPr lang="en-US" dirty="0"/>
              <a:t>Eukaryotic vs prokaryotic genomes and production organism vs probiotics </a:t>
            </a:r>
          </a:p>
          <a:p>
            <a:pPr lvl="2"/>
            <a:r>
              <a:rPr lang="en-US" dirty="0"/>
              <a:t>Gene clusters, housekeeping genes, specific motifs </a:t>
            </a:r>
          </a:p>
          <a:p>
            <a:pPr lvl="2"/>
            <a:r>
              <a:rPr lang="en-US" dirty="0"/>
              <a:t>Clinically relevant tags (</a:t>
            </a:r>
            <a:r>
              <a:rPr lang="en-US" i="1" dirty="0"/>
              <a:t>e.g.,</a:t>
            </a:r>
            <a:r>
              <a:rPr lang="en-US" dirty="0"/>
              <a:t> allergenic epitopes and specific binding domains/activity)</a:t>
            </a:r>
          </a:p>
          <a:p>
            <a:pPr lvl="1"/>
            <a:r>
              <a:rPr lang="en-US" dirty="0"/>
              <a:t>FASTQ files contain quality data for sequencing read data</a:t>
            </a:r>
          </a:p>
          <a:p>
            <a:pPr lvl="1"/>
            <a:r>
              <a:rPr lang="en-US" dirty="0" err="1"/>
              <a:t>Genbank</a:t>
            </a:r>
            <a:r>
              <a:rPr lang="en-US" dirty="0"/>
              <a:t> files contain genomic features and related publications</a:t>
            </a:r>
          </a:p>
          <a:p>
            <a:pPr lvl="1"/>
            <a:r>
              <a:rPr lang="en-US" dirty="0"/>
              <a:t>SAM files can be used for single sequence comparisons and genome-wide association studies (single or multiple sequence alignments)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391502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12</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lnSpcReduction="10000"/>
          </a:bodyPr>
          <a:lstStyle/>
          <a:p>
            <a:r>
              <a:rPr lang="en-US" dirty="0"/>
              <a:t>Gene Ontology (GO) </a:t>
            </a:r>
          </a:p>
          <a:p>
            <a:pPr lvl="1"/>
            <a:r>
              <a:rPr lang="en-US" dirty="0"/>
              <a:t>Designed to synthesize orthologous biological functional of genes and proteins</a:t>
            </a:r>
          </a:p>
          <a:p>
            <a:pPr lvl="1"/>
            <a:r>
              <a:rPr lang="en-US" dirty="0"/>
              <a:t>Formal representation of data within the biological domain</a:t>
            </a:r>
          </a:p>
          <a:p>
            <a:pPr lvl="2"/>
            <a:r>
              <a:rPr lang="en-US" dirty="0"/>
              <a:t>Molecular Function (MF)</a:t>
            </a:r>
          </a:p>
          <a:p>
            <a:pPr lvl="2"/>
            <a:r>
              <a:rPr lang="en-US" dirty="0"/>
              <a:t>Cellular Compartment (CC)</a:t>
            </a:r>
          </a:p>
          <a:p>
            <a:pPr lvl="2"/>
            <a:r>
              <a:rPr lang="en-US" dirty="0"/>
              <a:t>Biological Process (BP)</a:t>
            </a:r>
          </a:p>
          <a:p>
            <a:pPr lvl="1"/>
            <a:r>
              <a:rPr lang="en-US" dirty="0"/>
              <a:t>Three separate root ontologies </a:t>
            </a:r>
            <a:r>
              <a:rPr lang="en-US" i="1" dirty="0"/>
              <a:t>is a disjoint </a:t>
            </a:r>
            <a:r>
              <a:rPr lang="en-US" dirty="0"/>
              <a:t>(</a:t>
            </a:r>
            <a:r>
              <a:rPr lang="en-US" i="1" dirty="0"/>
              <a:t>i.e., </a:t>
            </a:r>
            <a:r>
              <a:rPr lang="en-US" dirty="0"/>
              <a:t>no </a:t>
            </a:r>
            <a:r>
              <a:rPr lang="en-US" i="1" dirty="0"/>
              <a:t>is a </a:t>
            </a:r>
            <a:r>
              <a:rPr lang="en-US" dirty="0"/>
              <a:t>relation)</a:t>
            </a:r>
          </a:p>
          <a:p>
            <a:pPr lvl="2"/>
            <a:r>
              <a:rPr lang="en-US" dirty="0"/>
              <a:t>Still related by </a:t>
            </a:r>
            <a:r>
              <a:rPr lang="en-US" i="1" dirty="0"/>
              <a:t>part of </a:t>
            </a:r>
            <a:r>
              <a:rPr lang="en-US" dirty="0"/>
              <a:t>and </a:t>
            </a:r>
            <a:r>
              <a:rPr lang="en-US" i="1" dirty="0"/>
              <a:t>regulates </a:t>
            </a:r>
            <a:r>
              <a:rPr lang="en-US" dirty="0"/>
              <a:t>ontology terminology </a:t>
            </a:r>
          </a:p>
          <a:p>
            <a:pPr lvl="1"/>
            <a:r>
              <a:rPr lang="en-US" dirty="0"/>
              <a:t>Example GO Annotation: Cytochrome C</a:t>
            </a:r>
          </a:p>
          <a:p>
            <a:pPr lvl="2"/>
            <a:r>
              <a:rPr lang="en-US" dirty="0"/>
              <a:t>Oxidoreductase activity (MF) : Mitochondrial intermembrane space (CC) : Oxidative phosphorylation (BP) </a:t>
            </a:r>
          </a:p>
          <a:p>
            <a:pPr lvl="1"/>
            <a:r>
              <a:rPr lang="en-US" dirty="0"/>
              <a:t>Dynamic ontology</a:t>
            </a:r>
          </a:p>
          <a:p>
            <a:pPr lvl="2"/>
            <a:r>
              <a:rPr lang="en-US" dirty="0"/>
              <a:t>Updated weekly</a:t>
            </a:r>
          </a:p>
          <a:p>
            <a:pPr lvl="2"/>
            <a:endParaRPr lang="en-US" dirty="0"/>
          </a:p>
          <a:p>
            <a:endParaRPr lang="en-US" dirty="0"/>
          </a:p>
          <a:p>
            <a:endParaRPr lang="en-US" dirty="0"/>
          </a:p>
        </p:txBody>
      </p:sp>
    </p:spTree>
    <p:extLst>
      <p:ext uri="{BB962C8B-B14F-4D97-AF65-F5344CB8AC3E}">
        <p14:creationId xmlns:p14="http://schemas.microsoft.com/office/powerpoint/2010/main" val="36699155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13</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normAutofit/>
          </a:bodyPr>
          <a:lstStyle/>
          <a:p>
            <a:r>
              <a:rPr lang="en-US" dirty="0"/>
              <a:t>GO incorporation</a:t>
            </a:r>
          </a:p>
          <a:p>
            <a:pPr lvl="1"/>
            <a:r>
              <a:rPr lang="en-US" dirty="0"/>
              <a:t>Most suitable for files containing single sequences/alignments</a:t>
            </a:r>
          </a:p>
          <a:p>
            <a:pPr lvl="2"/>
            <a:r>
              <a:rPr lang="en-US" dirty="0"/>
              <a:t>Files containing many sequences are more suitable to automatic GO term annotation using sequence homology methods to insert into header line</a:t>
            </a:r>
          </a:p>
          <a:p>
            <a:pPr lvl="1"/>
            <a:r>
              <a:rPr lang="en-US" dirty="0"/>
              <a:t>May not be feasible without live incorporation, given the frequency of updates (weekly)</a:t>
            </a:r>
          </a:p>
          <a:p>
            <a:pPr lvl="2"/>
            <a:endParaRPr lang="en-US" dirty="0"/>
          </a:p>
          <a:p>
            <a:endParaRPr lang="en-US" dirty="0"/>
          </a:p>
          <a:p>
            <a:endParaRPr lang="en-US" dirty="0"/>
          </a:p>
        </p:txBody>
      </p:sp>
    </p:spTree>
    <p:extLst>
      <p:ext uri="{BB962C8B-B14F-4D97-AF65-F5344CB8AC3E}">
        <p14:creationId xmlns:p14="http://schemas.microsoft.com/office/powerpoint/2010/main" val="11248255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Ontology Research and Incorporation</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Progress Update – </a:t>
            </a:r>
            <a:r>
              <a:rPr lang="en-US" dirty="0" err="1"/>
              <a:t>Aeiman</a:t>
            </a:r>
            <a:r>
              <a:rPr lang="en-US" dirty="0"/>
              <a:t> </a:t>
            </a:r>
          </a:p>
          <a:p>
            <a:endParaRPr lang="en-US" dirty="0"/>
          </a:p>
        </p:txBody>
      </p:sp>
    </p:spTree>
    <p:extLst>
      <p:ext uri="{BB962C8B-B14F-4D97-AF65-F5344CB8AC3E}">
        <p14:creationId xmlns:p14="http://schemas.microsoft.com/office/powerpoint/2010/main" val="11910587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GUI Development</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4</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pic>
        <p:nvPicPr>
          <p:cNvPr id="11" name="Picture Placeholder 10" descr="A hand touching a screen&#10;&#10;Description automatically generated">
            <a:extLst>
              <a:ext uri="{FF2B5EF4-FFF2-40B4-BE49-F238E27FC236}">
                <a16:creationId xmlns:a16="http://schemas.microsoft.com/office/drawing/2014/main" id="{B74C1FF8-99B9-B551-D70B-0C59E762306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2067" t="13333" r="12474"/>
          <a:stretch/>
        </p:blipFill>
        <p:spPr>
          <a:xfrm>
            <a:off x="6092825" y="594911"/>
            <a:ext cx="6096001" cy="5668178"/>
          </a:xfrm>
        </p:spPr>
      </p:pic>
    </p:spTree>
    <p:extLst>
      <p:ext uri="{BB962C8B-B14F-4D97-AF65-F5344CB8AC3E}">
        <p14:creationId xmlns:p14="http://schemas.microsoft.com/office/powerpoint/2010/main" val="18130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GUI Development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16</a:t>
            </a:fld>
            <a:endParaRPr lang="en-US" sz="1200">
              <a:solidFill>
                <a:schemeClr val="tx1">
                  <a:tint val="75000"/>
                </a:schemeClr>
              </a:solidFill>
            </a:endParaRPr>
          </a:p>
        </p:txBody>
      </p:sp>
      <p:sp>
        <p:nvSpPr>
          <p:cNvPr id="28" name="Rectangle 27">
            <a:extLst>
              <a:ext uri="{FF2B5EF4-FFF2-40B4-BE49-F238E27FC236}">
                <a16:creationId xmlns:a16="http://schemas.microsoft.com/office/drawing/2014/main" id="{EB756FEA-B628-5AE0-77FB-2171D127F818}"/>
              </a:ext>
            </a:extLst>
          </p:cNvPr>
          <p:cNvSpPr/>
          <p:nvPr/>
        </p:nvSpPr>
        <p:spPr>
          <a:xfrm>
            <a:off x="42351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7DA3C95C-B223-2B80-33BB-D330110D8816}"/>
              </a:ext>
            </a:extLst>
          </p:cNvPr>
          <p:cNvSpPr/>
          <p:nvPr/>
        </p:nvSpPr>
        <p:spPr>
          <a:xfrm>
            <a:off x="54551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2" name="Rectangle 31">
            <a:extLst>
              <a:ext uri="{FF2B5EF4-FFF2-40B4-BE49-F238E27FC236}">
                <a16:creationId xmlns:a16="http://schemas.microsoft.com/office/drawing/2014/main" id="{C3B0FC3A-03E0-0203-BA07-A186A19649CB}"/>
              </a:ext>
            </a:extLst>
          </p:cNvPr>
          <p:cNvSpPr/>
          <p:nvPr/>
        </p:nvSpPr>
        <p:spPr>
          <a:xfrm>
            <a:off x="54551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i="1" dirty="0"/>
              <a:t>Files will show up here</a:t>
            </a:r>
          </a:p>
        </p:txBody>
      </p:sp>
      <p:sp>
        <p:nvSpPr>
          <p:cNvPr id="33" name="Rectangle 32">
            <a:extLst>
              <a:ext uri="{FF2B5EF4-FFF2-40B4-BE49-F238E27FC236}">
                <a16:creationId xmlns:a16="http://schemas.microsoft.com/office/drawing/2014/main" id="{B6D657E6-7E32-921F-4694-B790D9D21C1D}"/>
              </a:ext>
            </a:extLst>
          </p:cNvPr>
          <p:cNvSpPr/>
          <p:nvPr/>
        </p:nvSpPr>
        <p:spPr>
          <a:xfrm>
            <a:off x="146631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4" name="Rectangle 33">
            <a:extLst>
              <a:ext uri="{FF2B5EF4-FFF2-40B4-BE49-F238E27FC236}">
                <a16:creationId xmlns:a16="http://schemas.microsoft.com/office/drawing/2014/main" id="{A2CF4D7E-F27A-3999-C809-40B183EB5AF9}"/>
              </a:ext>
            </a:extLst>
          </p:cNvPr>
          <p:cNvSpPr/>
          <p:nvPr/>
        </p:nvSpPr>
        <p:spPr>
          <a:xfrm>
            <a:off x="545517" y="3125609"/>
            <a:ext cx="737918" cy="13517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800" dirty="0"/>
              <a:t>Ontologies</a:t>
            </a:r>
          </a:p>
        </p:txBody>
      </p:sp>
      <p:sp>
        <p:nvSpPr>
          <p:cNvPr id="35" name="Rectangle 34">
            <a:extLst>
              <a:ext uri="{FF2B5EF4-FFF2-40B4-BE49-F238E27FC236}">
                <a16:creationId xmlns:a16="http://schemas.microsoft.com/office/drawing/2014/main" id="{7E9BEB6A-1007-D9DD-2D3A-B84372975AE8}"/>
              </a:ext>
            </a:extLst>
          </p:cNvPr>
          <p:cNvSpPr/>
          <p:nvPr/>
        </p:nvSpPr>
        <p:spPr>
          <a:xfrm>
            <a:off x="3136232"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A948DBD-D544-75B7-61E6-E44095000D1B}"/>
              </a:ext>
            </a:extLst>
          </p:cNvPr>
          <p:cNvSpPr/>
          <p:nvPr/>
        </p:nvSpPr>
        <p:spPr>
          <a:xfrm>
            <a:off x="3258237"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37" name="Rectangle 36">
            <a:extLst>
              <a:ext uri="{FF2B5EF4-FFF2-40B4-BE49-F238E27FC236}">
                <a16:creationId xmlns:a16="http://schemas.microsoft.com/office/drawing/2014/main" id="{6B9B1578-F7D2-70C2-AC68-2BFE741A2BF9}"/>
              </a:ext>
            </a:extLst>
          </p:cNvPr>
          <p:cNvSpPr/>
          <p:nvPr/>
        </p:nvSpPr>
        <p:spPr>
          <a:xfrm>
            <a:off x="3258237"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b="1" dirty="0" err="1"/>
              <a:t>Test.txt</a:t>
            </a:r>
            <a:endParaRPr lang="en-US" sz="800" b="1" dirty="0"/>
          </a:p>
          <a:p>
            <a:r>
              <a:rPr lang="en-US" sz="800" dirty="0"/>
              <a:t>Test2.txt</a:t>
            </a:r>
          </a:p>
          <a:p>
            <a:endParaRPr lang="en-US" sz="800" dirty="0"/>
          </a:p>
        </p:txBody>
      </p:sp>
      <p:sp>
        <p:nvSpPr>
          <p:cNvPr id="38" name="Rectangle 37">
            <a:extLst>
              <a:ext uri="{FF2B5EF4-FFF2-40B4-BE49-F238E27FC236}">
                <a16:creationId xmlns:a16="http://schemas.microsoft.com/office/drawing/2014/main" id="{37E2A115-DC4D-C6A3-83DA-F34B58CA61D6}"/>
              </a:ext>
            </a:extLst>
          </p:cNvPr>
          <p:cNvSpPr/>
          <p:nvPr/>
        </p:nvSpPr>
        <p:spPr>
          <a:xfrm>
            <a:off x="4179035"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39" name="Rectangle 38">
            <a:extLst>
              <a:ext uri="{FF2B5EF4-FFF2-40B4-BE49-F238E27FC236}">
                <a16:creationId xmlns:a16="http://schemas.microsoft.com/office/drawing/2014/main" id="{D3EE9CE9-DBE6-E531-1D98-C9F0F782CAE2}"/>
              </a:ext>
            </a:extLst>
          </p:cNvPr>
          <p:cNvSpPr/>
          <p:nvPr/>
        </p:nvSpPr>
        <p:spPr>
          <a:xfrm>
            <a:off x="3258237"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40" name="Right Arrow 39">
            <a:extLst>
              <a:ext uri="{FF2B5EF4-FFF2-40B4-BE49-F238E27FC236}">
                <a16:creationId xmlns:a16="http://schemas.microsoft.com/office/drawing/2014/main" id="{1B227552-4EAD-7A2B-5BD2-0E1107577BD2}"/>
              </a:ext>
            </a:extLst>
          </p:cNvPr>
          <p:cNvSpPr/>
          <p:nvPr/>
        </p:nvSpPr>
        <p:spPr>
          <a:xfrm>
            <a:off x="2462604" y="2855264"/>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164B093-F713-06AB-42CE-1656696C4B1A}"/>
              </a:ext>
            </a:extLst>
          </p:cNvPr>
          <p:cNvSpPr/>
          <p:nvPr/>
        </p:nvSpPr>
        <p:spPr>
          <a:xfrm>
            <a:off x="3259562" y="3380051"/>
            <a:ext cx="919473"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a:t>Ontology chosen</a:t>
            </a:r>
          </a:p>
        </p:txBody>
      </p:sp>
      <p:sp>
        <p:nvSpPr>
          <p:cNvPr id="42" name="Rectangle 41">
            <a:extLst>
              <a:ext uri="{FF2B5EF4-FFF2-40B4-BE49-F238E27FC236}">
                <a16:creationId xmlns:a16="http://schemas.microsoft.com/office/drawing/2014/main" id="{0DA978FB-10F0-5F63-FAEA-84932E2285A5}"/>
              </a:ext>
            </a:extLst>
          </p:cNvPr>
          <p:cNvSpPr/>
          <p:nvPr/>
        </p:nvSpPr>
        <p:spPr>
          <a:xfrm>
            <a:off x="4294328" y="3586785"/>
            <a:ext cx="397565" cy="1351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t>Add</a:t>
            </a:r>
          </a:p>
        </p:txBody>
      </p:sp>
      <p:sp>
        <p:nvSpPr>
          <p:cNvPr id="43" name="Rectangle 42">
            <a:extLst>
              <a:ext uri="{FF2B5EF4-FFF2-40B4-BE49-F238E27FC236}">
                <a16:creationId xmlns:a16="http://schemas.microsoft.com/office/drawing/2014/main" id="{13EA0E20-5597-C5AA-BFF3-EBBECE7B684B}"/>
              </a:ext>
            </a:extLst>
          </p:cNvPr>
          <p:cNvSpPr/>
          <p:nvPr/>
        </p:nvSpPr>
        <p:spPr>
          <a:xfrm>
            <a:off x="3258238"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p:txBody>
      </p:sp>
      <p:sp>
        <p:nvSpPr>
          <p:cNvPr id="44" name="Right Arrow 43">
            <a:extLst>
              <a:ext uri="{FF2B5EF4-FFF2-40B4-BE49-F238E27FC236}">
                <a16:creationId xmlns:a16="http://schemas.microsoft.com/office/drawing/2014/main" id="{5815ED2B-630E-72A4-1CDB-6D3EAE59B94B}"/>
              </a:ext>
            </a:extLst>
          </p:cNvPr>
          <p:cNvSpPr/>
          <p:nvPr/>
        </p:nvSpPr>
        <p:spPr>
          <a:xfrm>
            <a:off x="5235318" y="2855263"/>
            <a:ext cx="586020" cy="27034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D808311-95D5-253E-8344-8431BB3042AA}"/>
              </a:ext>
            </a:extLst>
          </p:cNvPr>
          <p:cNvSpPr/>
          <p:nvPr/>
        </p:nvSpPr>
        <p:spPr>
          <a:xfrm>
            <a:off x="5943343" y="1682447"/>
            <a:ext cx="1977081" cy="2755557"/>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79D4734B-C5B7-31DE-A3B0-F3EDED9C8FC6}"/>
              </a:ext>
            </a:extLst>
          </p:cNvPr>
          <p:cNvSpPr/>
          <p:nvPr/>
        </p:nvSpPr>
        <p:spPr>
          <a:xfrm>
            <a:off x="6065348" y="1771785"/>
            <a:ext cx="1734207" cy="1681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Title of the program</a:t>
            </a:r>
          </a:p>
        </p:txBody>
      </p:sp>
      <p:sp>
        <p:nvSpPr>
          <p:cNvPr id="47" name="Rectangle 46">
            <a:extLst>
              <a:ext uri="{FF2B5EF4-FFF2-40B4-BE49-F238E27FC236}">
                <a16:creationId xmlns:a16="http://schemas.microsoft.com/office/drawing/2014/main" id="{B3CECF51-C5B3-CD62-2000-5406FF168DC6}"/>
              </a:ext>
            </a:extLst>
          </p:cNvPr>
          <p:cNvSpPr/>
          <p:nvPr/>
        </p:nvSpPr>
        <p:spPr>
          <a:xfrm>
            <a:off x="6065348" y="2060134"/>
            <a:ext cx="737918" cy="94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err="1"/>
              <a:t>Test.txt</a:t>
            </a:r>
            <a:endParaRPr lang="en-US" sz="800" dirty="0"/>
          </a:p>
          <a:p>
            <a:r>
              <a:rPr lang="en-US" sz="800" dirty="0"/>
              <a:t>Test2.txt</a:t>
            </a:r>
          </a:p>
          <a:p>
            <a:endParaRPr lang="en-US" sz="800" dirty="0"/>
          </a:p>
        </p:txBody>
      </p:sp>
      <p:sp>
        <p:nvSpPr>
          <p:cNvPr id="48" name="Rectangle 47">
            <a:extLst>
              <a:ext uri="{FF2B5EF4-FFF2-40B4-BE49-F238E27FC236}">
                <a16:creationId xmlns:a16="http://schemas.microsoft.com/office/drawing/2014/main" id="{75CCED79-4F8B-800A-55E3-1C7B25EA4321}"/>
              </a:ext>
            </a:extLst>
          </p:cNvPr>
          <p:cNvSpPr/>
          <p:nvPr/>
        </p:nvSpPr>
        <p:spPr>
          <a:xfrm>
            <a:off x="6986146" y="2068085"/>
            <a:ext cx="628153" cy="174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Browse</a:t>
            </a:r>
          </a:p>
        </p:txBody>
      </p:sp>
      <p:sp>
        <p:nvSpPr>
          <p:cNvPr id="49" name="Rectangle 48">
            <a:extLst>
              <a:ext uri="{FF2B5EF4-FFF2-40B4-BE49-F238E27FC236}">
                <a16:creationId xmlns:a16="http://schemas.microsoft.com/office/drawing/2014/main" id="{7EEAD33A-714A-C28B-07D1-48622865B49E}"/>
              </a:ext>
            </a:extLst>
          </p:cNvPr>
          <p:cNvSpPr/>
          <p:nvPr/>
        </p:nvSpPr>
        <p:spPr>
          <a:xfrm>
            <a:off x="6065348" y="3125609"/>
            <a:ext cx="737918" cy="135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Ontologies</a:t>
            </a:r>
          </a:p>
        </p:txBody>
      </p:sp>
      <p:sp>
        <p:nvSpPr>
          <p:cNvPr id="50" name="Rectangle 49">
            <a:extLst>
              <a:ext uri="{FF2B5EF4-FFF2-40B4-BE49-F238E27FC236}">
                <a16:creationId xmlns:a16="http://schemas.microsoft.com/office/drawing/2014/main" id="{FC3A5EE9-C6C0-7C0F-DFA0-78826828BF66}"/>
              </a:ext>
            </a:extLst>
          </p:cNvPr>
          <p:cNvSpPr/>
          <p:nvPr/>
        </p:nvSpPr>
        <p:spPr>
          <a:xfrm>
            <a:off x="6066673" y="3380051"/>
            <a:ext cx="919473"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800" dirty="0"/>
              <a:t>Ontology chosen</a:t>
            </a:r>
          </a:p>
        </p:txBody>
      </p:sp>
      <p:sp>
        <p:nvSpPr>
          <p:cNvPr id="51" name="Rectangle 50">
            <a:extLst>
              <a:ext uri="{FF2B5EF4-FFF2-40B4-BE49-F238E27FC236}">
                <a16:creationId xmlns:a16="http://schemas.microsoft.com/office/drawing/2014/main" id="{08A2627A-3BE2-7834-CA2B-BDD5DFE9F655}"/>
              </a:ext>
            </a:extLst>
          </p:cNvPr>
          <p:cNvSpPr/>
          <p:nvPr/>
        </p:nvSpPr>
        <p:spPr>
          <a:xfrm>
            <a:off x="7101439" y="3586785"/>
            <a:ext cx="397565"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a:t>
            </a:r>
          </a:p>
        </p:txBody>
      </p:sp>
      <p:sp>
        <p:nvSpPr>
          <p:cNvPr id="52" name="Rectangle 51">
            <a:extLst>
              <a:ext uri="{FF2B5EF4-FFF2-40B4-BE49-F238E27FC236}">
                <a16:creationId xmlns:a16="http://schemas.microsoft.com/office/drawing/2014/main" id="{14BD95DE-A2AD-ABE6-5B52-71E7B3D1C368}"/>
              </a:ext>
            </a:extLst>
          </p:cNvPr>
          <p:cNvSpPr/>
          <p:nvPr/>
        </p:nvSpPr>
        <p:spPr>
          <a:xfrm>
            <a:off x="6065349" y="3586785"/>
            <a:ext cx="919474" cy="13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3" name="Rectangle 52">
            <a:extLst>
              <a:ext uri="{FF2B5EF4-FFF2-40B4-BE49-F238E27FC236}">
                <a16:creationId xmlns:a16="http://schemas.microsoft.com/office/drawing/2014/main" id="{BA0E6ECF-B165-96F3-1B7E-239379C5986F}"/>
              </a:ext>
            </a:extLst>
          </p:cNvPr>
          <p:cNvSpPr/>
          <p:nvPr/>
        </p:nvSpPr>
        <p:spPr>
          <a:xfrm>
            <a:off x="6065348" y="3833275"/>
            <a:ext cx="1433656" cy="3737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800" dirty="0" err="1"/>
              <a:t>Test.txt</a:t>
            </a:r>
            <a:endParaRPr lang="en-US" sz="800" dirty="0"/>
          </a:p>
        </p:txBody>
      </p:sp>
      <p:sp>
        <p:nvSpPr>
          <p:cNvPr id="54" name="Rectangle 53">
            <a:extLst>
              <a:ext uri="{FF2B5EF4-FFF2-40B4-BE49-F238E27FC236}">
                <a16:creationId xmlns:a16="http://schemas.microsoft.com/office/drawing/2014/main" id="{60D90D3D-E5EB-AB5B-202C-3D9B63BEA597}"/>
              </a:ext>
            </a:extLst>
          </p:cNvPr>
          <p:cNvSpPr/>
          <p:nvPr/>
        </p:nvSpPr>
        <p:spPr>
          <a:xfrm>
            <a:off x="3258237" y="3861105"/>
            <a:ext cx="1433656" cy="3737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800" dirty="0"/>
          </a:p>
        </p:txBody>
      </p:sp>
      <p:sp>
        <p:nvSpPr>
          <p:cNvPr id="55" name="TextBox 54">
            <a:extLst>
              <a:ext uri="{FF2B5EF4-FFF2-40B4-BE49-F238E27FC236}">
                <a16:creationId xmlns:a16="http://schemas.microsoft.com/office/drawing/2014/main" id="{D7045EB6-EE4D-2C50-2F75-B8FFA21C3E4D}"/>
              </a:ext>
            </a:extLst>
          </p:cNvPr>
          <p:cNvSpPr txBox="1"/>
          <p:nvPr/>
        </p:nvSpPr>
        <p:spPr>
          <a:xfrm>
            <a:off x="423512" y="4773990"/>
            <a:ext cx="8078231" cy="1569660"/>
          </a:xfrm>
          <a:prstGeom prst="rect">
            <a:avLst/>
          </a:prstGeom>
          <a:noFill/>
        </p:spPr>
        <p:txBody>
          <a:bodyPr wrap="square" rtlCol="0">
            <a:spAutoFit/>
          </a:bodyPr>
          <a:lstStyle/>
          <a:p>
            <a:pPr algn="l"/>
            <a:r>
              <a:rPr lang="en-US" sz="1600" b="0" i="0" u="none" strike="noStrike" dirty="0">
                <a:solidFill>
                  <a:srgbClr val="242424"/>
                </a:solidFill>
                <a:effectLst/>
                <a:latin typeface="inherit"/>
              </a:rPr>
              <a:t>1)Choose File Type (FASTA, SAM, BAM, GFF3, </a:t>
            </a:r>
            <a:r>
              <a:rPr lang="en-US" sz="1600" b="0" i="0" u="none" strike="noStrike" dirty="0" err="1">
                <a:solidFill>
                  <a:srgbClr val="242424"/>
                </a:solidFill>
                <a:effectLst/>
                <a:latin typeface="inherit"/>
              </a:rPr>
              <a:t>etc</a:t>
            </a:r>
            <a:r>
              <a:rPr lang="en-US" sz="1600" b="0" i="0" u="none" strike="noStrike" dirty="0">
                <a:solidFill>
                  <a:srgbClr val="242424"/>
                </a:solidFill>
                <a:effectLst/>
                <a:latin typeface="inherit"/>
              </a:rPr>
              <a:t>) / or have GUI (</a:t>
            </a:r>
            <a:r>
              <a:rPr lang="en-US" sz="1600" b="0" i="0" u="none" strike="noStrike" dirty="0" err="1">
                <a:solidFill>
                  <a:srgbClr val="242424"/>
                </a:solidFill>
                <a:effectLst/>
                <a:latin typeface="inherit"/>
              </a:rPr>
              <a:t>Flet</a:t>
            </a:r>
            <a:r>
              <a:rPr lang="en-US" sz="1600" b="0" i="0" u="none" strike="noStrike" dirty="0">
                <a:solidFill>
                  <a:srgbClr val="242424"/>
                </a:solidFill>
                <a:effectLst/>
                <a:latin typeface="inherit"/>
              </a:rPr>
              <a:t>) display Filename and File type from the CERF initial checkout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key fields in GUI might be Filename and File Type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2)Click on a Button to run specific ontology update program (FASTA, SAM, GFF) based upon the File Type displayed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Logic built into the GUI…</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3)Once update program runs </a:t>
            </a:r>
            <a:r>
              <a:rPr lang="en-US" sz="1600" b="0" i="0" u="none" strike="noStrike" dirty="0" err="1">
                <a:solidFill>
                  <a:srgbClr val="242424"/>
                </a:solidFill>
                <a:effectLst/>
                <a:latin typeface="inherit"/>
              </a:rPr>
              <a:t>à</a:t>
            </a:r>
            <a:r>
              <a:rPr lang="en-US" sz="1600" b="0" i="0" u="none" strike="noStrike" dirty="0">
                <a:solidFill>
                  <a:srgbClr val="242424"/>
                </a:solidFill>
                <a:effectLst/>
                <a:latin typeface="inherit"/>
              </a:rPr>
              <a:t> Redisplay GUI with added / modified ontology </a:t>
            </a:r>
            <a:endParaRPr lang="en-US" sz="1600" b="0" i="0" u="none" strike="noStrike" dirty="0">
              <a:solidFill>
                <a:srgbClr val="242424"/>
              </a:solidFill>
              <a:effectLst/>
              <a:latin typeface="Helvetica Neue" panose="02000503000000020004" pitchFamily="2" charset="0"/>
            </a:endParaRPr>
          </a:p>
          <a:p>
            <a:pPr algn="l"/>
            <a:r>
              <a:rPr lang="en-US" sz="1600" b="0" i="0" u="none" strike="noStrike" dirty="0">
                <a:solidFill>
                  <a:srgbClr val="242424"/>
                </a:solidFill>
                <a:effectLst/>
                <a:latin typeface="inherit"/>
              </a:rPr>
              <a:t>4)Control returned back to CERF – checked back in  </a:t>
            </a:r>
            <a:endParaRPr lang="en-US" sz="1600" b="0" i="0" u="none" strike="noStrike" dirty="0">
              <a:solidFill>
                <a:srgbClr val="242424"/>
              </a:solidFill>
              <a:effectLst/>
              <a:latin typeface="Helvetica Neue" panose="02000503000000020004" pitchFamily="2" charset="0"/>
            </a:endParaRPr>
          </a:p>
        </p:txBody>
      </p:sp>
      <p:sp>
        <p:nvSpPr>
          <p:cNvPr id="56" name="TextBox 55">
            <a:extLst>
              <a:ext uri="{FF2B5EF4-FFF2-40B4-BE49-F238E27FC236}">
                <a16:creationId xmlns:a16="http://schemas.microsoft.com/office/drawing/2014/main" id="{4B199B1F-99F2-E930-AD11-6A8B831445B0}"/>
              </a:ext>
            </a:extLst>
          </p:cNvPr>
          <p:cNvSpPr txBox="1"/>
          <p:nvPr/>
        </p:nvSpPr>
        <p:spPr>
          <a:xfrm>
            <a:off x="423512" y="1163638"/>
            <a:ext cx="3572643" cy="369332"/>
          </a:xfrm>
          <a:prstGeom prst="rect">
            <a:avLst/>
          </a:prstGeom>
          <a:noFill/>
        </p:spPr>
        <p:txBody>
          <a:bodyPr wrap="square" rtlCol="0">
            <a:spAutoFit/>
          </a:bodyPr>
          <a:lstStyle/>
          <a:p>
            <a:r>
              <a:rPr lang="en-US" sz="1800" b="0" i="0" u="none" strike="noStrike" dirty="0">
                <a:solidFill>
                  <a:srgbClr val="242424"/>
                </a:solidFill>
                <a:effectLst/>
                <a:latin typeface="inherit"/>
              </a:rPr>
              <a:t>Possible Flow Logic: </a:t>
            </a:r>
            <a:endParaRPr lang="en-US" sz="1800" b="0" i="0" u="none" strike="noStrike" dirty="0">
              <a:solidFill>
                <a:srgbClr val="242424"/>
              </a:solidFill>
              <a:effectLst/>
              <a:latin typeface="Helvetica Neue" panose="02000503000000020004" pitchFamily="2" charset="0"/>
            </a:endParaRPr>
          </a:p>
        </p:txBody>
      </p:sp>
    </p:spTree>
    <p:extLst>
      <p:ext uri="{BB962C8B-B14F-4D97-AF65-F5344CB8AC3E}">
        <p14:creationId xmlns:p14="http://schemas.microsoft.com/office/powerpoint/2010/main" val="2358954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stairs with icons and symbols&#10;&#10;Description automatically generated with medium confidence">
            <a:extLst>
              <a:ext uri="{FF2B5EF4-FFF2-40B4-BE49-F238E27FC236}">
                <a16:creationId xmlns:a16="http://schemas.microsoft.com/office/drawing/2014/main" id="{EA0AEDB1-0E5A-F902-FE02-C0BE7B094ED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5532" r="5532"/>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Next Steps, Scope Changes, and Challenges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5</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93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Next Steps, Scope Changes, and Challenges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18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Next steps</a:t>
            </a:r>
          </a:p>
          <a:p>
            <a:pPr lvl="1"/>
            <a:r>
              <a:rPr lang="en-US" dirty="0"/>
              <a:t>Store ontologies such that they are accessible by the main application</a:t>
            </a:r>
          </a:p>
          <a:p>
            <a:r>
              <a:rPr lang="en-US"/>
              <a:t>Scope Changes</a:t>
            </a:r>
          </a:p>
          <a:p>
            <a:pPr lvl="1"/>
            <a:endParaRPr lang="en-US" dirty="0"/>
          </a:p>
          <a:p>
            <a:r>
              <a:rPr lang="en-US" dirty="0"/>
              <a:t>Challenges</a:t>
            </a:r>
          </a:p>
          <a:p>
            <a:pPr lvl="1"/>
            <a:r>
              <a:rPr lang="en-US" dirty="0"/>
              <a:t>Identifying a special character to denote inserted ontologies that don’t break the file format</a:t>
            </a:r>
          </a:p>
        </p:txBody>
      </p:sp>
    </p:spTree>
    <p:extLst>
      <p:ext uri="{BB962C8B-B14F-4D97-AF65-F5344CB8AC3E}">
        <p14:creationId xmlns:p14="http://schemas.microsoft.com/office/powerpoint/2010/main" val="684666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28B-7416-37CF-C46E-E744D8C9513E}"/>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E55D2260-9723-A84D-B6D3-F30D968AC52B}"/>
              </a:ext>
            </a:extLst>
          </p:cNvPr>
          <p:cNvSpPr>
            <a:spLocks noGrp="1"/>
          </p:cNvSpPr>
          <p:nvPr>
            <p:ph type="sldNum" sz="quarter" idx="11"/>
          </p:nvPr>
        </p:nvSpPr>
        <p:spPr/>
        <p:txBody>
          <a:bodyPr/>
          <a:lstStyle/>
          <a:p>
            <a:fld id="{176D288C-CDAA-43CA-9DE4-6641BC7AE8BF}" type="slidenum">
              <a:rPr lang="en-IE" smtClean="0"/>
              <a:pPr/>
              <a:t>2</a:t>
            </a:fld>
            <a:endParaRPr lang="en-IE" dirty="0"/>
          </a:p>
        </p:txBody>
      </p:sp>
      <p:sp>
        <p:nvSpPr>
          <p:cNvPr id="5" name="Text Placeholder 4">
            <a:extLst>
              <a:ext uri="{FF2B5EF4-FFF2-40B4-BE49-F238E27FC236}">
                <a16:creationId xmlns:a16="http://schemas.microsoft.com/office/drawing/2014/main" id="{3508F30C-8E02-8139-3639-24FDA6A566C0}"/>
              </a:ext>
            </a:extLst>
          </p:cNvPr>
          <p:cNvSpPr>
            <a:spLocks noGrp="1"/>
          </p:cNvSpPr>
          <p:nvPr>
            <p:ph type="body" sz="quarter" idx="12"/>
          </p:nvPr>
        </p:nvSpPr>
        <p:spPr/>
        <p:txBody>
          <a:bodyPr/>
          <a:lstStyle/>
          <a:p>
            <a:pPr marL="0" indent="0">
              <a:buNone/>
            </a:pPr>
            <a:r>
              <a:rPr lang="en-US" dirty="0"/>
              <a:t>Project Overview and Goals</a:t>
            </a:r>
          </a:p>
        </p:txBody>
      </p:sp>
      <p:sp>
        <p:nvSpPr>
          <p:cNvPr id="6" name="Text Placeholder 5">
            <a:extLst>
              <a:ext uri="{FF2B5EF4-FFF2-40B4-BE49-F238E27FC236}">
                <a16:creationId xmlns:a16="http://schemas.microsoft.com/office/drawing/2014/main" id="{7C53D6CD-A0E4-ACB0-16C1-D767041321DD}"/>
              </a:ext>
            </a:extLst>
          </p:cNvPr>
          <p:cNvSpPr>
            <a:spLocks noGrp="1"/>
          </p:cNvSpPr>
          <p:nvPr>
            <p:ph type="body" sz="quarter" idx="13"/>
          </p:nvPr>
        </p:nvSpPr>
        <p:spPr/>
        <p:txBody>
          <a:bodyPr/>
          <a:lstStyle/>
          <a:p>
            <a:pPr marL="0" indent="0">
              <a:buNone/>
            </a:pPr>
            <a:r>
              <a:rPr lang="en-US" dirty="0"/>
              <a:t>Core Functionality</a:t>
            </a:r>
          </a:p>
        </p:txBody>
      </p:sp>
      <p:sp>
        <p:nvSpPr>
          <p:cNvPr id="7" name="Text Placeholder 6">
            <a:extLst>
              <a:ext uri="{FF2B5EF4-FFF2-40B4-BE49-F238E27FC236}">
                <a16:creationId xmlns:a16="http://schemas.microsoft.com/office/drawing/2014/main" id="{FCBD2068-E885-F08C-FBE8-5114734EFA21}"/>
              </a:ext>
            </a:extLst>
          </p:cNvPr>
          <p:cNvSpPr>
            <a:spLocks noGrp="1"/>
          </p:cNvSpPr>
          <p:nvPr>
            <p:ph type="body" sz="quarter" idx="14"/>
          </p:nvPr>
        </p:nvSpPr>
        <p:spPr/>
        <p:txBody>
          <a:bodyPr/>
          <a:lstStyle/>
          <a:p>
            <a:pPr marL="0" indent="0">
              <a:buNone/>
            </a:pPr>
            <a:r>
              <a:rPr lang="en-US" dirty="0"/>
              <a:t>Ontology Research and Incorporation</a:t>
            </a:r>
          </a:p>
        </p:txBody>
      </p:sp>
      <p:sp>
        <p:nvSpPr>
          <p:cNvPr id="8" name="Text Placeholder 7">
            <a:extLst>
              <a:ext uri="{FF2B5EF4-FFF2-40B4-BE49-F238E27FC236}">
                <a16:creationId xmlns:a16="http://schemas.microsoft.com/office/drawing/2014/main" id="{CB1F0C9C-F71D-F2DA-F094-487A191505AB}"/>
              </a:ext>
            </a:extLst>
          </p:cNvPr>
          <p:cNvSpPr>
            <a:spLocks noGrp="1"/>
          </p:cNvSpPr>
          <p:nvPr>
            <p:ph type="body" sz="quarter" idx="15"/>
          </p:nvPr>
        </p:nvSpPr>
        <p:spPr/>
        <p:txBody>
          <a:bodyPr/>
          <a:lstStyle/>
          <a:p>
            <a:pPr marL="0" indent="0">
              <a:buNone/>
            </a:pPr>
            <a:r>
              <a:rPr lang="en-US" dirty="0"/>
              <a:t>GUI Development</a:t>
            </a:r>
          </a:p>
        </p:txBody>
      </p:sp>
      <p:sp>
        <p:nvSpPr>
          <p:cNvPr id="9" name="Text Placeholder 8">
            <a:extLst>
              <a:ext uri="{FF2B5EF4-FFF2-40B4-BE49-F238E27FC236}">
                <a16:creationId xmlns:a16="http://schemas.microsoft.com/office/drawing/2014/main" id="{CABB69A0-C6BA-0E9C-061D-30EBB1395467}"/>
              </a:ext>
            </a:extLst>
          </p:cNvPr>
          <p:cNvSpPr>
            <a:spLocks noGrp="1"/>
          </p:cNvSpPr>
          <p:nvPr>
            <p:ph type="body" sz="quarter" idx="16"/>
          </p:nvPr>
        </p:nvSpPr>
        <p:spPr/>
        <p:txBody>
          <a:bodyPr/>
          <a:lstStyle/>
          <a:p>
            <a:pPr marL="0" indent="0">
              <a:buNone/>
            </a:pPr>
            <a:r>
              <a:rPr lang="en-US" dirty="0"/>
              <a:t>Next Steps, Scope Changes, and Challenges</a:t>
            </a:r>
          </a:p>
        </p:txBody>
      </p:sp>
      <p:sp>
        <p:nvSpPr>
          <p:cNvPr id="10" name="Text Placeholder 9">
            <a:extLst>
              <a:ext uri="{FF2B5EF4-FFF2-40B4-BE49-F238E27FC236}">
                <a16:creationId xmlns:a16="http://schemas.microsoft.com/office/drawing/2014/main" id="{E28C4719-0DBD-DF86-55B7-873034323766}"/>
              </a:ext>
            </a:extLst>
          </p:cNvPr>
          <p:cNvSpPr>
            <a:spLocks noGrp="1"/>
          </p:cNvSpPr>
          <p:nvPr>
            <p:ph type="body" sz="quarter" idx="17"/>
          </p:nvPr>
        </p:nvSpPr>
        <p:spPr/>
        <p:txBody>
          <a:bodyPr/>
          <a:lstStyle/>
          <a:p>
            <a:pPr marL="0" indent="0">
              <a:buNone/>
            </a:pPr>
            <a:r>
              <a:rPr lang="en-US" dirty="0">
                <a:solidFill>
                  <a:schemeClr val="accent4"/>
                </a:solidFill>
              </a:rPr>
              <a:t>1</a:t>
            </a:r>
          </a:p>
        </p:txBody>
      </p:sp>
      <p:sp>
        <p:nvSpPr>
          <p:cNvPr id="11" name="Text Placeholder 10">
            <a:extLst>
              <a:ext uri="{FF2B5EF4-FFF2-40B4-BE49-F238E27FC236}">
                <a16:creationId xmlns:a16="http://schemas.microsoft.com/office/drawing/2014/main" id="{90DE3A8D-933E-AA64-7868-A3A93DF66879}"/>
              </a:ext>
            </a:extLst>
          </p:cNvPr>
          <p:cNvSpPr>
            <a:spLocks noGrp="1"/>
          </p:cNvSpPr>
          <p:nvPr>
            <p:ph type="body" sz="quarter" idx="18"/>
          </p:nvPr>
        </p:nvSpPr>
        <p:spPr/>
        <p:txBody>
          <a:bodyPr/>
          <a:lstStyle/>
          <a:p>
            <a:pPr marL="0" indent="0">
              <a:buNone/>
            </a:pPr>
            <a:r>
              <a:rPr lang="en-US" dirty="0">
                <a:solidFill>
                  <a:schemeClr val="accent4"/>
                </a:solidFill>
              </a:rPr>
              <a:t>5</a:t>
            </a:r>
          </a:p>
        </p:txBody>
      </p:sp>
      <p:sp>
        <p:nvSpPr>
          <p:cNvPr id="12" name="Text Placeholder 11">
            <a:extLst>
              <a:ext uri="{FF2B5EF4-FFF2-40B4-BE49-F238E27FC236}">
                <a16:creationId xmlns:a16="http://schemas.microsoft.com/office/drawing/2014/main" id="{E31388E8-4CD3-B3DC-5272-C3AE80665187}"/>
              </a:ext>
            </a:extLst>
          </p:cNvPr>
          <p:cNvSpPr>
            <a:spLocks noGrp="1"/>
          </p:cNvSpPr>
          <p:nvPr>
            <p:ph type="body" sz="quarter" idx="19"/>
          </p:nvPr>
        </p:nvSpPr>
        <p:spPr/>
        <p:txBody>
          <a:bodyPr/>
          <a:lstStyle/>
          <a:p>
            <a:pPr marL="0" indent="0">
              <a:buNone/>
            </a:pPr>
            <a:r>
              <a:rPr lang="en-US" dirty="0">
                <a:solidFill>
                  <a:schemeClr val="accent4"/>
                </a:solidFill>
              </a:rPr>
              <a:t>4</a:t>
            </a:r>
          </a:p>
        </p:txBody>
      </p:sp>
      <p:sp>
        <p:nvSpPr>
          <p:cNvPr id="13" name="Text Placeholder 12">
            <a:extLst>
              <a:ext uri="{FF2B5EF4-FFF2-40B4-BE49-F238E27FC236}">
                <a16:creationId xmlns:a16="http://schemas.microsoft.com/office/drawing/2014/main" id="{8AF52C5E-73C0-C743-29F3-692399A9FB56}"/>
              </a:ext>
            </a:extLst>
          </p:cNvPr>
          <p:cNvSpPr>
            <a:spLocks noGrp="1"/>
          </p:cNvSpPr>
          <p:nvPr>
            <p:ph type="body" sz="quarter" idx="20"/>
          </p:nvPr>
        </p:nvSpPr>
        <p:spPr/>
        <p:txBody>
          <a:bodyPr/>
          <a:lstStyle/>
          <a:p>
            <a:pPr marL="0" indent="0">
              <a:buNone/>
            </a:pPr>
            <a:r>
              <a:rPr lang="en-US" dirty="0">
                <a:solidFill>
                  <a:schemeClr val="accent4"/>
                </a:solidFill>
              </a:rPr>
              <a:t>3</a:t>
            </a:r>
          </a:p>
        </p:txBody>
      </p:sp>
      <p:sp>
        <p:nvSpPr>
          <p:cNvPr id="14" name="Text Placeholder 13">
            <a:extLst>
              <a:ext uri="{FF2B5EF4-FFF2-40B4-BE49-F238E27FC236}">
                <a16:creationId xmlns:a16="http://schemas.microsoft.com/office/drawing/2014/main" id="{21FFAE60-7DF0-799D-BCAC-7DC85949C8A3}"/>
              </a:ext>
            </a:extLst>
          </p:cNvPr>
          <p:cNvSpPr>
            <a:spLocks noGrp="1"/>
          </p:cNvSpPr>
          <p:nvPr>
            <p:ph type="body" sz="quarter" idx="21"/>
          </p:nvPr>
        </p:nvSpPr>
        <p:spPr/>
        <p:txBody>
          <a:bodyPr/>
          <a:lstStyle/>
          <a:p>
            <a:pPr marL="0" indent="0">
              <a:buNone/>
            </a:pPr>
            <a:r>
              <a:rPr lang="en-US" dirty="0">
                <a:solidFill>
                  <a:schemeClr val="accent4"/>
                </a:solidFill>
              </a:rPr>
              <a:t>2</a:t>
            </a:r>
          </a:p>
        </p:txBody>
      </p:sp>
      <p:sp>
        <p:nvSpPr>
          <p:cNvPr id="25" name="Rectangle 24">
            <a:extLst>
              <a:ext uri="{FF2B5EF4-FFF2-40B4-BE49-F238E27FC236}">
                <a16:creationId xmlns:a16="http://schemas.microsoft.com/office/drawing/2014/main" id="{97EB4D0C-B366-B6A3-569A-A3B4BC8C56BE}"/>
              </a:ext>
            </a:extLst>
          </p:cNvPr>
          <p:cNvSpPr>
            <a:spLocks noGrp="1" noRot="1" noMove="1" noResize="1" noEditPoints="1" noAdjustHandles="1" noChangeArrowheads="1" noChangeShapeType="1"/>
          </p:cNvSpPr>
          <p:nvPr/>
        </p:nvSpPr>
        <p:spPr>
          <a:xfrm>
            <a:off x="10809171" y="134754"/>
            <a:ext cx="1241658" cy="1036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2" descr="806,700+ Agenda Stock Photos, Pictures &amp; Royalty-Free Images - iStock |  Meeting agenda, Checklist, Calendar">
            <a:extLst>
              <a:ext uri="{FF2B5EF4-FFF2-40B4-BE49-F238E27FC236}">
                <a16:creationId xmlns:a16="http://schemas.microsoft.com/office/drawing/2014/main" id="{B1EE6C6E-6742-7CA3-E977-F18B87F99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584319"/>
            <a:ext cx="58293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Placeholder 7">
            <a:extLst>
              <a:ext uri="{FF2B5EF4-FFF2-40B4-BE49-F238E27FC236}">
                <a16:creationId xmlns:a16="http://schemas.microsoft.com/office/drawing/2014/main" id="{340683B4-F668-CC6D-B7AB-E7B1BAFE3F6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3837" r="13837"/>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Project Overview and Goals</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1</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5085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Overview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4</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5219990"/>
          </a:xfrm>
        </p:spPr>
        <p:txBody>
          <a:bodyPr>
            <a:normAutofit fontScale="85000" lnSpcReduction="20000"/>
          </a:bodyPr>
          <a:lstStyle/>
          <a:p>
            <a:pPr marL="342900" indent="-342900">
              <a:buFont typeface="Arial" panose="020B0604020202020204" pitchFamily="34" charset="0"/>
              <a:buChar char="•"/>
            </a:pPr>
            <a:r>
              <a:rPr lang="en-US" dirty="0"/>
              <a:t>Design an external application to “checkout” files from CERF, assign ontologies, and “check” the files back into CERF. </a:t>
            </a:r>
          </a:p>
          <a:p>
            <a:pPr marL="628644" lvl="1" indent="-342900"/>
            <a:r>
              <a:rPr lang="en-US" dirty="0">
                <a:solidFill>
                  <a:srgbClr val="000000"/>
                </a:solidFill>
                <a:ea typeface="Calibri" panose="020F0502020204030204" pitchFamily="34" charset="0"/>
                <a:cs typeface="Times New Roman" panose="02020603050405020304" pitchFamily="18" charset="0"/>
              </a:rPr>
              <a:t>B</a:t>
            </a:r>
            <a:r>
              <a:rPr lang="en-US" dirty="0">
                <a:solidFill>
                  <a:srgbClr val="000000"/>
                </a:solidFill>
                <a:effectLst/>
                <a:ea typeface="Calibri" panose="020F0502020204030204" pitchFamily="34" charset="0"/>
                <a:cs typeface="Times New Roman" panose="02020603050405020304" pitchFamily="18" charset="0"/>
              </a:rPr>
              <a:t>ypass the currently non-functional CERF ontology manager </a:t>
            </a:r>
          </a:p>
          <a:p>
            <a:pPr marL="628644" lvl="1" indent="-342900"/>
            <a:r>
              <a:rPr lang="en-US" dirty="0">
                <a:solidFill>
                  <a:srgbClr val="000000"/>
                </a:solidFill>
                <a:ea typeface="Calibri" panose="020F0502020204030204" pitchFamily="34" charset="0"/>
                <a:cs typeface="Times New Roman" panose="02020603050405020304" pitchFamily="18" charset="0"/>
              </a:rPr>
              <a:t>A</a:t>
            </a:r>
            <a:r>
              <a:rPr lang="en-US" dirty="0">
                <a:solidFill>
                  <a:srgbClr val="000000"/>
                </a:solidFill>
                <a:effectLst/>
                <a:ea typeface="Calibri" panose="020F0502020204030204" pitchFamily="34" charset="0"/>
                <a:cs typeface="Times New Roman" panose="02020603050405020304" pitchFamily="18" charset="0"/>
              </a:rPr>
              <a:t>llow for simple and standardized ontology assignment to data used by different industries</a:t>
            </a:r>
          </a:p>
          <a:p>
            <a:pPr marL="342900" indent="-342900">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C</a:t>
            </a:r>
            <a:r>
              <a:rPr lang="en-US" dirty="0">
                <a:solidFill>
                  <a:srgbClr val="000000"/>
                </a:solidFill>
                <a:effectLst/>
                <a:ea typeface="Calibri" panose="020F0502020204030204" pitchFamily="34" charset="0"/>
                <a:cs typeface="Times New Roman" panose="02020603050405020304" pitchFamily="18" charset="0"/>
              </a:rPr>
              <a:t>ore functionality</a:t>
            </a:r>
          </a:p>
          <a:p>
            <a:pPr marL="800100" lvl="1" indent="-342900"/>
            <a:r>
              <a:rPr lang="en-US" dirty="0">
                <a:solidFill>
                  <a:srgbClr val="000000"/>
                </a:solidFill>
                <a:effectLst/>
                <a:ea typeface="Calibri" panose="020F0502020204030204" pitchFamily="34" charset="0"/>
                <a:cs typeface="Times New Roman" panose="02020603050405020304" pitchFamily="18" charset="0"/>
              </a:rPr>
              <a:t>“</a:t>
            </a:r>
            <a:r>
              <a:rPr lang="en-US" dirty="0">
                <a:solidFill>
                  <a:srgbClr val="000000"/>
                </a:solidFill>
                <a:ea typeface="Calibri" panose="020F0502020204030204" pitchFamily="34" charset="0"/>
                <a:cs typeface="Times New Roman" panose="02020603050405020304" pitchFamily="18" charset="0"/>
              </a:rPr>
              <a:t>O</a:t>
            </a:r>
            <a:r>
              <a:rPr lang="en-US" dirty="0">
                <a:solidFill>
                  <a:srgbClr val="000000"/>
                </a:solidFill>
                <a:effectLst/>
                <a:ea typeface="Calibri" panose="020F0502020204030204" pitchFamily="34" charset="0"/>
                <a:cs typeface="Times New Roman" panose="02020603050405020304" pitchFamily="18" charset="0"/>
              </a:rPr>
              <a:t>pen with” bioinformatics files in CERF</a:t>
            </a:r>
          </a:p>
          <a:p>
            <a:pPr marL="800100" lvl="1" indent="-342900"/>
            <a:r>
              <a:rPr lang="en-US" dirty="0">
                <a:solidFill>
                  <a:srgbClr val="000000"/>
                </a:solidFill>
                <a:ea typeface="Calibri" panose="020F0502020204030204" pitchFamily="34" charset="0"/>
                <a:cs typeface="Times New Roman" panose="02020603050405020304" pitchFamily="18" charset="0"/>
              </a:rPr>
              <a:t>A</a:t>
            </a:r>
            <a:r>
              <a:rPr lang="en-US" dirty="0">
                <a:solidFill>
                  <a:srgbClr val="000000"/>
                </a:solidFill>
                <a:effectLst/>
                <a:ea typeface="Calibri" panose="020F0502020204030204" pitchFamily="34" charset="0"/>
                <a:cs typeface="Times New Roman" panose="02020603050405020304" pitchFamily="18" charset="0"/>
              </a:rPr>
              <a:t>ssign ontology terms (modifying metadata or inserting into document denoted using special characters) from standardized lists of terms</a:t>
            </a:r>
          </a:p>
          <a:p>
            <a:pPr marL="800100" lvl="1" indent="-342900"/>
            <a:r>
              <a:rPr lang="en-US" dirty="0">
                <a:solidFill>
                  <a:srgbClr val="000000"/>
                </a:solidFill>
                <a:effectLst/>
                <a:ea typeface="Calibri" panose="020F0502020204030204" pitchFamily="34" charset="0"/>
                <a:cs typeface="Times New Roman" panose="02020603050405020304" pitchFamily="18" charset="0"/>
              </a:rPr>
              <a:t>Save the file such that CERF recognizes the change and checks back in</a:t>
            </a:r>
          </a:p>
          <a:p>
            <a:pPr marL="342900" indent="-342900">
              <a:buFont typeface="Arial" panose="020B0604020202020204" pitchFamily="34" charset="0"/>
              <a:buChar char="•"/>
            </a:pPr>
            <a:r>
              <a:rPr lang="en-US" dirty="0">
                <a:solidFill>
                  <a:srgbClr val="000000"/>
                </a:solidFill>
                <a:effectLst/>
                <a:ea typeface="Calibri" panose="020F0502020204030204" pitchFamily="34" charset="0"/>
                <a:cs typeface="Times New Roman" panose="02020603050405020304" pitchFamily="18" charset="0"/>
              </a:rPr>
              <a:t>Application will include a GUI to enable selection of ontologies from a list</a:t>
            </a:r>
          </a:p>
          <a:p>
            <a:pPr marL="342900" indent="-342900">
              <a:buFont typeface="Arial" panose="020B0604020202020204" pitchFamily="34" charset="0"/>
              <a:buChar char="•"/>
            </a:pPr>
            <a:r>
              <a:rPr lang="en-US" dirty="0">
                <a:solidFill>
                  <a:srgbClr val="000000"/>
                </a:solidFill>
                <a:ea typeface="Calibri" panose="020F0502020204030204" pitchFamily="34" charset="0"/>
                <a:cs typeface="Times New Roman" panose="02020603050405020304" pitchFamily="18" charset="0"/>
              </a:rPr>
              <a:t>Extensive research is needed for determining industry-relevant data and corresponding ontologies that would effectively categorize the data</a:t>
            </a:r>
          </a:p>
          <a:p>
            <a:pPr marL="342900" indent="-342900">
              <a:buFont typeface="Arial" panose="020B0604020202020204" pitchFamily="34" charset="0"/>
              <a:buChar char="•"/>
            </a:pPr>
            <a:r>
              <a:rPr lang="en-US" dirty="0"/>
              <a:t>Project was split into several components to distribute the work</a:t>
            </a:r>
          </a:p>
          <a:p>
            <a:pPr marL="628644" lvl="1" indent="-342900"/>
            <a:r>
              <a:rPr lang="en-US" dirty="0">
                <a:solidFill>
                  <a:srgbClr val="000000"/>
                </a:solidFill>
                <a:effectLst/>
                <a:ea typeface="Calibri" panose="020F0502020204030204" pitchFamily="34" charset="0"/>
                <a:cs typeface="Times New Roman" panose="02020603050405020304" pitchFamily="18" charset="0"/>
              </a:rPr>
              <a:t>Main application that accomplishes the </a:t>
            </a:r>
            <a:r>
              <a:rPr lang="en-US" dirty="0">
                <a:solidFill>
                  <a:srgbClr val="000000"/>
                </a:solidFill>
                <a:ea typeface="Calibri" panose="020F0502020204030204" pitchFamily="34" charset="0"/>
                <a:cs typeface="Times New Roman" panose="02020603050405020304" pitchFamily="18" charset="0"/>
              </a:rPr>
              <a:t>c</a:t>
            </a:r>
            <a:r>
              <a:rPr lang="en-US" dirty="0">
                <a:solidFill>
                  <a:srgbClr val="000000"/>
                </a:solidFill>
                <a:effectLst/>
                <a:ea typeface="Calibri" panose="020F0502020204030204" pitchFamily="34" charset="0"/>
                <a:cs typeface="Times New Roman" panose="02020603050405020304" pitchFamily="18" charset="0"/>
              </a:rPr>
              <a:t>ore ontology assignment functionality </a:t>
            </a:r>
          </a:p>
          <a:p>
            <a:pPr marL="628644" lvl="1" indent="-342900"/>
            <a:r>
              <a:rPr lang="en-US" dirty="0">
                <a:solidFill>
                  <a:srgbClr val="000000"/>
                </a:solidFill>
                <a:effectLst/>
                <a:ea typeface="Calibri" panose="020F0502020204030204" pitchFamily="34" charset="0"/>
                <a:cs typeface="Times New Roman" panose="02020603050405020304" pitchFamily="18" charset="0"/>
              </a:rPr>
              <a:t>Ontology research and incorporation</a:t>
            </a:r>
          </a:p>
          <a:p>
            <a:pPr marL="628644" lvl="1" indent="-342900"/>
            <a:r>
              <a:rPr lang="en-US" dirty="0">
                <a:solidFill>
                  <a:srgbClr val="000000"/>
                </a:solidFill>
                <a:effectLst/>
                <a:ea typeface="Calibri" panose="020F0502020204030204" pitchFamily="34" charset="0"/>
                <a:cs typeface="Times New Roman" panose="02020603050405020304" pitchFamily="18" charset="0"/>
              </a:rPr>
              <a:t>GUI development </a:t>
            </a:r>
          </a:p>
          <a:p>
            <a:pPr marL="342900" indent="-342900">
              <a:buFont typeface="Arial" panose="020B0604020202020204" pitchFamily="34" charset="0"/>
              <a:buChar char="•"/>
            </a:pPr>
            <a:endParaRPr lang="en-US" dirty="0">
              <a:solidFill>
                <a:srgbClr val="000000"/>
              </a:solidFill>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31856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Project Goals</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5</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pPr marL="342900" indent="-342900">
              <a:buFont typeface="Arial" panose="020B0604020202020204" pitchFamily="34" charset="0"/>
              <a:buChar char="•"/>
            </a:pPr>
            <a:r>
              <a:rPr lang="en-US" sz="2400" dirty="0"/>
              <a:t>External application will first be designed to add ontology terms to text-based bioinformatics files (e.g., FASTA or SAM) based on preexisting ontologies from well-defined ontology repositories, specific to the industry to which the data belongs.</a:t>
            </a:r>
          </a:p>
          <a:p>
            <a:pPr marL="0" indent="0">
              <a:buNone/>
            </a:pPr>
            <a:r>
              <a:rPr lang="en-US" sz="2400" dirty="0"/>
              <a:t> </a:t>
            </a:r>
          </a:p>
          <a:p>
            <a:pPr marL="342900" indent="-342900">
              <a:buFont typeface="Arial" panose="020B0604020202020204" pitchFamily="34" charset="0"/>
              <a:buChar char="•"/>
            </a:pPr>
            <a:r>
              <a:rPr lang="en-US" sz="2400" dirty="0"/>
              <a:t>The system must be sufficiently modular that it could be used for more than one industry standard ontology, allow for one or more ontology terms, and must copy that ontology tag into a metadata field or into the body of the file and check the new file back into the CERF server. </a:t>
            </a:r>
          </a:p>
          <a:p>
            <a:pPr marL="0" indent="0">
              <a:buNone/>
            </a:pPr>
            <a:endParaRPr lang="en-US" sz="2400" dirty="0"/>
          </a:p>
          <a:p>
            <a:pPr marL="342900" indent="-342900">
              <a:buFont typeface="Arial" panose="020B0604020202020204" pitchFamily="34" charset="0"/>
              <a:buChar char="•"/>
            </a:pPr>
            <a:r>
              <a:rPr lang="en-US" sz="2400" dirty="0"/>
              <a:t>The application must be recognized as an application to checkout files from CERF. </a:t>
            </a:r>
          </a:p>
          <a:p>
            <a:endParaRPr lang="en-US" dirty="0"/>
          </a:p>
        </p:txBody>
      </p:sp>
    </p:spTree>
    <p:extLst>
      <p:ext uri="{BB962C8B-B14F-4D97-AF65-F5344CB8AC3E}">
        <p14:creationId xmlns:p14="http://schemas.microsoft.com/office/powerpoint/2010/main" val="1660352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Placeholder 10" descr="A hands holding a tablet&#10;&#10;Description automatically generated">
            <a:extLst>
              <a:ext uri="{FF2B5EF4-FFF2-40B4-BE49-F238E27FC236}">
                <a16:creationId xmlns:a16="http://schemas.microsoft.com/office/drawing/2014/main" id="{C0BA07A0-62BE-1EC4-F118-551D2B57112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4991" r="24991"/>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Core Functionality of Application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2</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6632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96091" y="85753"/>
            <a:ext cx="10742613" cy="727075"/>
          </a:xfrm>
        </p:spPr>
        <p:txBody>
          <a:bodyPr/>
          <a:lstStyle/>
          <a:p>
            <a:r>
              <a:rPr lang="en-US" dirty="0"/>
              <a:t>Core Functionality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7</a:t>
            </a:fld>
            <a:endParaRPr lang="en-US" sz="1200">
              <a:solidFill>
                <a:schemeClr val="tx1">
                  <a:tint val="75000"/>
                </a:schemeClr>
              </a:solidFill>
            </a:endParaRPr>
          </a:p>
        </p:txBody>
      </p:sp>
      <p:pic>
        <p:nvPicPr>
          <p:cNvPr id="14" name="Picture 13" descr="A screenshot of a computer&#10;&#10;Description automatically generated">
            <a:extLst>
              <a:ext uri="{FF2B5EF4-FFF2-40B4-BE49-F238E27FC236}">
                <a16:creationId xmlns:a16="http://schemas.microsoft.com/office/drawing/2014/main" id="{24D9652E-FC39-43C8-2776-92B7B5972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39" y="1566666"/>
            <a:ext cx="2029108" cy="2810267"/>
          </a:xfrm>
          <a:prstGeom prst="rect">
            <a:avLst/>
          </a:prstGeom>
        </p:spPr>
      </p:pic>
      <p:sp>
        <p:nvSpPr>
          <p:cNvPr id="15" name="Arrow: Down 14">
            <a:extLst>
              <a:ext uri="{FF2B5EF4-FFF2-40B4-BE49-F238E27FC236}">
                <a16:creationId xmlns:a16="http://schemas.microsoft.com/office/drawing/2014/main" id="{58CDE0B2-8295-7222-211F-33C4AD14F265}"/>
              </a:ext>
            </a:extLst>
          </p:cNvPr>
          <p:cNvSpPr/>
          <p:nvPr/>
        </p:nvSpPr>
        <p:spPr>
          <a:xfrm rot="16200000">
            <a:off x="2211398" y="2346414"/>
            <a:ext cx="914400" cy="1043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0D84697-5C88-2E5C-ACDB-B7FB5CFB2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491" y="1888543"/>
            <a:ext cx="1705213" cy="257211"/>
          </a:xfrm>
          <a:prstGeom prst="rect">
            <a:avLst/>
          </a:prstGeom>
        </p:spPr>
      </p:pic>
      <p:pic>
        <p:nvPicPr>
          <p:cNvPr id="27" name="Picture 26">
            <a:extLst>
              <a:ext uri="{FF2B5EF4-FFF2-40B4-BE49-F238E27FC236}">
                <a16:creationId xmlns:a16="http://schemas.microsoft.com/office/drawing/2014/main" id="{CFD0E182-A20E-1924-536F-508F8F2444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676" y="2347268"/>
            <a:ext cx="1619476" cy="238158"/>
          </a:xfrm>
          <a:prstGeom prst="rect">
            <a:avLst/>
          </a:prstGeom>
        </p:spPr>
      </p:pic>
      <p:pic>
        <p:nvPicPr>
          <p:cNvPr id="29" name="Picture 28">
            <a:extLst>
              <a:ext uri="{FF2B5EF4-FFF2-40B4-BE49-F238E27FC236}">
                <a16:creationId xmlns:a16="http://schemas.microsoft.com/office/drawing/2014/main" id="{EEE88435-E54D-5807-8620-FFA65FC0F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7493" y="2868091"/>
            <a:ext cx="1476581" cy="257211"/>
          </a:xfrm>
          <a:prstGeom prst="rect">
            <a:avLst/>
          </a:prstGeom>
        </p:spPr>
      </p:pic>
      <p:pic>
        <p:nvPicPr>
          <p:cNvPr id="33" name="Picture 32">
            <a:extLst>
              <a:ext uri="{FF2B5EF4-FFF2-40B4-BE49-F238E27FC236}">
                <a16:creationId xmlns:a16="http://schemas.microsoft.com/office/drawing/2014/main" id="{7CBB6167-AE4B-0621-79BE-CD2ECBFD4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3673" y="3404392"/>
            <a:ext cx="1524213" cy="257211"/>
          </a:xfrm>
          <a:prstGeom prst="rect">
            <a:avLst/>
          </a:prstGeom>
        </p:spPr>
      </p:pic>
      <p:sp>
        <p:nvSpPr>
          <p:cNvPr id="34" name="Rectangle 33">
            <a:extLst>
              <a:ext uri="{FF2B5EF4-FFF2-40B4-BE49-F238E27FC236}">
                <a16:creationId xmlns:a16="http://schemas.microsoft.com/office/drawing/2014/main" id="{C6EBBCA5-50EA-DF6D-BF80-7EF2EF8DDA03}"/>
              </a:ext>
            </a:extLst>
          </p:cNvPr>
          <p:cNvSpPr/>
          <p:nvPr/>
        </p:nvSpPr>
        <p:spPr>
          <a:xfrm>
            <a:off x="3352799" y="1566666"/>
            <a:ext cx="2514600" cy="3724668"/>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0BB8EA2-3CED-E9FE-071F-0D1A539D5F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139" y="4651355"/>
            <a:ext cx="1667108" cy="257211"/>
          </a:xfrm>
          <a:prstGeom prst="rect">
            <a:avLst/>
          </a:prstGeom>
        </p:spPr>
      </p:pic>
      <p:sp>
        <p:nvSpPr>
          <p:cNvPr id="41" name="Arrow: Left-Right 40">
            <a:extLst>
              <a:ext uri="{FF2B5EF4-FFF2-40B4-BE49-F238E27FC236}">
                <a16:creationId xmlns:a16="http://schemas.microsoft.com/office/drawing/2014/main" id="{739F467F-614B-7BEB-46A9-70346C8A154B}"/>
              </a:ext>
            </a:extLst>
          </p:cNvPr>
          <p:cNvSpPr/>
          <p:nvPr/>
        </p:nvSpPr>
        <p:spPr>
          <a:xfrm>
            <a:off x="1857375" y="4651355"/>
            <a:ext cx="1313717"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BCC035-B7D9-C8D0-81E4-236854AE13F6}"/>
              </a:ext>
            </a:extLst>
          </p:cNvPr>
          <p:cNvSpPr/>
          <p:nvPr/>
        </p:nvSpPr>
        <p:spPr>
          <a:xfrm>
            <a:off x="167662" y="4514850"/>
            <a:ext cx="1603987" cy="10572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C96828D9-6595-4C54-C30F-DC15C4D45A83}"/>
              </a:ext>
            </a:extLst>
          </p:cNvPr>
          <p:cNvSpPr/>
          <p:nvPr/>
        </p:nvSpPr>
        <p:spPr>
          <a:xfrm>
            <a:off x="4324331" y="5337174"/>
            <a:ext cx="342900" cy="3571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B020907-E716-8883-5A1C-6035649440A9}"/>
              </a:ext>
            </a:extLst>
          </p:cNvPr>
          <p:cNvSpPr/>
          <p:nvPr/>
        </p:nvSpPr>
        <p:spPr>
          <a:xfrm>
            <a:off x="3352799" y="5724525"/>
            <a:ext cx="2514599" cy="1133475"/>
          </a:xfrm>
          <a:prstGeom prst="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4CE3035-F7E7-42D8-9802-04F9A53D95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6567" y="5768627"/>
            <a:ext cx="1238423" cy="257211"/>
          </a:xfrm>
          <a:prstGeom prst="rect">
            <a:avLst/>
          </a:prstGeom>
        </p:spPr>
      </p:pic>
      <p:sp>
        <p:nvSpPr>
          <p:cNvPr id="47" name="Rectangle 46">
            <a:extLst>
              <a:ext uri="{FF2B5EF4-FFF2-40B4-BE49-F238E27FC236}">
                <a16:creationId xmlns:a16="http://schemas.microsoft.com/office/drawing/2014/main" id="{A6228B15-BB2D-CAC8-BCA9-CDB9CA05889D}"/>
              </a:ext>
            </a:extLst>
          </p:cNvPr>
          <p:cNvSpPr/>
          <p:nvPr/>
        </p:nvSpPr>
        <p:spPr>
          <a:xfrm>
            <a:off x="7091951" y="1578524"/>
            <a:ext cx="2514600" cy="372466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0FA29A1-E77A-F415-0B5F-162FC0FF02D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63381" y="1794255"/>
            <a:ext cx="1171739" cy="228632"/>
          </a:xfrm>
          <a:prstGeom prst="rect">
            <a:avLst/>
          </a:prstGeom>
        </p:spPr>
      </p:pic>
      <p:sp>
        <p:nvSpPr>
          <p:cNvPr id="50" name="TextBox 49">
            <a:extLst>
              <a:ext uri="{FF2B5EF4-FFF2-40B4-BE49-F238E27FC236}">
                <a16:creationId xmlns:a16="http://schemas.microsoft.com/office/drawing/2014/main" id="{FE426DB5-F67B-C262-980D-468BC4F76D01}"/>
              </a:ext>
            </a:extLst>
          </p:cNvPr>
          <p:cNvSpPr txBox="1"/>
          <p:nvPr/>
        </p:nvSpPr>
        <p:spPr>
          <a:xfrm>
            <a:off x="167662" y="4908566"/>
            <a:ext cx="1603987" cy="430887"/>
          </a:xfrm>
          <a:prstGeom prst="rect">
            <a:avLst/>
          </a:prstGeom>
          <a:noFill/>
        </p:spPr>
        <p:txBody>
          <a:bodyPr wrap="square" rtlCol="0">
            <a:spAutoFit/>
          </a:bodyPr>
          <a:lstStyle/>
          <a:p>
            <a:r>
              <a:rPr lang="en-US" sz="1100" dirty="0"/>
              <a:t>Purpose: collect users input of Ontology</a:t>
            </a:r>
          </a:p>
        </p:txBody>
      </p:sp>
      <p:sp>
        <p:nvSpPr>
          <p:cNvPr id="52" name="TextBox 51">
            <a:extLst>
              <a:ext uri="{FF2B5EF4-FFF2-40B4-BE49-F238E27FC236}">
                <a16:creationId xmlns:a16="http://schemas.microsoft.com/office/drawing/2014/main" id="{28D4FC83-205F-071A-909A-A145F58CD43A}"/>
              </a:ext>
            </a:extLst>
          </p:cNvPr>
          <p:cNvSpPr txBox="1"/>
          <p:nvPr/>
        </p:nvSpPr>
        <p:spPr>
          <a:xfrm>
            <a:off x="3352799" y="3749593"/>
            <a:ext cx="2514600" cy="1107996"/>
          </a:xfrm>
          <a:prstGeom prst="rect">
            <a:avLst/>
          </a:prstGeom>
          <a:noFill/>
        </p:spPr>
        <p:txBody>
          <a:bodyPr wrap="square" rtlCol="0">
            <a:spAutoFit/>
          </a:bodyPr>
          <a:lstStyle/>
          <a:p>
            <a:r>
              <a:rPr lang="en-US" sz="1100" dirty="0"/>
              <a:t>Purpose: write the Ontology to corresponding place in the file</a:t>
            </a:r>
          </a:p>
          <a:p>
            <a:endParaRPr lang="en-US" sz="1100" dirty="0"/>
          </a:p>
          <a:p>
            <a:r>
              <a:rPr lang="en-US" sz="1100" dirty="0"/>
              <a:t>Input: 4 types of bioinformatic file</a:t>
            </a:r>
          </a:p>
          <a:p>
            <a:endParaRPr lang="en-US" sz="1100" dirty="0"/>
          </a:p>
          <a:p>
            <a:r>
              <a:rPr lang="en-US" sz="1100" dirty="0"/>
              <a:t>Output: modified file and their backups</a:t>
            </a:r>
          </a:p>
        </p:txBody>
      </p:sp>
      <p:sp>
        <p:nvSpPr>
          <p:cNvPr id="53" name="TextBox 52">
            <a:extLst>
              <a:ext uri="{FF2B5EF4-FFF2-40B4-BE49-F238E27FC236}">
                <a16:creationId xmlns:a16="http://schemas.microsoft.com/office/drawing/2014/main" id="{68B1F6B2-08F9-2018-4882-0AE133980E1A}"/>
              </a:ext>
            </a:extLst>
          </p:cNvPr>
          <p:cNvSpPr txBox="1"/>
          <p:nvPr/>
        </p:nvSpPr>
        <p:spPr>
          <a:xfrm>
            <a:off x="3352799" y="5986141"/>
            <a:ext cx="2514600" cy="938719"/>
          </a:xfrm>
          <a:prstGeom prst="rect">
            <a:avLst/>
          </a:prstGeom>
          <a:noFill/>
        </p:spPr>
        <p:txBody>
          <a:bodyPr wrap="square" rtlCol="0">
            <a:spAutoFit/>
          </a:bodyPr>
          <a:lstStyle/>
          <a:p>
            <a:r>
              <a:rPr lang="en-US" sz="1100" dirty="0"/>
              <a:t>Purpose: log the Ontology  modification to ontology_changes.csv for CERF to use</a:t>
            </a:r>
          </a:p>
          <a:p>
            <a:endParaRPr lang="en-US" sz="1100" dirty="0"/>
          </a:p>
          <a:p>
            <a:r>
              <a:rPr lang="en-US" sz="1100" dirty="0"/>
              <a:t>Output: update ontology_changes.csv</a:t>
            </a:r>
          </a:p>
          <a:p>
            <a:endParaRPr lang="en-US" sz="1100" dirty="0"/>
          </a:p>
        </p:txBody>
      </p:sp>
      <p:sp>
        <p:nvSpPr>
          <p:cNvPr id="54" name="Arrow: Left-Right 53">
            <a:extLst>
              <a:ext uri="{FF2B5EF4-FFF2-40B4-BE49-F238E27FC236}">
                <a16:creationId xmlns:a16="http://schemas.microsoft.com/office/drawing/2014/main" id="{DB1E9EAF-439F-E392-C6A2-74D1F338B399}"/>
              </a:ext>
            </a:extLst>
          </p:cNvPr>
          <p:cNvSpPr/>
          <p:nvPr/>
        </p:nvSpPr>
        <p:spPr>
          <a:xfrm>
            <a:off x="5910850" y="2801132"/>
            <a:ext cx="1109076" cy="2572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6206B77-BC6A-46BD-E706-F51289E487FA}"/>
              </a:ext>
            </a:extLst>
          </p:cNvPr>
          <p:cNvSpPr txBox="1"/>
          <p:nvPr/>
        </p:nvSpPr>
        <p:spPr>
          <a:xfrm>
            <a:off x="7163976" y="2908972"/>
            <a:ext cx="2514600" cy="261610"/>
          </a:xfrm>
          <a:prstGeom prst="rect">
            <a:avLst/>
          </a:prstGeom>
          <a:noFill/>
        </p:spPr>
        <p:txBody>
          <a:bodyPr wrap="square" rtlCol="0">
            <a:spAutoFit/>
          </a:bodyPr>
          <a:lstStyle/>
          <a:p>
            <a:r>
              <a:rPr lang="en-US" sz="1100" dirty="0"/>
              <a:t>Detailed Purpose: TBD</a:t>
            </a:r>
          </a:p>
        </p:txBody>
      </p:sp>
      <p:sp>
        <p:nvSpPr>
          <p:cNvPr id="57" name="Title 29">
            <a:extLst>
              <a:ext uri="{FF2B5EF4-FFF2-40B4-BE49-F238E27FC236}">
                <a16:creationId xmlns:a16="http://schemas.microsoft.com/office/drawing/2014/main" id="{970A0257-3B5F-AE55-B805-82C0816FA1DD}"/>
              </a:ext>
            </a:extLst>
          </p:cNvPr>
          <p:cNvSpPr txBox="1">
            <a:spLocks/>
          </p:cNvSpPr>
          <p:nvPr/>
        </p:nvSpPr>
        <p:spPr>
          <a:xfrm>
            <a:off x="1085879" y="831211"/>
            <a:ext cx="2856707"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rPr>
              <a:t>Basic Functionality </a:t>
            </a:r>
          </a:p>
        </p:txBody>
      </p:sp>
      <p:sp>
        <p:nvSpPr>
          <p:cNvPr id="59" name="Title 29">
            <a:extLst>
              <a:ext uri="{FF2B5EF4-FFF2-40B4-BE49-F238E27FC236}">
                <a16:creationId xmlns:a16="http://schemas.microsoft.com/office/drawing/2014/main" id="{F9DF4FB9-40BD-793C-DBDD-71A954D0408C}"/>
              </a:ext>
            </a:extLst>
          </p:cNvPr>
          <p:cNvSpPr txBox="1">
            <a:spLocks/>
          </p:cNvSpPr>
          <p:nvPr/>
        </p:nvSpPr>
        <p:spPr>
          <a:xfrm>
            <a:off x="6992922" y="823780"/>
            <a:ext cx="3322653" cy="72707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0000"/>
                </a:solidFill>
              </a:rPr>
              <a:t>Ontology Functionality </a:t>
            </a:r>
          </a:p>
        </p:txBody>
      </p:sp>
      <p:sp>
        <p:nvSpPr>
          <p:cNvPr id="60" name="TextBox 59">
            <a:extLst>
              <a:ext uri="{FF2B5EF4-FFF2-40B4-BE49-F238E27FC236}">
                <a16:creationId xmlns:a16="http://schemas.microsoft.com/office/drawing/2014/main" id="{5F95C37F-7582-DED7-2E0F-E5CA520AB59A}"/>
              </a:ext>
            </a:extLst>
          </p:cNvPr>
          <p:cNvSpPr txBox="1"/>
          <p:nvPr/>
        </p:nvSpPr>
        <p:spPr>
          <a:xfrm>
            <a:off x="6082301" y="5530502"/>
            <a:ext cx="6281150" cy="1200329"/>
          </a:xfrm>
          <a:prstGeom prst="rect">
            <a:avLst/>
          </a:prstGeom>
          <a:noFill/>
        </p:spPr>
        <p:txBody>
          <a:bodyPr wrap="square" rtlCol="0">
            <a:spAutoFit/>
          </a:bodyPr>
          <a:lstStyle/>
          <a:p>
            <a:r>
              <a:rPr lang="en-US" dirty="0"/>
              <a:t>The functions in BLUE BOX have Version0</a:t>
            </a:r>
          </a:p>
          <a:p>
            <a:endParaRPr lang="en-US" dirty="0"/>
          </a:p>
          <a:p>
            <a:r>
              <a:rPr lang="en-US" dirty="0" err="1">
                <a:hlinkClick r:id="rId11"/>
              </a:rPr>
              <a:t>Github</a:t>
            </a:r>
            <a:r>
              <a:rPr lang="en-US" dirty="0"/>
              <a:t> (</a:t>
            </a:r>
            <a:r>
              <a:rPr lang="en-US" dirty="0" err="1"/>
              <a:t>RunyuWU</a:t>
            </a:r>
            <a:r>
              <a:rPr lang="en-US"/>
              <a:t> branch): </a:t>
            </a:r>
            <a:endParaRPr lang="en-US" dirty="0"/>
          </a:p>
          <a:p>
            <a:r>
              <a:rPr lang="en-US" dirty="0"/>
              <a:t>https://github.com/EvanWu19/ExternalOntologyforCERF</a:t>
            </a:r>
          </a:p>
        </p:txBody>
      </p:sp>
      <p:sp>
        <p:nvSpPr>
          <p:cNvPr id="61" name="Rectangle 60">
            <a:extLst>
              <a:ext uri="{FF2B5EF4-FFF2-40B4-BE49-F238E27FC236}">
                <a16:creationId xmlns:a16="http://schemas.microsoft.com/office/drawing/2014/main" id="{3229DD85-B0AD-0B99-81C8-E1383C1E663C}"/>
              </a:ext>
            </a:extLst>
          </p:cNvPr>
          <p:cNvSpPr/>
          <p:nvPr/>
        </p:nvSpPr>
        <p:spPr>
          <a:xfrm>
            <a:off x="99139" y="1550855"/>
            <a:ext cx="2047782" cy="282607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050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7AA81235-3CE0-716C-50E4-31D62FDCF40B}"/>
              </a:ext>
            </a:extLst>
          </p:cNvPr>
          <p:cNvSpPr>
            <a:spLocks noGrp="1"/>
          </p:cNvSpPr>
          <p:nvPr>
            <p:ph type="title" idx="4294967295"/>
          </p:nvPr>
        </p:nvSpPr>
        <p:spPr>
          <a:xfrm>
            <a:off x="423512" y="436563"/>
            <a:ext cx="10742613" cy="727075"/>
          </a:xfrm>
        </p:spPr>
        <p:txBody>
          <a:bodyPr/>
          <a:lstStyle/>
          <a:p>
            <a:r>
              <a:rPr lang="en-US" dirty="0"/>
              <a:t>Core Functionality </a:t>
            </a:r>
          </a:p>
        </p:txBody>
      </p:sp>
      <p:sp>
        <p:nvSpPr>
          <p:cNvPr id="4" name="Slide Number Placeholder 3">
            <a:extLst>
              <a:ext uri="{FF2B5EF4-FFF2-40B4-BE49-F238E27FC236}">
                <a16:creationId xmlns:a16="http://schemas.microsoft.com/office/drawing/2014/main" id="{E7648E38-2919-499D-7A7D-0FF81C9B8671}"/>
              </a:ext>
            </a:extLst>
          </p:cNvPr>
          <p:cNvSpPr>
            <a:spLocks noGrp="1"/>
          </p:cNvSpPr>
          <p:nvPr>
            <p:ph type="sldNum" sz="quarter" idx="4294967295"/>
          </p:nvPr>
        </p:nvSpPr>
        <p:spPr>
          <a:xfrm>
            <a:off x="11430000" y="6343650"/>
            <a:ext cx="762000" cy="139700"/>
          </a:xfrm>
        </p:spPr>
        <p:txBody>
          <a:bodyPr vert="horz" lIns="91440" tIns="45720" rIns="91440" bIns="45720" rtlCol="0" anchor="ctr">
            <a:normAutofit fontScale="25000" lnSpcReduction="20000"/>
          </a:bodyPr>
          <a:lstStyle/>
          <a:p>
            <a:pPr defTabSz="914400">
              <a:spcAft>
                <a:spcPts val="600"/>
              </a:spcAft>
            </a:pPr>
            <a:fld id="{176D288C-CDAA-43CA-9DE4-6641BC7AE8BF}" type="slidenum">
              <a:rPr lang="en-US" sz="1200" smtClean="0">
                <a:solidFill>
                  <a:schemeClr val="tx1">
                    <a:tint val="75000"/>
                  </a:schemeClr>
                </a:solidFill>
              </a:rPr>
              <a:pPr defTabSz="914400">
                <a:spcAft>
                  <a:spcPts val="600"/>
                </a:spcAft>
              </a:pPr>
              <a:t>8</a:t>
            </a:fld>
            <a:endParaRPr lang="en-US" sz="1200">
              <a:solidFill>
                <a:schemeClr val="tx1">
                  <a:tint val="75000"/>
                </a:schemeClr>
              </a:solidFill>
            </a:endParaRPr>
          </a:p>
        </p:txBody>
      </p:sp>
      <p:sp>
        <p:nvSpPr>
          <p:cNvPr id="31" name="Content Placeholder 30">
            <a:extLst>
              <a:ext uri="{FF2B5EF4-FFF2-40B4-BE49-F238E27FC236}">
                <a16:creationId xmlns:a16="http://schemas.microsoft.com/office/drawing/2014/main" id="{697B6147-9F57-5271-4D6A-973C0D302DAC}"/>
              </a:ext>
            </a:extLst>
          </p:cNvPr>
          <p:cNvSpPr>
            <a:spLocks noGrp="1"/>
          </p:cNvSpPr>
          <p:nvPr>
            <p:ph idx="4294967295"/>
          </p:nvPr>
        </p:nvSpPr>
        <p:spPr>
          <a:xfrm>
            <a:off x="423512" y="1555383"/>
            <a:ext cx="11006488" cy="4392612"/>
          </a:xfrm>
        </p:spPr>
        <p:txBody>
          <a:bodyPr/>
          <a:lstStyle/>
          <a:p>
            <a:r>
              <a:rPr lang="en-US" dirty="0"/>
              <a:t>Progress Update - Tony</a:t>
            </a:r>
          </a:p>
          <a:p>
            <a:endParaRPr lang="en-US" dirty="0"/>
          </a:p>
        </p:txBody>
      </p:sp>
    </p:spTree>
    <p:extLst>
      <p:ext uri="{BB962C8B-B14F-4D97-AF65-F5344CB8AC3E}">
        <p14:creationId xmlns:p14="http://schemas.microsoft.com/office/powerpoint/2010/main" val="5875206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7CC472-441C-0468-60C5-6E62F5DD82FB}"/>
              </a:ext>
            </a:extLst>
          </p:cNvPr>
          <p:cNvSpPr/>
          <p:nvPr/>
        </p:nvSpPr>
        <p:spPr>
          <a:xfrm>
            <a:off x="-3175" y="0"/>
            <a:ext cx="6096000" cy="6858000"/>
          </a:xfrm>
          <a:prstGeom prst="rect">
            <a:avLst/>
          </a:prstGeom>
          <a:solidFill>
            <a:srgbClr val="283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Placeholder 8" descr="A person typing on a computer&#10;&#10;Description automatically generated">
            <a:extLst>
              <a:ext uri="{FF2B5EF4-FFF2-40B4-BE49-F238E27FC236}">
                <a16:creationId xmlns:a16="http://schemas.microsoft.com/office/drawing/2014/main" id="{23CB71B5-C91B-1E8F-442D-52D7392D36F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2208" r="22208"/>
          <a:stretch>
            <a:fillRect/>
          </a:stretch>
        </p:blipFill>
        <p:spPr/>
      </p:pic>
      <p:sp>
        <p:nvSpPr>
          <p:cNvPr id="3" name="Title 2">
            <a:extLst>
              <a:ext uri="{FF2B5EF4-FFF2-40B4-BE49-F238E27FC236}">
                <a16:creationId xmlns:a16="http://schemas.microsoft.com/office/drawing/2014/main" id="{DFADF253-8B93-8BC0-0828-2F5ACF1A6235}"/>
              </a:ext>
            </a:extLst>
          </p:cNvPr>
          <p:cNvSpPr>
            <a:spLocks noGrp="1"/>
          </p:cNvSpPr>
          <p:nvPr>
            <p:ph type="title"/>
          </p:nvPr>
        </p:nvSpPr>
        <p:spPr/>
        <p:txBody>
          <a:bodyPr/>
          <a:lstStyle/>
          <a:p>
            <a:r>
              <a:rPr lang="en-US" dirty="0"/>
              <a:t>Ontology Research and Incorporation</a:t>
            </a:r>
          </a:p>
        </p:txBody>
      </p:sp>
      <p:sp>
        <p:nvSpPr>
          <p:cNvPr id="4" name="Text Placeholder 3">
            <a:extLst>
              <a:ext uri="{FF2B5EF4-FFF2-40B4-BE49-F238E27FC236}">
                <a16:creationId xmlns:a16="http://schemas.microsoft.com/office/drawing/2014/main" id="{039E137A-FAE5-0294-1A7B-8B7C852361F7}"/>
              </a:ext>
            </a:extLst>
          </p:cNvPr>
          <p:cNvSpPr>
            <a:spLocks noGrp="1"/>
          </p:cNvSpPr>
          <p:nvPr>
            <p:ph type="body" sz="quarter" idx="15"/>
          </p:nvPr>
        </p:nvSpPr>
        <p:spPr/>
        <p:txBody>
          <a:bodyPr/>
          <a:lstStyle/>
          <a:p>
            <a:r>
              <a:rPr lang="en-US" dirty="0">
                <a:solidFill>
                  <a:schemeClr val="accent4"/>
                </a:solidFill>
              </a:rPr>
              <a:t>3</a:t>
            </a:r>
          </a:p>
        </p:txBody>
      </p:sp>
      <p:sp>
        <p:nvSpPr>
          <p:cNvPr id="5" name="Text Placeholder 4">
            <a:extLst>
              <a:ext uri="{FF2B5EF4-FFF2-40B4-BE49-F238E27FC236}">
                <a16:creationId xmlns:a16="http://schemas.microsoft.com/office/drawing/2014/main" id="{B7D0BDDF-3DE2-B0C9-67FB-7C4406ABB27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4495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743</TotalTime>
  <Words>1030</Words>
  <Application>Microsoft Office PowerPoint</Application>
  <PresentationFormat>Widescreen</PresentationFormat>
  <Paragraphs>156</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Helvetica Neue</vt:lpstr>
      <vt:lpstr>inherit</vt:lpstr>
      <vt:lpstr>Arial</vt:lpstr>
      <vt:lpstr>Calibri</vt:lpstr>
      <vt:lpstr>Calibri Light</vt:lpstr>
      <vt:lpstr>Office Theme</vt:lpstr>
      <vt:lpstr>UMGC BIOT 670I Fall 2023 Capstone Project Status Update  Group 3  Kevin Scaife, Runyu Wu, Priscilla Do Amaral, Anthony Ford, Aieman Zehra  Ontologies </vt:lpstr>
      <vt:lpstr>Agenda</vt:lpstr>
      <vt:lpstr>Project Overview and Goals</vt:lpstr>
      <vt:lpstr>Project Overview </vt:lpstr>
      <vt:lpstr>Project Goals</vt:lpstr>
      <vt:lpstr>Core Functionality of Application</vt:lpstr>
      <vt:lpstr>Core Functionality </vt:lpstr>
      <vt:lpstr>Core Functionality </vt:lpstr>
      <vt:lpstr>Ontology Research and Incorporation</vt:lpstr>
      <vt:lpstr>Ontology Research and Incorporation</vt:lpstr>
      <vt:lpstr>Ontology Research and Incorporation</vt:lpstr>
      <vt:lpstr>Ontology Research and Incorporation</vt:lpstr>
      <vt:lpstr>Ontology Research and Incorporation</vt:lpstr>
      <vt:lpstr>Ontology Research and Incorporation</vt:lpstr>
      <vt:lpstr>GUI Development</vt:lpstr>
      <vt:lpstr>GUI Development </vt:lpstr>
      <vt:lpstr>Next Steps, Scope Changes, and Challenges</vt:lpstr>
      <vt:lpstr>Next Steps, Scope Changes, and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UMGC BIOT 670I Fall 2023 Capstone Project Status Update  Group 3  Kevin Scaife, Runyu Wu, Priscilla Do Amaral, Anthony Ford, Aieman Zehra  Ontologies </dc:title>
  <dc:creator>Kevin Scaife  Intertek</dc:creator>
  <cp:lastModifiedBy>wu runyu</cp:lastModifiedBy>
  <cp:revision>42</cp:revision>
  <dcterms:created xsi:type="dcterms:W3CDTF">2023-09-12T01:54:55Z</dcterms:created>
  <dcterms:modified xsi:type="dcterms:W3CDTF">2023-09-17T17:18:21Z</dcterms:modified>
</cp:coreProperties>
</file>