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99" r:id="rId2"/>
    <p:sldId id="545" r:id="rId3"/>
    <p:sldId id="568" r:id="rId4"/>
    <p:sldId id="544" r:id="rId5"/>
    <p:sldId id="554" r:id="rId6"/>
    <p:sldId id="569" r:id="rId7"/>
    <p:sldId id="555" r:id="rId8"/>
    <p:sldId id="573" r:id="rId9"/>
    <p:sldId id="575" r:id="rId10"/>
    <p:sldId id="570" r:id="rId11"/>
    <p:sldId id="576" r:id="rId12"/>
    <p:sldId id="578" r:id="rId13"/>
    <p:sldId id="560" r:id="rId14"/>
    <p:sldId id="579" r:id="rId15"/>
    <p:sldId id="572" r:id="rId16"/>
    <p:sldId id="5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177" autoAdjust="0"/>
  </p:normalViewPr>
  <p:slideViewPr>
    <p:cSldViewPr snapToGrid="0">
      <p:cViewPr varScale="1">
        <p:scale>
          <a:sx n="58" d="100"/>
          <a:sy n="58" d="100"/>
        </p:scale>
        <p:origin x="8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57034-0D2F-45CF-8608-F5A3C752AEA9}" type="datetimeFigureOut">
              <a:rPr lang="en-US" smtClean="0"/>
              <a:t>9/18/2023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3D12C8-143B-40AE-AA73-DBD7717232E3}" type="slidenum">
              <a:rPr lang="en-US" smtClean="0"/>
              <a:t>‹#›</a:t>
            </a:fld>
            <a:endParaRPr lang="en-US"/>
          </a:p>
        </p:txBody>
      </p:sp>
    </p:spTree>
    <p:extLst>
      <p:ext uri="{BB962C8B-B14F-4D97-AF65-F5344CB8AC3E}">
        <p14:creationId xmlns:p14="http://schemas.microsoft.com/office/powerpoint/2010/main" val="670473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Introductions for any newcomers (e.g., Prof. </a:t>
            </a:r>
            <a:r>
              <a:rPr lang="en-GB" dirty="0" err="1"/>
              <a:t>Rumpf</a:t>
            </a:r>
            <a:r>
              <a:rPr lang="en-GB" dirty="0"/>
              <a:t>)</a:t>
            </a:r>
          </a:p>
        </p:txBody>
      </p:sp>
      <p:sp>
        <p:nvSpPr>
          <p:cNvPr id="4" name="Slide Number Placeholder 3"/>
          <p:cNvSpPr>
            <a:spLocks noGrp="1"/>
          </p:cNvSpPr>
          <p:nvPr>
            <p:ph type="sldNum" sz="quarter" idx="10"/>
          </p:nvPr>
        </p:nvSpPr>
        <p:spPr/>
        <p:txBody>
          <a:bodyPr/>
          <a:lstStyle/>
          <a:p>
            <a:fld id="{CAF8AC0D-B893-4DAB-8EBE-455F2201A022}" type="slidenum">
              <a:rPr lang="en-GB" smtClean="0"/>
              <a:t>1</a:t>
            </a:fld>
            <a:endParaRPr lang="en-GB"/>
          </a:p>
        </p:txBody>
      </p:sp>
    </p:spTree>
    <p:extLst>
      <p:ext uri="{BB962C8B-B14F-4D97-AF65-F5344CB8AC3E}">
        <p14:creationId xmlns:p14="http://schemas.microsoft.com/office/powerpoint/2010/main" val="3750477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Priscilla – Some of the files used in pharmaceutical industry for bioinformatic data are FASTA, FASTQ, SAM, </a:t>
            </a:r>
            <a:r>
              <a:rPr lang="en-US" dirty="0" err="1"/>
              <a:t>Genbank</a:t>
            </a:r>
            <a:r>
              <a:rPr lang="en-US" dirty="0"/>
              <a:t> and the purpose is the same as mentioned in the previous slide. In addition, there is GTF file that are used for gene structure information and GFF files that are used for nucleic acid and protein sequences.</a:t>
            </a:r>
          </a:p>
          <a:p>
            <a:r>
              <a:rPr lang="en-US" dirty="0"/>
              <a:t>What differs from the food industry is the application and use of the data is focusing on understand aspects/cause disease and drug development.</a:t>
            </a:r>
          </a:p>
          <a:p>
            <a:r>
              <a:rPr lang="en-US" dirty="0"/>
              <a:t>Some of the ontologies that can be used by the pharmaceutical industry is the Gene Ontology – which provides vocabularies related to gene products, molecular function, cellular components; and Protein Ontology – which provides ontology representation of protein-related entities and the relationship between them.</a:t>
            </a:r>
          </a:p>
        </p:txBody>
      </p:sp>
      <p:sp>
        <p:nvSpPr>
          <p:cNvPr id="4" name="Slide Number Placeholder 3"/>
          <p:cNvSpPr>
            <a:spLocks noGrp="1"/>
          </p:cNvSpPr>
          <p:nvPr>
            <p:ph type="sldNum" sz="quarter" idx="5"/>
          </p:nvPr>
        </p:nvSpPr>
        <p:spPr/>
        <p:txBody>
          <a:bodyPr/>
          <a:lstStyle/>
          <a:p>
            <a:fld id="{8C3D12C8-143B-40AE-AA73-DBD7717232E3}" type="slidenum">
              <a:rPr lang="en-US" smtClean="0"/>
              <a:t>12</a:t>
            </a:fld>
            <a:endParaRPr lang="en-US"/>
          </a:p>
        </p:txBody>
      </p:sp>
    </p:spTree>
    <p:extLst>
      <p:ext uri="{BB962C8B-B14F-4D97-AF65-F5344CB8AC3E}">
        <p14:creationId xmlns:p14="http://schemas.microsoft.com/office/powerpoint/2010/main" val="3538188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Kevin </a:t>
            </a:r>
          </a:p>
          <a:p>
            <a:r>
              <a:rPr lang="en-US" dirty="0"/>
              <a:t>GO won’t be used directly but through </a:t>
            </a:r>
            <a:r>
              <a:rPr lang="en-US" dirty="0" err="1"/>
              <a:t>Bioportal</a:t>
            </a:r>
            <a:endParaRPr lang="en-US" dirty="0"/>
          </a:p>
        </p:txBody>
      </p:sp>
      <p:sp>
        <p:nvSpPr>
          <p:cNvPr id="4" name="Slide Number Placeholder 3"/>
          <p:cNvSpPr>
            <a:spLocks noGrp="1"/>
          </p:cNvSpPr>
          <p:nvPr>
            <p:ph type="sldNum" sz="quarter" idx="5"/>
          </p:nvPr>
        </p:nvSpPr>
        <p:spPr/>
        <p:txBody>
          <a:bodyPr/>
          <a:lstStyle/>
          <a:p>
            <a:fld id="{8C3D12C8-143B-40AE-AA73-DBD7717232E3}" type="slidenum">
              <a:rPr lang="en-US" smtClean="0"/>
              <a:t>13</a:t>
            </a:fld>
            <a:endParaRPr lang="en-US"/>
          </a:p>
        </p:txBody>
      </p:sp>
    </p:spTree>
    <p:extLst>
      <p:ext uri="{BB962C8B-B14F-4D97-AF65-F5344CB8AC3E}">
        <p14:creationId xmlns:p14="http://schemas.microsoft.com/office/powerpoint/2010/main" val="3972346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Aieman</a:t>
            </a:r>
            <a:endParaRPr lang="en-US" dirty="0"/>
          </a:p>
          <a:p>
            <a:r>
              <a:rPr lang="en-US" dirty="0"/>
              <a:t>Possibly add an example?</a:t>
            </a:r>
          </a:p>
        </p:txBody>
      </p:sp>
      <p:sp>
        <p:nvSpPr>
          <p:cNvPr id="4" name="Slide Number Placeholder 3"/>
          <p:cNvSpPr>
            <a:spLocks noGrp="1"/>
          </p:cNvSpPr>
          <p:nvPr>
            <p:ph type="sldNum" sz="quarter" idx="5"/>
          </p:nvPr>
        </p:nvSpPr>
        <p:spPr/>
        <p:txBody>
          <a:bodyPr/>
          <a:lstStyle/>
          <a:p>
            <a:fld id="{8C3D12C8-143B-40AE-AA73-DBD7717232E3}" type="slidenum">
              <a:rPr lang="en-US" smtClean="0"/>
              <a:t>14</a:t>
            </a:fld>
            <a:endParaRPr lang="en-US"/>
          </a:p>
        </p:txBody>
      </p:sp>
    </p:spTree>
    <p:extLst>
      <p:ext uri="{BB962C8B-B14F-4D97-AF65-F5344CB8AC3E}">
        <p14:creationId xmlns:p14="http://schemas.microsoft.com/office/powerpoint/2010/main" val="2329684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Kevin </a:t>
            </a:r>
          </a:p>
        </p:txBody>
      </p:sp>
      <p:sp>
        <p:nvSpPr>
          <p:cNvPr id="4" name="Slide Number Placeholder 3"/>
          <p:cNvSpPr>
            <a:spLocks noGrp="1"/>
          </p:cNvSpPr>
          <p:nvPr>
            <p:ph type="sldNum" sz="quarter" idx="5"/>
          </p:nvPr>
        </p:nvSpPr>
        <p:spPr/>
        <p:txBody>
          <a:bodyPr/>
          <a:lstStyle/>
          <a:p>
            <a:fld id="{8C3D12C8-143B-40AE-AA73-DBD7717232E3}" type="slidenum">
              <a:rPr lang="en-US" smtClean="0"/>
              <a:t>16</a:t>
            </a:fld>
            <a:endParaRPr lang="en-US"/>
          </a:p>
        </p:txBody>
      </p:sp>
    </p:spTree>
    <p:extLst>
      <p:ext uri="{BB962C8B-B14F-4D97-AF65-F5344CB8AC3E}">
        <p14:creationId xmlns:p14="http://schemas.microsoft.com/office/powerpoint/2010/main" val="846574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Kevin to go over agenda. </a:t>
            </a:r>
          </a:p>
        </p:txBody>
      </p:sp>
      <p:sp>
        <p:nvSpPr>
          <p:cNvPr id="4" name="Slide Number Placeholder 3"/>
          <p:cNvSpPr>
            <a:spLocks noGrp="1"/>
          </p:cNvSpPr>
          <p:nvPr>
            <p:ph type="sldNum" sz="quarter" idx="5"/>
          </p:nvPr>
        </p:nvSpPr>
        <p:spPr/>
        <p:txBody>
          <a:bodyPr/>
          <a:lstStyle/>
          <a:p>
            <a:fld id="{8C3D12C8-143B-40AE-AA73-DBD7717232E3}" type="slidenum">
              <a:rPr lang="en-US" smtClean="0"/>
              <a:t>2</a:t>
            </a:fld>
            <a:endParaRPr lang="en-US"/>
          </a:p>
        </p:txBody>
      </p:sp>
    </p:spTree>
    <p:extLst>
      <p:ext uri="{BB962C8B-B14F-4D97-AF65-F5344CB8AC3E}">
        <p14:creationId xmlns:p14="http://schemas.microsoft.com/office/powerpoint/2010/main" val="1704106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start with the agreed upon project overview based on discussions with Dr. Day from Lab Ally and our groups determined scope and goals for the project as a whole.</a:t>
            </a:r>
          </a:p>
        </p:txBody>
      </p:sp>
      <p:sp>
        <p:nvSpPr>
          <p:cNvPr id="4" name="Slide Number Placeholder 3"/>
          <p:cNvSpPr>
            <a:spLocks noGrp="1"/>
          </p:cNvSpPr>
          <p:nvPr>
            <p:ph type="sldNum" sz="quarter" idx="5"/>
          </p:nvPr>
        </p:nvSpPr>
        <p:spPr/>
        <p:txBody>
          <a:bodyPr/>
          <a:lstStyle/>
          <a:p>
            <a:fld id="{8C3D12C8-143B-40AE-AA73-DBD7717232E3}" type="slidenum">
              <a:rPr lang="en-US" smtClean="0"/>
              <a:t>3</a:t>
            </a:fld>
            <a:endParaRPr lang="en-US"/>
          </a:p>
        </p:txBody>
      </p:sp>
    </p:spTree>
    <p:extLst>
      <p:ext uri="{BB962C8B-B14F-4D97-AF65-F5344CB8AC3E}">
        <p14:creationId xmlns:p14="http://schemas.microsoft.com/office/powerpoint/2010/main" val="2484493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now pass it over to </a:t>
            </a:r>
            <a:r>
              <a:rPr lang="en-US" dirty="0" err="1"/>
              <a:t>Runyu</a:t>
            </a:r>
            <a:r>
              <a:rPr lang="en-US" dirty="0"/>
              <a:t> and Tony to discuss the progress that has been made on the core functionality of the application</a:t>
            </a:r>
          </a:p>
        </p:txBody>
      </p:sp>
      <p:sp>
        <p:nvSpPr>
          <p:cNvPr id="4" name="Slide Number Placeholder 3"/>
          <p:cNvSpPr>
            <a:spLocks noGrp="1"/>
          </p:cNvSpPr>
          <p:nvPr>
            <p:ph type="sldNum" sz="quarter" idx="5"/>
          </p:nvPr>
        </p:nvSpPr>
        <p:spPr/>
        <p:txBody>
          <a:bodyPr/>
          <a:lstStyle/>
          <a:p>
            <a:fld id="{8C3D12C8-143B-40AE-AA73-DBD7717232E3}" type="slidenum">
              <a:rPr lang="en-US" smtClean="0"/>
              <a:t>6</a:t>
            </a:fld>
            <a:endParaRPr lang="en-US"/>
          </a:p>
        </p:txBody>
      </p:sp>
    </p:spTree>
    <p:extLst>
      <p:ext uri="{BB962C8B-B14F-4D97-AF65-F5344CB8AC3E}">
        <p14:creationId xmlns:p14="http://schemas.microsoft.com/office/powerpoint/2010/main" val="487361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Runyu</a:t>
            </a:r>
            <a:r>
              <a:rPr lang="en-US" dirty="0"/>
              <a:t> to present</a:t>
            </a:r>
          </a:p>
        </p:txBody>
      </p:sp>
      <p:sp>
        <p:nvSpPr>
          <p:cNvPr id="4" name="Slide Number Placeholder 3"/>
          <p:cNvSpPr>
            <a:spLocks noGrp="1"/>
          </p:cNvSpPr>
          <p:nvPr>
            <p:ph type="sldNum" sz="quarter" idx="5"/>
          </p:nvPr>
        </p:nvSpPr>
        <p:spPr/>
        <p:txBody>
          <a:bodyPr/>
          <a:lstStyle/>
          <a:p>
            <a:fld id="{8C3D12C8-143B-40AE-AA73-DBD7717232E3}" type="slidenum">
              <a:rPr lang="en-US" smtClean="0"/>
              <a:t>7</a:t>
            </a:fld>
            <a:endParaRPr lang="en-US"/>
          </a:p>
        </p:txBody>
      </p:sp>
    </p:spTree>
    <p:extLst>
      <p:ext uri="{BB962C8B-B14F-4D97-AF65-F5344CB8AC3E}">
        <p14:creationId xmlns:p14="http://schemas.microsoft.com/office/powerpoint/2010/main" val="2138168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Tony to present</a:t>
            </a:r>
          </a:p>
          <a:p>
            <a:r>
              <a:rPr lang="en-US" dirty="0"/>
              <a:t>Automatically opening the program after checkout is a stretch goal</a:t>
            </a:r>
          </a:p>
        </p:txBody>
      </p:sp>
      <p:sp>
        <p:nvSpPr>
          <p:cNvPr id="4" name="Slide Number Placeholder 3"/>
          <p:cNvSpPr>
            <a:spLocks noGrp="1"/>
          </p:cNvSpPr>
          <p:nvPr>
            <p:ph type="sldNum" sz="quarter" idx="5"/>
          </p:nvPr>
        </p:nvSpPr>
        <p:spPr/>
        <p:txBody>
          <a:bodyPr/>
          <a:lstStyle/>
          <a:p>
            <a:fld id="{8C3D12C8-143B-40AE-AA73-DBD7717232E3}" type="slidenum">
              <a:rPr lang="en-US" smtClean="0"/>
              <a:t>8</a:t>
            </a:fld>
            <a:endParaRPr lang="en-US"/>
          </a:p>
        </p:txBody>
      </p:sp>
    </p:spTree>
    <p:extLst>
      <p:ext uri="{BB962C8B-B14F-4D97-AF65-F5344CB8AC3E}">
        <p14:creationId xmlns:p14="http://schemas.microsoft.com/office/powerpoint/2010/main" val="1211344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Priscilla to discuss figures – We working on creating a GUI using </a:t>
            </a:r>
            <a:r>
              <a:rPr lang="en-US" dirty="0" err="1"/>
              <a:t>Flet</a:t>
            </a:r>
            <a:r>
              <a:rPr lang="en-US" dirty="0"/>
              <a:t>. Flutter/</a:t>
            </a:r>
            <a:r>
              <a:rPr lang="en-US" dirty="0" err="1"/>
              <a:t>Flet</a:t>
            </a:r>
            <a:r>
              <a:rPr lang="en-US" dirty="0"/>
              <a:t> is new for us, and we have been learning on how to develop a GUI using this application. </a:t>
            </a:r>
          </a:p>
          <a:p>
            <a:r>
              <a:rPr lang="en-US" dirty="0"/>
              <a:t>The initial design is to have a browser button where the user can search for the file that have been checked out of CERF. The file will display in the left side box, the user will then click on the file to select and search for the ontology to be applied to that file. Once the ontology is added, the file will then appear in the bottom box.</a:t>
            </a:r>
          </a:p>
        </p:txBody>
      </p:sp>
      <p:sp>
        <p:nvSpPr>
          <p:cNvPr id="4" name="Slide Number Placeholder 3"/>
          <p:cNvSpPr>
            <a:spLocks noGrp="1"/>
          </p:cNvSpPr>
          <p:nvPr>
            <p:ph type="sldNum" sz="quarter" idx="5"/>
          </p:nvPr>
        </p:nvSpPr>
        <p:spPr/>
        <p:txBody>
          <a:bodyPr/>
          <a:lstStyle/>
          <a:p>
            <a:fld id="{8C3D12C8-143B-40AE-AA73-DBD7717232E3}" type="slidenum">
              <a:rPr lang="en-US" smtClean="0"/>
              <a:t>9</a:t>
            </a:fld>
            <a:endParaRPr lang="en-US"/>
          </a:p>
        </p:txBody>
      </p:sp>
    </p:spTree>
    <p:extLst>
      <p:ext uri="{BB962C8B-B14F-4D97-AF65-F5344CB8AC3E}">
        <p14:creationId xmlns:p14="http://schemas.microsoft.com/office/powerpoint/2010/main" val="2368711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Tony to pass it over to Priscilla to discuss pharmaceutical industry data</a:t>
            </a:r>
          </a:p>
        </p:txBody>
      </p:sp>
      <p:sp>
        <p:nvSpPr>
          <p:cNvPr id="4" name="Slide Number Placeholder 3"/>
          <p:cNvSpPr>
            <a:spLocks noGrp="1"/>
          </p:cNvSpPr>
          <p:nvPr>
            <p:ph type="sldNum" sz="quarter" idx="5"/>
          </p:nvPr>
        </p:nvSpPr>
        <p:spPr/>
        <p:txBody>
          <a:bodyPr/>
          <a:lstStyle/>
          <a:p>
            <a:fld id="{8C3D12C8-143B-40AE-AA73-DBD7717232E3}" type="slidenum">
              <a:rPr lang="en-US" smtClean="0"/>
              <a:t>10</a:t>
            </a:fld>
            <a:endParaRPr lang="en-US"/>
          </a:p>
        </p:txBody>
      </p:sp>
    </p:spTree>
    <p:extLst>
      <p:ext uri="{BB962C8B-B14F-4D97-AF65-F5344CB8AC3E}">
        <p14:creationId xmlns:p14="http://schemas.microsoft.com/office/powerpoint/2010/main" val="1592854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Kevin</a:t>
            </a:r>
          </a:p>
        </p:txBody>
      </p:sp>
      <p:sp>
        <p:nvSpPr>
          <p:cNvPr id="4" name="Slide Number Placeholder 3"/>
          <p:cNvSpPr>
            <a:spLocks noGrp="1"/>
          </p:cNvSpPr>
          <p:nvPr>
            <p:ph type="sldNum" sz="quarter" idx="5"/>
          </p:nvPr>
        </p:nvSpPr>
        <p:spPr/>
        <p:txBody>
          <a:bodyPr/>
          <a:lstStyle/>
          <a:p>
            <a:fld id="{8C3D12C8-143B-40AE-AA73-DBD7717232E3}" type="slidenum">
              <a:rPr lang="en-US" smtClean="0"/>
              <a:t>11</a:t>
            </a:fld>
            <a:endParaRPr lang="en-US"/>
          </a:p>
        </p:txBody>
      </p:sp>
    </p:spTree>
    <p:extLst>
      <p:ext uri="{BB962C8B-B14F-4D97-AF65-F5344CB8AC3E}">
        <p14:creationId xmlns:p14="http://schemas.microsoft.com/office/powerpoint/2010/main" val="2611524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6E18-01B0-366F-C33B-E00C0037AA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3678FB-F1C1-F56E-E07F-599FDBE168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7E1647-1EC4-0392-AE92-6216504DB4B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399EA17-64F2-E59C-B66F-AC2E211EE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346B4-8D01-FF89-F7E5-67E5FEA34E4F}"/>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2187036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9F9FC-14C0-E491-5B16-17A107ECA0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0EC706-EF4F-44CC-D2E0-7ACE73F989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2CD3E4-0FC5-023B-835C-8C595AAC9F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0E582B6-01E8-DB1A-2115-E640C4E96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F5A65-D4E3-E1FA-1CF8-0094B14CE189}"/>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3939029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5A9F0A-FD87-E49F-42C7-45D7E8DE2B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1EB1F6-043D-25E0-8E02-A7B7F14888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5E381-9F1A-900E-21AB-FB496060111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8BFE88-A0D2-373C-B220-B94222220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82ECB5-598F-69C9-6C96-13D90CE65F3A}"/>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2987404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and Square Image Right -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386ED7-17E3-7D48-B7D0-476367BCF55B}"/>
              </a:ext>
            </a:extLst>
          </p:cNvPr>
          <p:cNvSpPr/>
          <p:nvPr userDrawn="1"/>
        </p:nvSpPr>
        <p:spPr>
          <a:xfrm>
            <a:off x="0" y="0"/>
            <a:ext cx="6092825"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IE" dirty="0"/>
          </a:p>
        </p:txBody>
      </p:sp>
      <p:sp>
        <p:nvSpPr>
          <p:cNvPr id="14" name="Content Placeholder 2"/>
          <p:cNvSpPr>
            <a:spLocks noGrp="1"/>
          </p:cNvSpPr>
          <p:nvPr>
            <p:ph idx="13"/>
          </p:nvPr>
        </p:nvSpPr>
        <p:spPr>
          <a:xfrm>
            <a:off x="407987" y="1557339"/>
            <a:ext cx="5316951" cy="4392612"/>
          </a:xfrm>
        </p:spPr>
        <p:txBody>
          <a:bodyPr/>
          <a:lstStyle>
            <a:lvl1pPr>
              <a:defRPr>
                <a:solidFill>
                  <a:schemeClr val="bg1"/>
                </a:solidFill>
                <a:latin typeface="+mj-lt"/>
              </a:defRPr>
            </a:lvl1pPr>
            <a:lvl2pPr>
              <a:defRPr>
                <a:solidFill>
                  <a:schemeClr val="bg1"/>
                </a:solidFill>
                <a:latin typeface="+mj-lt"/>
              </a:defRPr>
            </a:lvl2pPr>
            <a:lvl3pPr>
              <a:defRPr>
                <a:solidFill>
                  <a:schemeClr val="bg1"/>
                </a:solidFill>
                <a:latin typeface="+mj-lt"/>
              </a:defRPr>
            </a:lvl3pPr>
            <a:lvl4pPr>
              <a:defRPr>
                <a:solidFill>
                  <a:schemeClr val="bg1"/>
                </a:solidFill>
                <a:latin typeface="+mj-lt"/>
              </a:defRPr>
            </a:lvl4pPr>
            <a:lvl5pPr>
              <a:spcBef>
                <a:spcPts val="10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itle 3"/>
          <p:cNvSpPr>
            <a:spLocks noGrp="1"/>
          </p:cNvSpPr>
          <p:nvPr>
            <p:ph type="title"/>
          </p:nvPr>
        </p:nvSpPr>
        <p:spPr>
          <a:xfrm>
            <a:off x="407988" y="444381"/>
            <a:ext cx="5316951" cy="727200"/>
          </a:xfrm>
        </p:spPr>
        <p:txBody>
          <a:bodyPr/>
          <a:lstStyle>
            <a:lvl1pPr>
              <a:defRPr>
                <a:solidFill>
                  <a:schemeClr val="bg1"/>
                </a:solidFill>
              </a:defRPr>
            </a:lvl1pPr>
          </a:lstStyle>
          <a:p>
            <a:r>
              <a:rPr lang="en-US" dirty="0"/>
              <a:t>Click to edit Master title style</a:t>
            </a:r>
            <a:endParaRPr lang="en-GB" dirty="0"/>
          </a:p>
        </p:txBody>
      </p:sp>
      <p:sp>
        <p:nvSpPr>
          <p:cNvPr id="3" name="Picture Placeholder 2">
            <a:extLst>
              <a:ext uri="{FF2B5EF4-FFF2-40B4-BE49-F238E27FC236}">
                <a16:creationId xmlns:a16="http://schemas.microsoft.com/office/drawing/2014/main" id="{9DA9A4B9-38F4-BA47-9EB5-17C4D898309F}"/>
              </a:ext>
            </a:extLst>
          </p:cNvPr>
          <p:cNvSpPr>
            <a:spLocks noGrp="1"/>
          </p:cNvSpPr>
          <p:nvPr>
            <p:ph type="pic" sz="quarter" idx="14"/>
          </p:nvPr>
        </p:nvSpPr>
        <p:spPr>
          <a:xfrm>
            <a:off x="6092825" y="0"/>
            <a:ext cx="6099175" cy="6858000"/>
          </a:xfrm>
          <a:solidFill>
            <a:schemeClr val="bg1">
              <a:lumMod val="85000"/>
            </a:schemeClr>
          </a:solidFill>
        </p:spPr>
        <p:txBody>
          <a:bodyPr/>
          <a:lstStyle/>
          <a:p>
            <a:endParaRPr lang="en-GB"/>
          </a:p>
        </p:txBody>
      </p:sp>
    </p:spTree>
    <p:extLst>
      <p:ext uri="{BB962C8B-B14F-4D97-AF65-F5344CB8AC3E}">
        <p14:creationId xmlns:p14="http://schemas.microsoft.com/office/powerpoint/2010/main" val="1915661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 Ten Points - white">
    <p:spTree>
      <p:nvGrpSpPr>
        <p:cNvPr id="1" name=""/>
        <p:cNvGrpSpPr/>
        <p:nvPr/>
      </p:nvGrpSpPr>
      <p:grpSpPr>
        <a:xfrm>
          <a:off x="0" y="0"/>
          <a:ext cx="0" cy="0"/>
          <a:chOff x="0" y="0"/>
          <a:chExt cx="0" cy="0"/>
        </a:xfrm>
      </p:grpSpPr>
      <p:sp>
        <p:nvSpPr>
          <p:cNvPr id="10" name="Rectangle 9"/>
          <p:cNvSpPr/>
          <p:nvPr userDrawn="1"/>
        </p:nvSpPr>
        <p:spPr>
          <a:xfrm>
            <a:off x="1"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solidFill>
                <a:schemeClr val="tx1"/>
              </a:solidFill>
            </a:endParaRPr>
          </a:p>
        </p:txBody>
      </p:sp>
      <p:sp>
        <p:nvSpPr>
          <p:cNvPr id="8" name="Title 1"/>
          <p:cNvSpPr>
            <a:spLocks noGrp="1"/>
          </p:cNvSpPr>
          <p:nvPr>
            <p:ph type="title"/>
          </p:nvPr>
        </p:nvSpPr>
        <p:spPr>
          <a:xfrm>
            <a:off x="407989" y="444381"/>
            <a:ext cx="10742400" cy="726851"/>
          </a:xfrm>
        </p:spPr>
        <p:txBody>
          <a:bodyPr/>
          <a:lstStyle>
            <a:lvl1pPr>
              <a:defRPr>
                <a:solidFill>
                  <a:schemeClr val="tx1"/>
                </a:solidFill>
              </a:defRPr>
            </a:lvl1pPr>
          </a:lstStyle>
          <a:p>
            <a:r>
              <a:rPr lang="en-US" dirty="0"/>
              <a:t>Click to edit Master title style</a:t>
            </a:r>
            <a:endParaRPr lang="en-GB" dirty="0"/>
          </a:p>
        </p:txBody>
      </p:sp>
      <p:sp>
        <p:nvSpPr>
          <p:cNvPr id="2" name="Footer Placeholder 1"/>
          <p:cNvSpPr>
            <a:spLocks noGrp="1"/>
          </p:cNvSpPr>
          <p:nvPr>
            <p:ph type="ftr" sz="quarter" idx="10"/>
          </p:nvPr>
        </p:nvSpPr>
        <p:spPr/>
        <p:txBody>
          <a:bodyPr/>
          <a:lstStyle>
            <a:lvl1pPr>
              <a:defRPr>
                <a:solidFill>
                  <a:schemeClr val="tx1"/>
                </a:solidFill>
              </a:defRPr>
            </a:lvl1pPr>
          </a:lstStyle>
          <a:p>
            <a:endParaRPr lang="en-IE" dirty="0"/>
          </a:p>
        </p:txBody>
      </p:sp>
      <p:sp>
        <p:nvSpPr>
          <p:cNvPr id="3" name="Slide Number Placeholder 2"/>
          <p:cNvSpPr>
            <a:spLocks noGrp="1"/>
          </p:cNvSpPr>
          <p:nvPr>
            <p:ph type="sldNum" sz="quarter" idx="11"/>
          </p:nvPr>
        </p:nvSpPr>
        <p:spPr/>
        <p:txBody>
          <a:bodyPr/>
          <a:lstStyle>
            <a:lvl1pPr>
              <a:defRPr>
                <a:solidFill>
                  <a:schemeClr val="tx1"/>
                </a:solidFill>
              </a:defRPr>
            </a:lvl1pPr>
          </a:lstStyle>
          <a:p>
            <a:fld id="{176D288C-CDAA-43CA-9DE4-6641BC7AE8BF}" type="slidenum">
              <a:rPr lang="en-IE" smtClean="0"/>
              <a:pPr/>
              <a:t>‹#›</a:t>
            </a:fld>
            <a:endParaRPr lang="en-IE" dirty="0"/>
          </a:p>
        </p:txBody>
      </p:sp>
      <p:sp>
        <p:nvSpPr>
          <p:cNvPr id="18" name="Text Placeholder 4"/>
          <p:cNvSpPr>
            <a:spLocks noGrp="1"/>
          </p:cNvSpPr>
          <p:nvPr>
            <p:ph type="body" sz="quarter" idx="12"/>
          </p:nvPr>
        </p:nvSpPr>
        <p:spPr>
          <a:xfrm>
            <a:off x="1231212" y="1656149"/>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24" name="Text Placeholder 4"/>
          <p:cNvSpPr>
            <a:spLocks noGrp="1"/>
          </p:cNvSpPr>
          <p:nvPr>
            <p:ph type="body" sz="quarter" idx="13"/>
          </p:nvPr>
        </p:nvSpPr>
        <p:spPr>
          <a:xfrm>
            <a:off x="1231212" y="2566297"/>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25" name="Text Placeholder 4"/>
          <p:cNvSpPr>
            <a:spLocks noGrp="1"/>
          </p:cNvSpPr>
          <p:nvPr>
            <p:ph type="body" sz="quarter" idx="14"/>
          </p:nvPr>
        </p:nvSpPr>
        <p:spPr>
          <a:xfrm>
            <a:off x="1231212" y="3476446"/>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26" name="Text Placeholder 4"/>
          <p:cNvSpPr>
            <a:spLocks noGrp="1"/>
          </p:cNvSpPr>
          <p:nvPr>
            <p:ph type="body" sz="quarter" idx="15"/>
          </p:nvPr>
        </p:nvSpPr>
        <p:spPr>
          <a:xfrm>
            <a:off x="1231212" y="4386594"/>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27" name="Text Placeholder 4"/>
          <p:cNvSpPr>
            <a:spLocks noGrp="1"/>
          </p:cNvSpPr>
          <p:nvPr>
            <p:ph type="body" sz="quarter" idx="16"/>
          </p:nvPr>
        </p:nvSpPr>
        <p:spPr>
          <a:xfrm>
            <a:off x="1231212" y="5296743"/>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22" name="Text Placeholder 21"/>
          <p:cNvSpPr>
            <a:spLocks noGrp="1"/>
          </p:cNvSpPr>
          <p:nvPr>
            <p:ph type="body" sz="quarter" idx="17" hasCustomPrompt="1"/>
          </p:nvPr>
        </p:nvSpPr>
        <p:spPr>
          <a:xfrm>
            <a:off x="408978" y="1559236"/>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28" name="Text Placeholder 27"/>
          <p:cNvSpPr>
            <a:spLocks noGrp="1"/>
          </p:cNvSpPr>
          <p:nvPr>
            <p:ph type="body" sz="quarter" idx="18" hasCustomPrompt="1"/>
          </p:nvPr>
        </p:nvSpPr>
        <p:spPr>
          <a:xfrm>
            <a:off x="408978" y="5199830"/>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29" name="Text Placeholder 28"/>
          <p:cNvSpPr>
            <a:spLocks noGrp="1"/>
          </p:cNvSpPr>
          <p:nvPr>
            <p:ph type="body" sz="quarter" idx="19" hasCustomPrompt="1"/>
          </p:nvPr>
        </p:nvSpPr>
        <p:spPr>
          <a:xfrm>
            <a:off x="408978" y="4289681"/>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30" name="Text Placeholder 29"/>
          <p:cNvSpPr>
            <a:spLocks noGrp="1"/>
          </p:cNvSpPr>
          <p:nvPr>
            <p:ph type="body" sz="quarter" idx="20" hasCustomPrompt="1"/>
          </p:nvPr>
        </p:nvSpPr>
        <p:spPr>
          <a:xfrm>
            <a:off x="408978" y="3379533"/>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31" name="Text Placeholder 30"/>
          <p:cNvSpPr>
            <a:spLocks noGrp="1"/>
          </p:cNvSpPr>
          <p:nvPr>
            <p:ph type="body" sz="quarter" idx="21" hasCustomPrompt="1"/>
          </p:nvPr>
        </p:nvSpPr>
        <p:spPr>
          <a:xfrm>
            <a:off x="408978" y="2469384"/>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pic>
        <p:nvPicPr>
          <p:cNvPr id="17" name="Picture 1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53124" y="298419"/>
            <a:ext cx="630000" cy="630000"/>
          </a:xfrm>
          <a:prstGeom prst="rect">
            <a:avLst/>
          </a:prstGeom>
        </p:spPr>
      </p:pic>
      <p:sp>
        <p:nvSpPr>
          <p:cNvPr id="19" name="Text Placeholder 21"/>
          <p:cNvSpPr>
            <a:spLocks noGrp="1"/>
          </p:cNvSpPr>
          <p:nvPr>
            <p:ph type="body" sz="quarter" idx="22" hasCustomPrompt="1"/>
          </p:nvPr>
        </p:nvSpPr>
        <p:spPr>
          <a:xfrm>
            <a:off x="5743804" y="1559236"/>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20" name="Text Placeholder 27"/>
          <p:cNvSpPr>
            <a:spLocks noGrp="1"/>
          </p:cNvSpPr>
          <p:nvPr>
            <p:ph type="body" sz="quarter" idx="23" hasCustomPrompt="1"/>
          </p:nvPr>
        </p:nvSpPr>
        <p:spPr>
          <a:xfrm>
            <a:off x="5743804" y="5199830"/>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21" name="Text Placeholder 28"/>
          <p:cNvSpPr>
            <a:spLocks noGrp="1"/>
          </p:cNvSpPr>
          <p:nvPr>
            <p:ph type="body" sz="quarter" idx="24" hasCustomPrompt="1"/>
          </p:nvPr>
        </p:nvSpPr>
        <p:spPr>
          <a:xfrm>
            <a:off x="5743804" y="4289681"/>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23" name="Text Placeholder 29"/>
          <p:cNvSpPr>
            <a:spLocks noGrp="1"/>
          </p:cNvSpPr>
          <p:nvPr>
            <p:ph type="body" sz="quarter" idx="25" hasCustomPrompt="1"/>
          </p:nvPr>
        </p:nvSpPr>
        <p:spPr>
          <a:xfrm>
            <a:off x="5743804" y="3379533"/>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32" name="Text Placeholder 30"/>
          <p:cNvSpPr>
            <a:spLocks noGrp="1"/>
          </p:cNvSpPr>
          <p:nvPr>
            <p:ph type="body" sz="quarter" idx="26" hasCustomPrompt="1"/>
          </p:nvPr>
        </p:nvSpPr>
        <p:spPr>
          <a:xfrm>
            <a:off x="5743804" y="2469384"/>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35" name="Text Placeholder 4"/>
          <p:cNvSpPr>
            <a:spLocks noGrp="1"/>
          </p:cNvSpPr>
          <p:nvPr>
            <p:ph type="body" sz="quarter" idx="27"/>
          </p:nvPr>
        </p:nvSpPr>
        <p:spPr>
          <a:xfrm>
            <a:off x="6553751" y="1656149"/>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36" name="Text Placeholder 4"/>
          <p:cNvSpPr>
            <a:spLocks noGrp="1"/>
          </p:cNvSpPr>
          <p:nvPr>
            <p:ph type="body" sz="quarter" idx="28"/>
          </p:nvPr>
        </p:nvSpPr>
        <p:spPr>
          <a:xfrm>
            <a:off x="6553751" y="2566297"/>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37" name="Text Placeholder 4"/>
          <p:cNvSpPr>
            <a:spLocks noGrp="1"/>
          </p:cNvSpPr>
          <p:nvPr>
            <p:ph type="body" sz="quarter" idx="29"/>
          </p:nvPr>
        </p:nvSpPr>
        <p:spPr>
          <a:xfrm>
            <a:off x="6553751" y="3476446"/>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38" name="Text Placeholder 4"/>
          <p:cNvSpPr>
            <a:spLocks noGrp="1"/>
          </p:cNvSpPr>
          <p:nvPr>
            <p:ph type="body" sz="quarter" idx="30"/>
          </p:nvPr>
        </p:nvSpPr>
        <p:spPr>
          <a:xfrm>
            <a:off x="6553751" y="4386594"/>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39" name="Text Placeholder 4"/>
          <p:cNvSpPr>
            <a:spLocks noGrp="1"/>
          </p:cNvSpPr>
          <p:nvPr>
            <p:ph type="body" sz="quarter" idx="31"/>
          </p:nvPr>
        </p:nvSpPr>
        <p:spPr>
          <a:xfrm>
            <a:off x="6553751" y="5296743"/>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4181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vider slide layout - gre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386ED7-17E3-7D48-B7D0-476367BCF55B}"/>
              </a:ext>
            </a:extLst>
          </p:cNvPr>
          <p:cNvSpPr/>
          <p:nvPr userDrawn="1"/>
        </p:nvSpPr>
        <p:spPr>
          <a:xfrm>
            <a:off x="0" y="0"/>
            <a:ext cx="6092825"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 name="Picture Placeholder 2">
            <a:extLst>
              <a:ext uri="{FF2B5EF4-FFF2-40B4-BE49-F238E27FC236}">
                <a16:creationId xmlns:a16="http://schemas.microsoft.com/office/drawing/2014/main" id="{9DA9A4B9-38F4-BA47-9EB5-17C4D898309F}"/>
              </a:ext>
            </a:extLst>
          </p:cNvPr>
          <p:cNvSpPr>
            <a:spLocks noGrp="1"/>
          </p:cNvSpPr>
          <p:nvPr>
            <p:ph type="pic" sz="quarter" idx="14"/>
          </p:nvPr>
        </p:nvSpPr>
        <p:spPr>
          <a:xfrm>
            <a:off x="6092825" y="0"/>
            <a:ext cx="6099175" cy="6858000"/>
          </a:xfrm>
          <a:solidFill>
            <a:schemeClr val="bg1">
              <a:lumMod val="85000"/>
            </a:schemeClr>
          </a:solidFill>
        </p:spPr>
        <p:txBody>
          <a:bodyPr/>
          <a:lstStyle/>
          <a:p>
            <a:endParaRPr lang="en-GB"/>
          </a:p>
        </p:txBody>
      </p:sp>
      <p:sp>
        <p:nvSpPr>
          <p:cNvPr id="7" name="Title 1">
            <a:extLst>
              <a:ext uri="{FF2B5EF4-FFF2-40B4-BE49-F238E27FC236}">
                <a16:creationId xmlns:a16="http://schemas.microsoft.com/office/drawing/2014/main" id="{A084C0FB-F71E-2348-A899-2AEC88870359}"/>
              </a:ext>
            </a:extLst>
          </p:cNvPr>
          <p:cNvSpPr>
            <a:spLocks noGrp="1"/>
          </p:cNvSpPr>
          <p:nvPr>
            <p:ph type="title"/>
          </p:nvPr>
        </p:nvSpPr>
        <p:spPr>
          <a:xfrm>
            <a:off x="410366" y="2676587"/>
            <a:ext cx="5119952" cy="1321269"/>
          </a:xfrm>
        </p:spPr>
        <p:txBody>
          <a:bodyPr anchor="ctr">
            <a:normAutofit/>
          </a:bodyPr>
          <a:lstStyle>
            <a:lvl1pPr>
              <a:defRPr sz="3500">
                <a:solidFill>
                  <a:schemeClr val="bg1"/>
                </a:solidFill>
              </a:defRPr>
            </a:lvl1pPr>
          </a:lstStyle>
          <a:p>
            <a:r>
              <a:rPr lang="en-US" dirty="0"/>
              <a:t>Click to edit Master title style</a:t>
            </a:r>
            <a:endParaRPr lang="en-GB" dirty="0"/>
          </a:p>
        </p:txBody>
      </p:sp>
      <p:sp>
        <p:nvSpPr>
          <p:cNvPr id="8" name="Text Placeholder 17">
            <a:extLst>
              <a:ext uri="{FF2B5EF4-FFF2-40B4-BE49-F238E27FC236}">
                <a16:creationId xmlns:a16="http://schemas.microsoft.com/office/drawing/2014/main" id="{EF164E28-A317-0E44-9DE8-2D5BDA0C3680}"/>
              </a:ext>
            </a:extLst>
          </p:cNvPr>
          <p:cNvSpPr>
            <a:spLocks noGrp="1"/>
          </p:cNvSpPr>
          <p:nvPr>
            <p:ph type="body" sz="quarter" idx="15" hasCustomPrompt="1"/>
          </p:nvPr>
        </p:nvSpPr>
        <p:spPr>
          <a:xfrm>
            <a:off x="410368" y="1676401"/>
            <a:ext cx="5119951" cy="859279"/>
          </a:xfrm>
          <a:prstGeom prst="rect">
            <a:avLst/>
          </a:prstGeom>
        </p:spPr>
        <p:txBody>
          <a:bodyPr lIns="0" anchor="b">
            <a:noAutofit/>
          </a:bodyPr>
          <a:lstStyle>
            <a:lvl1pPr marL="0" indent="0">
              <a:buNone/>
              <a:defRPr sz="6000" b="1" cap="all" spc="0" baseline="0">
                <a:solidFill>
                  <a:schemeClr val="accent1"/>
                </a:solidFill>
                <a:latin typeface="+mj-lt"/>
              </a:defRPr>
            </a:lvl1pPr>
          </a:lstStyle>
          <a:p>
            <a:pPr lvl="0"/>
            <a:r>
              <a:rPr lang="en-US" dirty="0"/>
              <a:t>##</a:t>
            </a:r>
          </a:p>
        </p:txBody>
      </p:sp>
      <p:sp>
        <p:nvSpPr>
          <p:cNvPr id="9" name="Text Placeholder 17">
            <a:extLst>
              <a:ext uri="{FF2B5EF4-FFF2-40B4-BE49-F238E27FC236}">
                <a16:creationId xmlns:a16="http://schemas.microsoft.com/office/drawing/2014/main" id="{3B62D6FB-CB4A-554D-9791-5BAAFF5E6972}"/>
              </a:ext>
            </a:extLst>
          </p:cNvPr>
          <p:cNvSpPr>
            <a:spLocks noGrp="1"/>
          </p:cNvSpPr>
          <p:nvPr>
            <p:ph type="body" sz="quarter" idx="13"/>
          </p:nvPr>
        </p:nvSpPr>
        <p:spPr>
          <a:xfrm>
            <a:off x="410366" y="4138762"/>
            <a:ext cx="4406965" cy="702000"/>
          </a:xfrm>
          <a:prstGeom prst="rect">
            <a:avLst/>
          </a:prstGeom>
        </p:spPr>
        <p:txBody>
          <a:bodyPr lIns="0" anchor="t">
            <a:normAutofit/>
          </a:bodyPr>
          <a:lstStyle>
            <a:lvl1pPr marL="0" indent="0">
              <a:buNone/>
              <a:defRPr sz="2000" b="0" spc="-60" baseline="0">
                <a:solidFill>
                  <a:schemeClr val="bg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1362360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1517233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7BFB-3BCA-149A-50A5-D0FA863614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BCEC5A-1ADC-DC57-2432-A1B0421060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CE25B-6395-022B-71A5-07A07F12897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C094659-98F9-9F75-C3FF-6F6FAA50A6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7917F2-1856-1825-9825-9E5360352BF6}"/>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65711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45AB2-5C17-1178-3712-5EE7AFF7A7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CA5D19-2FCD-E3E6-9B7D-64E68EF8E8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754478-6BD6-0E97-2244-9EBD29C593F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00C06A3-942B-DDFF-771D-6C264CFA1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1DE951-E340-74F7-3AC7-B406E37DC89B}"/>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246093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05205-7D00-4C26-6615-31C5DC1019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B88D53-47B1-502C-933B-18E53B8EDE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1CA4D5-9F4B-477D-F032-3CBD25A6AD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569620-6178-4E0A-51EA-FE6145457D3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A05FDE10-4855-0648-ABE7-CE8C3AEEB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7973BA-E5B3-FF00-F57E-6F0FB2005C74}"/>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987685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A551F-BC8D-6CE6-3B5B-B5E3473A57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C12726-3E9D-2DFF-C144-A9A37EF48D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E24BD3-2C1D-75B6-15FB-B0D77DA068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4D5EB9-4714-8086-760E-B7EE393630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F41AA5-D3D6-4AD7-BA85-9DDBDB09F9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B315C0-5304-30D9-E052-B67F3310C851}"/>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FD693E2E-0DAB-21A7-C78F-9701EF4F2C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A087C3-9DDC-618B-F143-7A633B87007F}"/>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3221230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FBCEC-7976-55EC-3FB6-ED8122D955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4AFB20-827A-AFAF-C790-ED58389C5527}"/>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3F07AE60-B8B0-B2BB-EDEE-927B780698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DE394F-596F-BC31-FEFE-A2AA43DFEB51}"/>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781216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354F52-1F39-DD5F-D165-9A4026E59F9C}"/>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BAED6B25-20DD-3FAA-9B3B-C1AF6E228E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48CA53-3DD6-0126-0219-A547F5C32361}"/>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1524090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7755E-2374-77A2-2DE3-C2890E870A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9F33ED-31DB-1BEE-FD6B-9B3CFC0B50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53BDC6-EA08-7917-B48C-BC5A13CEC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A5E7D3-D1A3-162E-2167-72D175E1AD8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2DE52CE-8517-E56C-4C02-04782B9C7A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FF4CE2-5589-AD6E-18DD-3AE465D72856}"/>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595219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856D-0FC7-987E-4290-6CF32B60F4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1E488B-7EBE-5A81-B1F2-84C22032FB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FBB982-B337-680F-335A-91333F862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E1C7CF-C8E7-AE89-5300-ABBBE332F0C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A84C745-A1C3-F4CB-7348-9549839F66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2471A4-0829-318A-CC05-3F4766A787D2}"/>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2132648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DE4ADC-8C72-2BAB-5FF1-0B9EAFFA45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D3D313-0684-A112-157C-028E732AD8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32E45-ACA2-CEF3-F16C-03834E8888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22EA5B76-188E-B447-0BD6-4214FA24B3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8C17BB-6CCB-ED8B-21B2-AB322CB33D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39DFA0-78CD-40AB-9BFB-E0F16B051548}" type="slidenum">
              <a:rPr lang="en-US" smtClean="0"/>
              <a:t>‹#›</a:t>
            </a:fld>
            <a:endParaRPr lang="en-US"/>
          </a:p>
        </p:txBody>
      </p:sp>
    </p:spTree>
    <p:extLst>
      <p:ext uri="{BB962C8B-B14F-4D97-AF65-F5344CB8AC3E}">
        <p14:creationId xmlns:p14="http://schemas.microsoft.com/office/powerpoint/2010/main" val="3473124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9.png"/><Relationship Id="rId11" Type="http://schemas.openxmlformats.org/officeDocument/2006/relationships/hyperlink" Target="https://github.com/EvanWu19/ExternalOntologyforCERF" TargetMode="External"/><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A blue dna structure on a black background&#10;&#10;Description automatically generated">
            <a:extLst>
              <a:ext uri="{FF2B5EF4-FFF2-40B4-BE49-F238E27FC236}">
                <a16:creationId xmlns:a16="http://schemas.microsoft.com/office/drawing/2014/main" id="{196F7D9D-2173-308A-74BE-3178B1975A4D}"/>
              </a:ext>
            </a:extLst>
          </p:cNvPr>
          <p:cNvPicPr>
            <a:picLocks noGrp="1" noChangeAspect="1"/>
          </p:cNvPicPr>
          <p:nvPr>
            <p:ph type="pic" sz="quarter" idx="14"/>
          </p:nvPr>
        </p:nvPicPr>
        <p:blipFill rotWithShape="1">
          <a:blip r:embed="rId3"/>
          <a:srcRect l="11866" t="8744" r="1622" b="-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77981" y="1122363"/>
            <a:ext cx="4023360" cy="3204134"/>
          </a:xfrm>
        </p:spPr>
        <p:txBody>
          <a:bodyPr vert="horz" lIns="91440" tIns="45720" rIns="91440" bIns="45720" rtlCol="0" anchor="b">
            <a:normAutofit/>
          </a:bodyPr>
          <a:lstStyle/>
          <a:p>
            <a:r>
              <a:rPr lang="en-US" sz="2400" b="1" dirty="0"/>
              <a:t>UMGC BIOT 670I</a:t>
            </a:r>
            <a:br>
              <a:rPr lang="en-US" sz="2400" b="1" dirty="0"/>
            </a:br>
            <a:r>
              <a:rPr lang="en-US" sz="2400" b="1" dirty="0"/>
              <a:t>Fall 2023</a:t>
            </a:r>
            <a:br>
              <a:rPr lang="en-US" sz="2400" b="1" dirty="0"/>
            </a:br>
            <a:r>
              <a:rPr lang="en-US" sz="2400" b="1" dirty="0"/>
              <a:t>Capstone Project Status Update </a:t>
            </a:r>
            <a:br>
              <a:rPr lang="en-US" sz="2400" b="1" dirty="0"/>
            </a:br>
            <a:r>
              <a:rPr lang="en-US" sz="2400" b="1" dirty="0"/>
              <a:t>Group 3</a:t>
            </a:r>
            <a:br>
              <a:rPr lang="en-US" sz="1900" dirty="0"/>
            </a:br>
            <a:br>
              <a:rPr lang="en-US" sz="1900" dirty="0"/>
            </a:br>
            <a:r>
              <a:rPr lang="en-US" sz="1900" b="0" dirty="0"/>
              <a:t>Kevin Scaife, </a:t>
            </a:r>
            <a:r>
              <a:rPr lang="en-US" sz="1900" b="0" dirty="0" err="1"/>
              <a:t>Runyu</a:t>
            </a:r>
            <a:r>
              <a:rPr lang="en-US" sz="1900" b="0" dirty="0"/>
              <a:t> Wu, Priscilla Do Amaral, Anthony Ford, </a:t>
            </a:r>
            <a:r>
              <a:rPr lang="en-US" sz="1900" b="0" dirty="0" err="1"/>
              <a:t>Aieman</a:t>
            </a:r>
            <a:r>
              <a:rPr lang="en-US" sz="1900" b="0" dirty="0"/>
              <a:t> Zehra</a:t>
            </a:r>
            <a:br>
              <a:rPr lang="en-US" sz="1900" b="0" dirty="0"/>
            </a:br>
            <a:br>
              <a:rPr lang="en-US" sz="1900" b="0" dirty="0"/>
            </a:br>
            <a:r>
              <a:rPr lang="en-US" sz="1900" b="0" dirty="0"/>
              <a:t>Ontologies </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17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D7CC472-441C-0468-60C5-6E62F5DD82FB}"/>
              </a:ext>
            </a:extLst>
          </p:cNvPr>
          <p:cNvSpPr/>
          <p:nvPr/>
        </p:nvSpPr>
        <p:spPr>
          <a:xfrm>
            <a:off x="-3175" y="0"/>
            <a:ext cx="6096000" cy="6858000"/>
          </a:xfrm>
          <a:prstGeom prst="rect">
            <a:avLst/>
          </a:prstGeom>
          <a:solidFill>
            <a:srgbClr val="283B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Placeholder 8" descr="A person typing on a computer&#10;&#10;Description automatically generated">
            <a:extLst>
              <a:ext uri="{FF2B5EF4-FFF2-40B4-BE49-F238E27FC236}">
                <a16:creationId xmlns:a16="http://schemas.microsoft.com/office/drawing/2014/main" id="{23CB71B5-C91B-1E8F-442D-52D7392D36F2}"/>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2208" r="22208"/>
          <a:stretch>
            <a:fillRect/>
          </a:stretch>
        </p:blipFill>
        <p:spPr/>
      </p:pic>
      <p:sp>
        <p:nvSpPr>
          <p:cNvPr id="3" name="Title 2">
            <a:extLst>
              <a:ext uri="{FF2B5EF4-FFF2-40B4-BE49-F238E27FC236}">
                <a16:creationId xmlns:a16="http://schemas.microsoft.com/office/drawing/2014/main" id="{DFADF253-8B93-8BC0-0828-2F5ACF1A6235}"/>
              </a:ext>
            </a:extLst>
          </p:cNvPr>
          <p:cNvSpPr>
            <a:spLocks noGrp="1"/>
          </p:cNvSpPr>
          <p:nvPr>
            <p:ph type="title"/>
          </p:nvPr>
        </p:nvSpPr>
        <p:spPr/>
        <p:txBody>
          <a:bodyPr/>
          <a:lstStyle/>
          <a:p>
            <a:r>
              <a:rPr lang="en-US" dirty="0"/>
              <a:t>Ontology Research and Incorporation</a:t>
            </a:r>
          </a:p>
        </p:txBody>
      </p:sp>
      <p:sp>
        <p:nvSpPr>
          <p:cNvPr id="4" name="Text Placeholder 3">
            <a:extLst>
              <a:ext uri="{FF2B5EF4-FFF2-40B4-BE49-F238E27FC236}">
                <a16:creationId xmlns:a16="http://schemas.microsoft.com/office/drawing/2014/main" id="{039E137A-FAE5-0294-1A7B-8B7C852361F7}"/>
              </a:ext>
            </a:extLst>
          </p:cNvPr>
          <p:cNvSpPr>
            <a:spLocks noGrp="1"/>
          </p:cNvSpPr>
          <p:nvPr>
            <p:ph type="body" sz="quarter" idx="15"/>
          </p:nvPr>
        </p:nvSpPr>
        <p:spPr/>
        <p:txBody>
          <a:bodyPr/>
          <a:lstStyle/>
          <a:p>
            <a:r>
              <a:rPr lang="en-US" dirty="0">
                <a:solidFill>
                  <a:schemeClr val="accent4"/>
                </a:solidFill>
              </a:rPr>
              <a:t>3</a:t>
            </a:r>
          </a:p>
        </p:txBody>
      </p:sp>
      <p:sp>
        <p:nvSpPr>
          <p:cNvPr id="5" name="Text Placeholder 4">
            <a:extLst>
              <a:ext uri="{FF2B5EF4-FFF2-40B4-BE49-F238E27FC236}">
                <a16:creationId xmlns:a16="http://schemas.microsoft.com/office/drawing/2014/main" id="{B7D0BDDF-3DE2-B0C9-67FB-7C4406ABB274}"/>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44958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Ontology Research and Incorporation</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11</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2"/>
            <a:ext cx="11006488" cy="5153889"/>
          </a:xfrm>
        </p:spPr>
        <p:txBody>
          <a:bodyPr>
            <a:normAutofit fontScale="92500" lnSpcReduction="10000"/>
          </a:bodyPr>
          <a:lstStyle/>
          <a:p>
            <a:r>
              <a:rPr lang="en-US" dirty="0"/>
              <a:t>Food industry data</a:t>
            </a:r>
          </a:p>
          <a:p>
            <a:pPr lvl="1"/>
            <a:r>
              <a:rPr lang="en-US" dirty="0"/>
              <a:t>Focusing on biological/bioinformatics data</a:t>
            </a:r>
          </a:p>
          <a:p>
            <a:pPr lvl="2"/>
            <a:r>
              <a:rPr lang="en-US" dirty="0"/>
              <a:t>FASTA files are used to store nucleotide and protein sequences that range in size from single genes/proteins all the way to genomes/proteomes</a:t>
            </a:r>
          </a:p>
          <a:p>
            <a:pPr lvl="3"/>
            <a:r>
              <a:rPr lang="en-US" dirty="0"/>
              <a:t>Eukaryotic vs prokaryotic genomes and production organism vs probiotics </a:t>
            </a:r>
          </a:p>
          <a:p>
            <a:pPr lvl="3"/>
            <a:r>
              <a:rPr lang="en-US" dirty="0"/>
              <a:t>Gene clusters, housekeeping genes, specific motifs </a:t>
            </a:r>
          </a:p>
          <a:p>
            <a:pPr lvl="3"/>
            <a:r>
              <a:rPr lang="en-US" dirty="0"/>
              <a:t>Clinically relevant tags (</a:t>
            </a:r>
            <a:r>
              <a:rPr lang="en-US" i="1" dirty="0"/>
              <a:t>e.g.,</a:t>
            </a:r>
            <a:r>
              <a:rPr lang="en-US" dirty="0"/>
              <a:t> allergenic epitopes and specific binding domains/activity)</a:t>
            </a:r>
          </a:p>
          <a:p>
            <a:pPr lvl="2"/>
            <a:r>
              <a:rPr lang="en-US" dirty="0"/>
              <a:t>FASTQ files contain quality data for sequencing read data</a:t>
            </a:r>
          </a:p>
          <a:p>
            <a:pPr lvl="2"/>
            <a:r>
              <a:rPr lang="en-US" dirty="0"/>
              <a:t>SAM files can be used for single sequence alignments and genome-wide association studies (single or multiple sequence alignments)</a:t>
            </a:r>
          </a:p>
          <a:p>
            <a:pPr lvl="2"/>
            <a:r>
              <a:rPr lang="en-US" dirty="0"/>
              <a:t>GFF (General Feature Format) stores information fields of a genome (e.g., SNPs)</a:t>
            </a:r>
          </a:p>
          <a:p>
            <a:pPr lvl="2"/>
            <a:r>
              <a:rPr lang="en-US" dirty="0"/>
              <a:t>VCF (Variant Call Format) stores variation data for gene sequences</a:t>
            </a:r>
          </a:p>
          <a:p>
            <a:r>
              <a:rPr lang="en-US" dirty="0"/>
              <a:t>Ontologies</a:t>
            </a:r>
          </a:p>
          <a:p>
            <a:pPr lvl="1"/>
            <a:r>
              <a:rPr lang="en-US" dirty="0"/>
              <a:t>Gene Ontology – GO </a:t>
            </a:r>
          </a:p>
          <a:p>
            <a:pPr lvl="1"/>
            <a:r>
              <a:rPr lang="en-US" dirty="0"/>
              <a:t>Protein Ontology – PRO</a:t>
            </a:r>
          </a:p>
          <a:p>
            <a:pPr lvl="1"/>
            <a:r>
              <a:rPr lang="en-US" dirty="0"/>
              <a:t>Taxonomy - </a:t>
            </a:r>
            <a:r>
              <a:rPr lang="en-US" dirty="0" err="1"/>
              <a:t>NCBITaxon</a:t>
            </a:r>
            <a:endParaRPr lang="en-US" dirty="0"/>
          </a:p>
          <a:p>
            <a:endParaRPr lang="en-US" dirty="0"/>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23915027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Ontology Research and Incorporation</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12</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4392612"/>
          </a:xfrm>
        </p:spPr>
        <p:txBody>
          <a:bodyPr>
            <a:normAutofit/>
          </a:bodyPr>
          <a:lstStyle/>
          <a:p>
            <a:r>
              <a:rPr lang="en-US" dirty="0"/>
              <a:t>Focusing on pharmaceutical industry data</a:t>
            </a:r>
          </a:p>
          <a:p>
            <a:pPr lvl="1"/>
            <a:r>
              <a:rPr lang="en-US" dirty="0"/>
              <a:t>Research and Development</a:t>
            </a:r>
          </a:p>
          <a:p>
            <a:pPr lvl="2"/>
            <a:r>
              <a:rPr lang="en-US" dirty="0"/>
              <a:t>FASTA, FASTQ, SAM, </a:t>
            </a:r>
            <a:r>
              <a:rPr lang="en-US" dirty="0" err="1"/>
              <a:t>Genbank</a:t>
            </a:r>
            <a:endParaRPr lang="en-US" dirty="0"/>
          </a:p>
          <a:p>
            <a:pPr lvl="2"/>
            <a:r>
              <a:rPr lang="en-US" dirty="0"/>
              <a:t>GTF file to hold information about gene structure.</a:t>
            </a:r>
          </a:p>
          <a:p>
            <a:pPr lvl="2"/>
            <a:r>
              <a:rPr lang="en-US" dirty="0"/>
              <a:t>GFF text file to hold information and feature that can be applied to a nucleic acid or protein sequence (e.g. CDS, microRNAs, binding, domains, ORFs)</a:t>
            </a:r>
          </a:p>
          <a:p>
            <a:r>
              <a:rPr lang="en-US" dirty="0"/>
              <a:t>Ontologies </a:t>
            </a:r>
          </a:p>
          <a:p>
            <a:pPr lvl="1"/>
            <a:r>
              <a:rPr lang="en-US" dirty="0"/>
              <a:t>Gene Ontology – GO </a:t>
            </a:r>
          </a:p>
          <a:p>
            <a:pPr lvl="1"/>
            <a:r>
              <a:rPr lang="en-US" dirty="0"/>
              <a:t>Protein Ontology – PRO</a:t>
            </a:r>
          </a:p>
        </p:txBody>
      </p:sp>
    </p:spTree>
    <p:extLst>
      <p:ext uri="{BB962C8B-B14F-4D97-AF65-F5344CB8AC3E}">
        <p14:creationId xmlns:p14="http://schemas.microsoft.com/office/powerpoint/2010/main" val="360858724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Ontology Research and Incorporation</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13</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4392612"/>
          </a:xfrm>
        </p:spPr>
        <p:txBody>
          <a:bodyPr>
            <a:normAutofit lnSpcReduction="10000"/>
          </a:bodyPr>
          <a:lstStyle/>
          <a:p>
            <a:r>
              <a:rPr lang="en-US" dirty="0"/>
              <a:t>Gene Ontology (GO) </a:t>
            </a:r>
          </a:p>
          <a:p>
            <a:pPr lvl="1"/>
            <a:r>
              <a:rPr lang="en-US" dirty="0"/>
              <a:t>Designed to synthesize orthologous biological functional of genes and proteins</a:t>
            </a:r>
          </a:p>
          <a:p>
            <a:pPr lvl="1"/>
            <a:r>
              <a:rPr lang="en-US" dirty="0"/>
              <a:t>Formal representation of data within the biological domain</a:t>
            </a:r>
          </a:p>
          <a:p>
            <a:pPr lvl="2"/>
            <a:r>
              <a:rPr lang="en-US" dirty="0"/>
              <a:t>Molecular Function (MF)</a:t>
            </a:r>
          </a:p>
          <a:p>
            <a:pPr lvl="2"/>
            <a:r>
              <a:rPr lang="en-US" dirty="0"/>
              <a:t>Cellular Compartment (CC)</a:t>
            </a:r>
          </a:p>
          <a:p>
            <a:pPr lvl="2"/>
            <a:r>
              <a:rPr lang="en-US" dirty="0"/>
              <a:t>Biological Process (BP)</a:t>
            </a:r>
          </a:p>
          <a:p>
            <a:pPr lvl="1"/>
            <a:r>
              <a:rPr lang="en-US" dirty="0"/>
              <a:t>Three separate root ontologies that are not related using </a:t>
            </a:r>
            <a:r>
              <a:rPr lang="en-US" i="1" dirty="0"/>
              <a:t>is a </a:t>
            </a:r>
            <a:r>
              <a:rPr lang="en-US" dirty="0"/>
              <a:t>terminology</a:t>
            </a:r>
          </a:p>
          <a:p>
            <a:pPr lvl="2"/>
            <a:r>
              <a:rPr lang="en-US" dirty="0"/>
              <a:t>Can be related by </a:t>
            </a:r>
            <a:r>
              <a:rPr lang="en-US" i="1" dirty="0"/>
              <a:t>part of </a:t>
            </a:r>
            <a:r>
              <a:rPr lang="en-US" dirty="0"/>
              <a:t>and </a:t>
            </a:r>
            <a:r>
              <a:rPr lang="en-US" i="1" dirty="0"/>
              <a:t>regulates </a:t>
            </a:r>
            <a:r>
              <a:rPr lang="en-US" dirty="0"/>
              <a:t>terminology </a:t>
            </a:r>
          </a:p>
          <a:p>
            <a:pPr lvl="1"/>
            <a:r>
              <a:rPr lang="en-US" dirty="0"/>
              <a:t>Example GO Annotation: Cytochrome C</a:t>
            </a:r>
          </a:p>
          <a:p>
            <a:pPr lvl="2"/>
            <a:r>
              <a:rPr lang="en-US" dirty="0"/>
              <a:t>Oxidoreductase activity (MF) : Mitochondrial intermembrane space (CC) : Oxidative phosphorylation (BP) </a:t>
            </a:r>
          </a:p>
          <a:p>
            <a:pPr lvl="1"/>
            <a:r>
              <a:rPr lang="en-US" dirty="0"/>
              <a:t>Dynamic ontology</a:t>
            </a:r>
          </a:p>
          <a:p>
            <a:pPr lvl="2"/>
            <a:r>
              <a:rPr lang="en-US" dirty="0"/>
              <a:t>Updated weekly</a:t>
            </a:r>
          </a:p>
          <a:p>
            <a:pPr lvl="1"/>
            <a:endParaRPr lang="en-US" dirty="0"/>
          </a:p>
          <a:p>
            <a:pPr lvl="2"/>
            <a:endParaRPr lang="en-US" dirty="0"/>
          </a:p>
          <a:p>
            <a:endParaRPr lang="en-US" dirty="0"/>
          </a:p>
          <a:p>
            <a:endParaRPr lang="en-US" dirty="0"/>
          </a:p>
        </p:txBody>
      </p:sp>
    </p:spTree>
    <p:extLst>
      <p:ext uri="{BB962C8B-B14F-4D97-AF65-F5344CB8AC3E}">
        <p14:creationId xmlns:p14="http://schemas.microsoft.com/office/powerpoint/2010/main" val="36699155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Ontology Research and Incorporation</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14</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4392612"/>
          </a:xfrm>
        </p:spPr>
        <p:txBody>
          <a:bodyPr>
            <a:noAutofit/>
          </a:bodyPr>
          <a:lstStyle/>
          <a:p>
            <a:r>
              <a:rPr lang="en-US" sz="2000" dirty="0"/>
              <a:t>BioPortal</a:t>
            </a:r>
          </a:p>
          <a:p>
            <a:pPr lvl="1"/>
            <a:r>
              <a:rPr lang="en-US" sz="2000" dirty="0"/>
              <a:t>R</a:t>
            </a:r>
            <a:r>
              <a:rPr lang="en-US" sz="2000" dirty="0">
                <a:effectLst/>
              </a:rPr>
              <a:t>epository for biomedical ontologies and terminologies</a:t>
            </a:r>
          </a:p>
          <a:p>
            <a:pPr lvl="1"/>
            <a:r>
              <a:rPr lang="en-US" sz="2000" dirty="0">
                <a:effectLst/>
              </a:rPr>
              <a:t>Ontologies are categorized into various domains or subject areas. These domains include genomics, clinical informatics, anatomy, pharmacology, epidemiology, and more. </a:t>
            </a:r>
          </a:p>
          <a:p>
            <a:pPr lvl="1"/>
            <a:r>
              <a:rPr lang="en-US" sz="2000" dirty="0">
                <a:effectLst/>
              </a:rPr>
              <a:t>Mostly available in OWL and OBO formats </a:t>
            </a:r>
          </a:p>
          <a:p>
            <a:pPr lvl="1"/>
            <a:r>
              <a:rPr lang="en-US" sz="2000" dirty="0"/>
              <a:t>Example </a:t>
            </a:r>
            <a:r>
              <a:rPr lang="en-US" sz="2000" dirty="0" err="1"/>
              <a:t>sequence_feature</a:t>
            </a:r>
            <a:r>
              <a:rPr lang="en-US" sz="2000" dirty="0"/>
              <a:t>: gene: </a:t>
            </a:r>
            <a:r>
              <a:rPr lang="en-US" sz="2000" dirty="0" err="1"/>
              <a:t>proten_coding_gene</a:t>
            </a:r>
            <a:r>
              <a:rPr lang="en-US" sz="2000" dirty="0"/>
              <a:t>: AANATL2 (</a:t>
            </a:r>
            <a:r>
              <a:rPr lang="en-US" sz="2000"/>
              <a:t>fruit fly) </a:t>
            </a:r>
            <a:endParaRPr lang="en-US" sz="2000" dirty="0">
              <a:effectLst/>
            </a:endParaRPr>
          </a:p>
          <a:p>
            <a:pPr lvl="1"/>
            <a:r>
              <a:rPr lang="en-US" sz="2000" dirty="0"/>
              <a:t>P</a:t>
            </a:r>
            <a:r>
              <a:rPr lang="en-US" sz="2000" b="0" i="0" dirty="0">
                <a:effectLst/>
              </a:rPr>
              <a:t>rovides APIs and web services that allow users to integrate their subsets with other software tools and applications</a:t>
            </a:r>
          </a:p>
          <a:p>
            <a:pPr lvl="2"/>
            <a:r>
              <a:rPr lang="en-US" dirty="0">
                <a:effectLst/>
              </a:rPr>
              <a:t>NCBO widgets</a:t>
            </a:r>
            <a:endParaRPr lang="en-US" dirty="0"/>
          </a:p>
          <a:p>
            <a:pPr lvl="3"/>
            <a:r>
              <a:rPr lang="en-US" sz="2000" b="1" dirty="0"/>
              <a:t>Term selection</a:t>
            </a:r>
            <a:r>
              <a:rPr lang="en-US" sz="2000" dirty="0"/>
              <a:t>: </a:t>
            </a:r>
            <a:r>
              <a:rPr lang="en-US" sz="2000" dirty="0">
                <a:effectLst/>
              </a:rPr>
              <a:t>add a text field to our application window that will let users enter a term from a controlled vocabulary (e.g., terms from a single ontology)</a:t>
            </a:r>
            <a:endParaRPr lang="en-US" sz="2000" dirty="0"/>
          </a:p>
          <a:p>
            <a:pPr lvl="3"/>
            <a:r>
              <a:rPr lang="en-US" sz="2000" b="1" dirty="0"/>
              <a:t>Ontology search</a:t>
            </a:r>
            <a:r>
              <a:rPr lang="en-US" sz="2000" dirty="0"/>
              <a:t>: </a:t>
            </a:r>
            <a:r>
              <a:rPr lang="en-US" sz="2000" b="0" i="0" dirty="0">
                <a:effectLst/>
              </a:rPr>
              <a:t>add to your Web site a search box that searches a specific BioPortal ontology</a:t>
            </a:r>
            <a:endParaRPr lang="en-US" sz="2000" dirty="0"/>
          </a:p>
          <a:p>
            <a:pPr lvl="3"/>
            <a:r>
              <a:rPr lang="en-US" sz="2000" b="1" dirty="0"/>
              <a:t> Track updates (RSS Feed Widget)</a:t>
            </a:r>
            <a:r>
              <a:rPr lang="en-US" sz="2000" dirty="0"/>
              <a:t>:</a:t>
            </a:r>
            <a:r>
              <a:rPr lang="en-US" sz="2000" b="1" dirty="0"/>
              <a:t> </a:t>
            </a:r>
            <a:r>
              <a:rPr lang="en-US" sz="2000" b="1" dirty="0">
                <a:effectLst/>
              </a:rPr>
              <a:t> </a:t>
            </a:r>
            <a:r>
              <a:rPr lang="en-US" sz="2000" dirty="0">
                <a:effectLst/>
              </a:rPr>
              <a:t>live feed of all the changes to the ontology of interest</a:t>
            </a:r>
            <a:endParaRPr lang="en-US" sz="2000" dirty="0"/>
          </a:p>
        </p:txBody>
      </p:sp>
    </p:spTree>
    <p:extLst>
      <p:ext uri="{BB962C8B-B14F-4D97-AF65-F5344CB8AC3E}">
        <p14:creationId xmlns:p14="http://schemas.microsoft.com/office/powerpoint/2010/main" val="364622270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D7CC472-441C-0468-60C5-6E62F5DD82FB}"/>
              </a:ext>
            </a:extLst>
          </p:cNvPr>
          <p:cNvSpPr/>
          <p:nvPr/>
        </p:nvSpPr>
        <p:spPr>
          <a:xfrm>
            <a:off x="-3175" y="0"/>
            <a:ext cx="6096000" cy="6858000"/>
          </a:xfrm>
          <a:prstGeom prst="rect">
            <a:avLst/>
          </a:prstGeom>
          <a:solidFill>
            <a:srgbClr val="283B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Placeholder 8" descr="A stairs with icons and symbols&#10;&#10;Description automatically generated with medium confidence">
            <a:extLst>
              <a:ext uri="{FF2B5EF4-FFF2-40B4-BE49-F238E27FC236}">
                <a16:creationId xmlns:a16="http://schemas.microsoft.com/office/drawing/2014/main" id="{EA0AEDB1-0E5A-F902-FE02-C0BE7B094ED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5532" r="5532"/>
          <a:stretch>
            <a:fillRect/>
          </a:stretch>
        </p:blipFill>
        <p:spPr/>
      </p:pic>
      <p:sp>
        <p:nvSpPr>
          <p:cNvPr id="3" name="Title 2">
            <a:extLst>
              <a:ext uri="{FF2B5EF4-FFF2-40B4-BE49-F238E27FC236}">
                <a16:creationId xmlns:a16="http://schemas.microsoft.com/office/drawing/2014/main" id="{DFADF253-8B93-8BC0-0828-2F5ACF1A6235}"/>
              </a:ext>
            </a:extLst>
          </p:cNvPr>
          <p:cNvSpPr>
            <a:spLocks noGrp="1"/>
          </p:cNvSpPr>
          <p:nvPr>
            <p:ph type="title"/>
          </p:nvPr>
        </p:nvSpPr>
        <p:spPr/>
        <p:txBody>
          <a:bodyPr/>
          <a:lstStyle/>
          <a:p>
            <a:r>
              <a:rPr lang="en-US" dirty="0"/>
              <a:t>Next Steps, Scope Changes, and Challenges</a:t>
            </a:r>
          </a:p>
        </p:txBody>
      </p:sp>
      <p:sp>
        <p:nvSpPr>
          <p:cNvPr id="4" name="Text Placeholder 3">
            <a:extLst>
              <a:ext uri="{FF2B5EF4-FFF2-40B4-BE49-F238E27FC236}">
                <a16:creationId xmlns:a16="http://schemas.microsoft.com/office/drawing/2014/main" id="{039E137A-FAE5-0294-1A7B-8B7C852361F7}"/>
              </a:ext>
            </a:extLst>
          </p:cNvPr>
          <p:cNvSpPr>
            <a:spLocks noGrp="1"/>
          </p:cNvSpPr>
          <p:nvPr>
            <p:ph type="body" sz="quarter" idx="15"/>
          </p:nvPr>
        </p:nvSpPr>
        <p:spPr/>
        <p:txBody>
          <a:bodyPr/>
          <a:lstStyle/>
          <a:p>
            <a:r>
              <a:rPr lang="en-US" dirty="0">
                <a:solidFill>
                  <a:schemeClr val="accent4"/>
                </a:solidFill>
              </a:rPr>
              <a:t>4</a:t>
            </a:r>
          </a:p>
        </p:txBody>
      </p:sp>
      <p:sp>
        <p:nvSpPr>
          <p:cNvPr id="5" name="Text Placeholder 4">
            <a:extLst>
              <a:ext uri="{FF2B5EF4-FFF2-40B4-BE49-F238E27FC236}">
                <a16:creationId xmlns:a16="http://schemas.microsoft.com/office/drawing/2014/main" id="{B7D0BDDF-3DE2-B0C9-67FB-7C4406ABB274}"/>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46937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Next Steps and Challenges</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16</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4392612"/>
          </a:xfrm>
        </p:spPr>
        <p:txBody>
          <a:bodyPr/>
          <a:lstStyle/>
          <a:p>
            <a:r>
              <a:rPr lang="en-US" dirty="0"/>
              <a:t>Next steps</a:t>
            </a:r>
          </a:p>
          <a:p>
            <a:pPr lvl="1"/>
            <a:r>
              <a:rPr lang="en-US" dirty="0"/>
              <a:t>Test </a:t>
            </a:r>
            <a:r>
              <a:rPr lang="en-US" dirty="0" err="1"/>
              <a:t>Bioportal</a:t>
            </a:r>
            <a:r>
              <a:rPr lang="en-US" dirty="0"/>
              <a:t> API to determine compatibility with our Python-based programs</a:t>
            </a:r>
          </a:p>
          <a:p>
            <a:pPr lvl="1"/>
            <a:r>
              <a:rPr lang="en-US" dirty="0"/>
              <a:t>Add functionality to include multiple ontologies</a:t>
            </a:r>
          </a:p>
          <a:p>
            <a:r>
              <a:rPr lang="en-US" dirty="0"/>
              <a:t>Challenges</a:t>
            </a:r>
          </a:p>
          <a:p>
            <a:pPr lvl="1"/>
            <a:r>
              <a:rPr lang="en-US" dirty="0"/>
              <a:t>Adapting the assignment of ontology terms for multiple different bioinformatics files</a:t>
            </a:r>
          </a:p>
          <a:p>
            <a:pPr lvl="1"/>
            <a:r>
              <a:rPr lang="en-US" dirty="0"/>
              <a:t>Connect a live API to update </a:t>
            </a:r>
            <a:r>
              <a:rPr lang="en-US" dirty="0" err="1"/>
              <a:t>Bioportal</a:t>
            </a:r>
            <a:r>
              <a:rPr lang="en-US" dirty="0"/>
              <a:t> ontologies</a:t>
            </a:r>
          </a:p>
        </p:txBody>
      </p:sp>
    </p:spTree>
    <p:extLst>
      <p:ext uri="{BB962C8B-B14F-4D97-AF65-F5344CB8AC3E}">
        <p14:creationId xmlns:p14="http://schemas.microsoft.com/office/powerpoint/2010/main" val="68466676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9D28B-7416-37CF-C46E-E744D8C9513E}"/>
              </a:ext>
            </a:extLst>
          </p:cNvPr>
          <p:cNvSpPr>
            <a:spLocks noGrp="1"/>
          </p:cNvSpPr>
          <p:nvPr>
            <p:ph type="title"/>
          </p:nvPr>
        </p:nvSpPr>
        <p:spPr/>
        <p:txBody>
          <a:bodyPr/>
          <a:lstStyle/>
          <a:p>
            <a:r>
              <a:rPr lang="en-US" dirty="0"/>
              <a:t>Agenda</a:t>
            </a:r>
          </a:p>
        </p:txBody>
      </p:sp>
      <p:sp>
        <p:nvSpPr>
          <p:cNvPr id="4" name="Slide Number Placeholder 3">
            <a:extLst>
              <a:ext uri="{FF2B5EF4-FFF2-40B4-BE49-F238E27FC236}">
                <a16:creationId xmlns:a16="http://schemas.microsoft.com/office/drawing/2014/main" id="{E55D2260-9723-A84D-B6D3-F30D968AC52B}"/>
              </a:ext>
            </a:extLst>
          </p:cNvPr>
          <p:cNvSpPr>
            <a:spLocks noGrp="1"/>
          </p:cNvSpPr>
          <p:nvPr>
            <p:ph type="sldNum" sz="quarter" idx="11"/>
          </p:nvPr>
        </p:nvSpPr>
        <p:spPr/>
        <p:txBody>
          <a:bodyPr/>
          <a:lstStyle/>
          <a:p>
            <a:fld id="{176D288C-CDAA-43CA-9DE4-6641BC7AE8BF}" type="slidenum">
              <a:rPr lang="en-IE" smtClean="0"/>
              <a:pPr/>
              <a:t>2</a:t>
            </a:fld>
            <a:endParaRPr lang="en-IE" dirty="0"/>
          </a:p>
        </p:txBody>
      </p:sp>
      <p:sp>
        <p:nvSpPr>
          <p:cNvPr id="5" name="Text Placeholder 4">
            <a:extLst>
              <a:ext uri="{FF2B5EF4-FFF2-40B4-BE49-F238E27FC236}">
                <a16:creationId xmlns:a16="http://schemas.microsoft.com/office/drawing/2014/main" id="{3508F30C-8E02-8139-3639-24FDA6A566C0}"/>
              </a:ext>
            </a:extLst>
          </p:cNvPr>
          <p:cNvSpPr>
            <a:spLocks noGrp="1"/>
          </p:cNvSpPr>
          <p:nvPr>
            <p:ph type="body" sz="quarter" idx="12"/>
          </p:nvPr>
        </p:nvSpPr>
        <p:spPr/>
        <p:txBody>
          <a:bodyPr/>
          <a:lstStyle/>
          <a:p>
            <a:pPr marL="0" indent="0">
              <a:buNone/>
            </a:pPr>
            <a:r>
              <a:rPr lang="en-US" dirty="0"/>
              <a:t>Project Overview and Goals</a:t>
            </a:r>
          </a:p>
        </p:txBody>
      </p:sp>
      <p:sp>
        <p:nvSpPr>
          <p:cNvPr id="6" name="Text Placeholder 5">
            <a:extLst>
              <a:ext uri="{FF2B5EF4-FFF2-40B4-BE49-F238E27FC236}">
                <a16:creationId xmlns:a16="http://schemas.microsoft.com/office/drawing/2014/main" id="{7C53D6CD-A0E4-ACB0-16C1-D767041321DD}"/>
              </a:ext>
            </a:extLst>
          </p:cNvPr>
          <p:cNvSpPr>
            <a:spLocks noGrp="1"/>
          </p:cNvSpPr>
          <p:nvPr>
            <p:ph type="body" sz="quarter" idx="13"/>
          </p:nvPr>
        </p:nvSpPr>
        <p:spPr/>
        <p:txBody>
          <a:bodyPr/>
          <a:lstStyle/>
          <a:p>
            <a:pPr marL="0" indent="0">
              <a:buNone/>
            </a:pPr>
            <a:r>
              <a:rPr lang="en-US" dirty="0"/>
              <a:t>Core Functionality and GUI Development</a:t>
            </a:r>
          </a:p>
        </p:txBody>
      </p:sp>
      <p:sp>
        <p:nvSpPr>
          <p:cNvPr id="7" name="Text Placeholder 6">
            <a:extLst>
              <a:ext uri="{FF2B5EF4-FFF2-40B4-BE49-F238E27FC236}">
                <a16:creationId xmlns:a16="http://schemas.microsoft.com/office/drawing/2014/main" id="{FCBD2068-E885-F08C-FBE8-5114734EFA21}"/>
              </a:ext>
            </a:extLst>
          </p:cNvPr>
          <p:cNvSpPr>
            <a:spLocks noGrp="1"/>
          </p:cNvSpPr>
          <p:nvPr>
            <p:ph type="body" sz="quarter" idx="14"/>
          </p:nvPr>
        </p:nvSpPr>
        <p:spPr/>
        <p:txBody>
          <a:bodyPr/>
          <a:lstStyle/>
          <a:p>
            <a:pPr marL="0" indent="0">
              <a:buNone/>
            </a:pPr>
            <a:r>
              <a:rPr lang="en-US" dirty="0"/>
              <a:t>Ontology Research and Incorporation</a:t>
            </a:r>
          </a:p>
        </p:txBody>
      </p:sp>
      <p:sp>
        <p:nvSpPr>
          <p:cNvPr id="10" name="Text Placeholder 9">
            <a:extLst>
              <a:ext uri="{FF2B5EF4-FFF2-40B4-BE49-F238E27FC236}">
                <a16:creationId xmlns:a16="http://schemas.microsoft.com/office/drawing/2014/main" id="{E28C4719-0DBD-DF86-55B7-873034323766}"/>
              </a:ext>
            </a:extLst>
          </p:cNvPr>
          <p:cNvSpPr>
            <a:spLocks noGrp="1"/>
          </p:cNvSpPr>
          <p:nvPr>
            <p:ph type="body" sz="quarter" idx="17"/>
          </p:nvPr>
        </p:nvSpPr>
        <p:spPr/>
        <p:txBody>
          <a:bodyPr/>
          <a:lstStyle/>
          <a:p>
            <a:pPr marL="0" indent="0">
              <a:buNone/>
            </a:pPr>
            <a:r>
              <a:rPr lang="en-US" dirty="0">
                <a:solidFill>
                  <a:schemeClr val="accent4"/>
                </a:solidFill>
              </a:rPr>
              <a:t>1</a:t>
            </a:r>
          </a:p>
        </p:txBody>
      </p:sp>
      <p:sp>
        <p:nvSpPr>
          <p:cNvPr id="12" name="Text Placeholder 11">
            <a:extLst>
              <a:ext uri="{FF2B5EF4-FFF2-40B4-BE49-F238E27FC236}">
                <a16:creationId xmlns:a16="http://schemas.microsoft.com/office/drawing/2014/main" id="{E31388E8-4CD3-B3DC-5272-C3AE80665187}"/>
              </a:ext>
            </a:extLst>
          </p:cNvPr>
          <p:cNvSpPr>
            <a:spLocks noGrp="1"/>
          </p:cNvSpPr>
          <p:nvPr>
            <p:ph type="body" sz="quarter" idx="19"/>
          </p:nvPr>
        </p:nvSpPr>
        <p:spPr/>
        <p:txBody>
          <a:bodyPr/>
          <a:lstStyle/>
          <a:p>
            <a:pPr marL="0" indent="0">
              <a:buNone/>
            </a:pPr>
            <a:r>
              <a:rPr lang="en-US" dirty="0">
                <a:solidFill>
                  <a:schemeClr val="accent4"/>
                </a:solidFill>
              </a:rPr>
              <a:t>4</a:t>
            </a:r>
          </a:p>
        </p:txBody>
      </p:sp>
      <p:sp>
        <p:nvSpPr>
          <p:cNvPr id="13" name="Text Placeholder 12">
            <a:extLst>
              <a:ext uri="{FF2B5EF4-FFF2-40B4-BE49-F238E27FC236}">
                <a16:creationId xmlns:a16="http://schemas.microsoft.com/office/drawing/2014/main" id="{8AF52C5E-73C0-C743-29F3-692399A9FB56}"/>
              </a:ext>
            </a:extLst>
          </p:cNvPr>
          <p:cNvSpPr>
            <a:spLocks noGrp="1"/>
          </p:cNvSpPr>
          <p:nvPr>
            <p:ph type="body" sz="quarter" idx="20"/>
          </p:nvPr>
        </p:nvSpPr>
        <p:spPr/>
        <p:txBody>
          <a:bodyPr/>
          <a:lstStyle/>
          <a:p>
            <a:pPr marL="0" indent="0">
              <a:buNone/>
            </a:pPr>
            <a:r>
              <a:rPr lang="en-US" dirty="0">
                <a:solidFill>
                  <a:schemeClr val="accent4"/>
                </a:solidFill>
              </a:rPr>
              <a:t>3</a:t>
            </a:r>
          </a:p>
        </p:txBody>
      </p:sp>
      <p:sp>
        <p:nvSpPr>
          <p:cNvPr id="14" name="Text Placeholder 13">
            <a:extLst>
              <a:ext uri="{FF2B5EF4-FFF2-40B4-BE49-F238E27FC236}">
                <a16:creationId xmlns:a16="http://schemas.microsoft.com/office/drawing/2014/main" id="{21FFAE60-7DF0-799D-BCAC-7DC85949C8A3}"/>
              </a:ext>
            </a:extLst>
          </p:cNvPr>
          <p:cNvSpPr>
            <a:spLocks noGrp="1"/>
          </p:cNvSpPr>
          <p:nvPr>
            <p:ph type="body" sz="quarter" idx="21"/>
          </p:nvPr>
        </p:nvSpPr>
        <p:spPr/>
        <p:txBody>
          <a:bodyPr/>
          <a:lstStyle/>
          <a:p>
            <a:pPr marL="0" indent="0">
              <a:buNone/>
            </a:pPr>
            <a:r>
              <a:rPr lang="en-US" dirty="0">
                <a:solidFill>
                  <a:schemeClr val="accent4"/>
                </a:solidFill>
              </a:rPr>
              <a:t>2</a:t>
            </a:r>
          </a:p>
        </p:txBody>
      </p:sp>
      <p:sp>
        <p:nvSpPr>
          <p:cNvPr id="25" name="Rectangle 24">
            <a:extLst>
              <a:ext uri="{FF2B5EF4-FFF2-40B4-BE49-F238E27FC236}">
                <a16:creationId xmlns:a16="http://schemas.microsoft.com/office/drawing/2014/main" id="{97EB4D0C-B366-B6A3-569A-A3B4BC8C56BE}"/>
              </a:ext>
            </a:extLst>
          </p:cNvPr>
          <p:cNvSpPr>
            <a:spLocks noGrp="1" noRot="1" noMove="1" noResize="1" noEditPoints="1" noAdjustHandles="1" noChangeArrowheads="1" noChangeShapeType="1"/>
          </p:cNvSpPr>
          <p:nvPr/>
        </p:nvSpPr>
        <p:spPr>
          <a:xfrm>
            <a:off x="10809171" y="134754"/>
            <a:ext cx="1241658" cy="1036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9" name="Picture 2" descr="806,700+ Agenda Stock Photos, Pictures &amp; Royalty-Free Images - iStock |  Meeting agenda, Checklist, Calendar">
            <a:extLst>
              <a:ext uri="{FF2B5EF4-FFF2-40B4-BE49-F238E27FC236}">
                <a16:creationId xmlns:a16="http://schemas.microsoft.com/office/drawing/2014/main" id="{B1EE6C6E-6742-7CA3-E977-F18B87F99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5950" y="584319"/>
            <a:ext cx="5829300" cy="58293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 Placeholder 14">
            <a:extLst>
              <a:ext uri="{FF2B5EF4-FFF2-40B4-BE49-F238E27FC236}">
                <a16:creationId xmlns:a16="http://schemas.microsoft.com/office/drawing/2014/main" id="{C74C247F-B466-4E68-1E6C-2BAFDA71CFC9}"/>
              </a:ext>
            </a:extLst>
          </p:cNvPr>
          <p:cNvSpPr>
            <a:spLocks noGrp="1"/>
          </p:cNvSpPr>
          <p:nvPr>
            <p:ph type="body" sz="quarter" idx="15"/>
          </p:nvPr>
        </p:nvSpPr>
        <p:spPr/>
        <p:txBody>
          <a:bodyPr/>
          <a:lstStyle/>
          <a:p>
            <a:pPr marL="0" indent="0">
              <a:buNone/>
            </a:pPr>
            <a:r>
              <a:rPr lang="en-US" dirty="0"/>
              <a:t>Next Steps and Challenges</a:t>
            </a:r>
          </a:p>
        </p:txBody>
      </p:sp>
    </p:spTree>
    <p:extLst>
      <p:ext uri="{BB962C8B-B14F-4D97-AF65-F5344CB8AC3E}">
        <p14:creationId xmlns:p14="http://schemas.microsoft.com/office/powerpoint/2010/main" val="316076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D7CC472-441C-0468-60C5-6E62F5DD82FB}"/>
              </a:ext>
            </a:extLst>
          </p:cNvPr>
          <p:cNvSpPr/>
          <p:nvPr/>
        </p:nvSpPr>
        <p:spPr>
          <a:xfrm>
            <a:off x="-3175" y="0"/>
            <a:ext cx="6096000" cy="6858000"/>
          </a:xfrm>
          <a:prstGeom prst="rect">
            <a:avLst/>
          </a:prstGeom>
          <a:solidFill>
            <a:srgbClr val="283B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Placeholder 7">
            <a:extLst>
              <a:ext uri="{FF2B5EF4-FFF2-40B4-BE49-F238E27FC236}">
                <a16:creationId xmlns:a16="http://schemas.microsoft.com/office/drawing/2014/main" id="{340683B4-F668-CC6D-B7AB-E7B1BAFE3F6E}"/>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13837" r="13837"/>
          <a:stretch>
            <a:fillRect/>
          </a:stretch>
        </p:blipFill>
        <p:spPr/>
      </p:pic>
      <p:sp>
        <p:nvSpPr>
          <p:cNvPr id="3" name="Title 2">
            <a:extLst>
              <a:ext uri="{FF2B5EF4-FFF2-40B4-BE49-F238E27FC236}">
                <a16:creationId xmlns:a16="http://schemas.microsoft.com/office/drawing/2014/main" id="{DFADF253-8B93-8BC0-0828-2F5ACF1A6235}"/>
              </a:ext>
            </a:extLst>
          </p:cNvPr>
          <p:cNvSpPr>
            <a:spLocks noGrp="1"/>
          </p:cNvSpPr>
          <p:nvPr>
            <p:ph type="title"/>
          </p:nvPr>
        </p:nvSpPr>
        <p:spPr/>
        <p:txBody>
          <a:bodyPr/>
          <a:lstStyle/>
          <a:p>
            <a:r>
              <a:rPr lang="en-US" dirty="0"/>
              <a:t>Project Overview and Goals</a:t>
            </a:r>
          </a:p>
        </p:txBody>
      </p:sp>
      <p:sp>
        <p:nvSpPr>
          <p:cNvPr id="4" name="Text Placeholder 3">
            <a:extLst>
              <a:ext uri="{FF2B5EF4-FFF2-40B4-BE49-F238E27FC236}">
                <a16:creationId xmlns:a16="http://schemas.microsoft.com/office/drawing/2014/main" id="{039E137A-FAE5-0294-1A7B-8B7C852361F7}"/>
              </a:ext>
            </a:extLst>
          </p:cNvPr>
          <p:cNvSpPr>
            <a:spLocks noGrp="1"/>
          </p:cNvSpPr>
          <p:nvPr>
            <p:ph type="body" sz="quarter" idx="15"/>
          </p:nvPr>
        </p:nvSpPr>
        <p:spPr/>
        <p:txBody>
          <a:bodyPr/>
          <a:lstStyle/>
          <a:p>
            <a:r>
              <a:rPr lang="en-US" dirty="0">
                <a:solidFill>
                  <a:schemeClr val="accent4"/>
                </a:solidFill>
              </a:rPr>
              <a:t>1</a:t>
            </a:r>
          </a:p>
        </p:txBody>
      </p:sp>
      <p:sp>
        <p:nvSpPr>
          <p:cNvPr id="5" name="Text Placeholder 4">
            <a:extLst>
              <a:ext uri="{FF2B5EF4-FFF2-40B4-BE49-F238E27FC236}">
                <a16:creationId xmlns:a16="http://schemas.microsoft.com/office/drawing/2014/main" id="{B7D0BDDF-3DE2-B0C9-67FB-7C4406ABB274}"/>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50859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Project Overview </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4</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5219990"/>
          </a:xfrm>
        </p:spPr>
        <p:txBody>
          <a:bodyPr>
            <a:normAutofit fontScale="92500" lnSpcReduction="10000"/>
          </a:bodyPr>
          <a:lstStyle/>
          <a:p>
            <a:pPr marL="342900" indent="-342900">
              <a:buFont typeface="Arial" panose="020B0604020202020204" pitchFamily="34" charset="0"/>
              <a:buChar char="•"/>
            </a:pPr>
            <a:r>
              <a:rPr lang="en-US" sz="2600" dirty="0"/>
              <a:t>Design an external application to “checkout” files from CERF, assign ontologies, and “check” the files back into CERF. </a:t>
            </a:r>
          </a:p>
          <a:p>
            <a:pPr marL="628644" lvl="1" indent="-342900"/>
            <a:r>
              <a:rPr lang="en-US" sz="2200" dirty="0">
                <a:solidFill>
                  <a:srgbClr val="000000"/>
                </a:solidFill>
                <a:ea typeface="Calibri" panose="020F0502020204030204" pitchFamily="34" charset="0"/>
                <a:cs typeface="Times New Roman" panose="02020603050405020304" pitchFamily="18" charset="0"/>
              </a:rPr>
              <a:t>B</a:t>
            </a:r>
            <a:r>
              <a:rPr lang="en-US" sz="2200" dirty="0">
                <a:solidFill>
                  <a:srgbClr val="000000"/>
                </a:solidFill>
                <a:effectLst/>
                <a:ea typeface="Calibri" panose="020F0502020204030204" pitchFamily="34" charset="0"/>
                <a:cs typeface="Times New Roman" panose="02020603050405020304" pitchFamily="18" charset="0"/>
              </a:rPr>
              <a:t>ypass the currently non-functional CERF ontology manager </a:t>
            </a:r>
          </a:p>
          <a:p>
            <a:pPr marL="628644" lvl="1" indent="-342900"/>
            <a:r>
              <a:rPr lang="en-US" sz="2200" dirty="0">
                <a:solidFill>
                  <a:srgbClr val="000000"/>
                </a:solidFill>
                <a:ea typeface="Calibri" panose="020F0502020204030204" pitchFamily="34" charset="0"/>
                <a:cs typeface="Times New Roman" panose="02020603050405020304" pitchFamily="18" charset="0"/>
              </a:rPr>
              <a:t>A</a:t>
            </a:r>
            <a:r>
              <a:rPr lang="en-US" sz="2200" dirty="0">
                <a:solidFill>
                  <a:srgbClr val="000000"/>
                </a:solidFill>
                <a:effectLst/>
                <a:ea typeface="Calibri" panose="020F0502020204030204" pitchFamily="34" charset="0"/>
                <a:cs typeface="Times New Roman" panose="02020603050405020304" pitchFamily="18" charset="0"/>
              </a:rPr>
              <a:t>llow for standardized ontology assignment to data used by different industries</a:t>
            </a:r>
          </a:p>
          <a:p>
            <a:pPr marL="342900" indent="-342900">
              <a:buFont typeface="Arial" panose="020B0604020202020204" pitchFamily="34" charset="0"/>
              <a:buChar char="•"/>
            </a:pPr>
            <a:r>
              <a:rPr lang="en-US" sz="2600" dirty="0">
                <a:solidFill>
                  <a:srgbClr val="000000"/>
                </a:solidFill>
                <a:ea typeface="Calibri" panose="020F0502020204030204" pitchFamily="34" charset="0"/>
                <a:cs typeface="Times New Roman" panose="02020603050405020304" pitchFamily="18" charset="0"/>
              </a:rPr>
              <a:t>C</a:t>
            </a:r>
            <a:r>
              <a:rPr lang="en-US" sz="2600" dirty="0">
                <a:solidFill>
                  <a:srgbClr val="000000"/>
                </a:solidFill>
                <a:effectLst/>
                <a:ea typeface="Calibri" panose="020F0502020204030204" pitchFamily="34" charset="0"/>
                <a:cs typeface="Times New Roman" panose="02020603050405020304" pitchFamily="18" charset="0"/>
              </a:rPr>
              <a:t>ore functionality</a:t>
            </a:r>
          </a:p>
          <a:p>
            <a:pPr marL="800100" lvl="1" indent="-342900"/>
            <a:r>
              <a:rPr lang="en-US" sz="2200" dirty="0">
                <a:solidFill>
                  <a:srgbClr val="000000"/>
                </a:solidFill>
                <a:ea typeface="Calibri" panose="020F0502020204030204" pitchFamily="34" charset="0"/>
                <a:cs typeface="Times New Roman" panose="02020603050405020304" pitchFamily="18" charset="0"/>
              </a:rPr>
              <a:t>A</a:t>
            </a:r>
            <a:r>
              <a:rPr lang="en-US" sz="2200" dirty="0">
                <a:solidFill>
                  <a:srgbClr val="000000"/>
                </a:solidFill>
                <a:effectLst/>
                <a:ea typeface="Calibri" panose="020F0502020204030204" pitchFamily="34" charset="0"/>
                <a:cs typeface="Times New Roman" panose="02020603050405020304" pitchFamily="18" charset="0"/>
              </a:rPr>
              <a:t>ssign ontology terms (inserting into document) from standardized lists of terms</a:t>
            </a:r>
          </a:p>
          <a:p>
            <a:pPr marL="800100" lvl="1" indent="-342900"/>
            <a:r>
              <a:rPr lang="en-US" sz="2200" dirty="0">
                <a:solidFill>
                  <a:srgbClr val="000000"/>
                </a:solidFill>
                <a:effectLst/>
                <a:ea typeface="Calibri" panose="020F0502020204030204" pitchFamily="34" charset="0"/>
                <a:cs typeface="Times New Roman" panose="02020603050405020304" pitchFamily="18" charset="0"/>
              </a:rPr>
              <a:t>Save a log of changes (.csv)</a:t>
            </a:r>
          </a:p>
          <a:p>
            <a:pPr marL="342900" indent="-342900">
              <a:buFont typeface="Arial" panose="020B0604020202020204" pitchFamily="34" charset="0"/>
              <a:buChar char="•"/>
            </a:pPr>
            <a:r>
              <a:rPr lang="en-US" sz="2600" dirty="0">
                <a:solidFill>
                  <a:srgbClr val="000000"/>
                </a:solidFill>
                <a:effectLst/>
                <a:ea typeface="Calibri" panose="020F0502020204030204" pitchFamily="34" charset="0"/>
                <a:cs typeface="Times New Roman" panose="02020603050405020304" pitchFamily="18" charset="0"/>
              </a:rPr>
              <a:t>Application will include a GUI to enable selection of ontologies from a list</a:t>
            </a:r>
          </a:p>
          <a:p>
            <a:pPr marL="342900" indent="-342900">
              <a:buFont typeface="Arial" panose="020B0604020202020204" pitchFamily="34" charset="0"/>
              <a:buChar char="•"/>
            </a:pPr>
            <a:r>
              <a:rPr lang="en-US" sz="2600" dirty="0">
                <a:solidFill>
                  <a:srgbClr val="000000"/>
                </a:solidFill>
                <a:ea typeface="Calibri" panose="020F0502020204030204" pitchFamily="34" charset="0"/>
                <a:cs typeface="Times New Roman" panose="02020603050405020304" pitchFamily="18" charset="0"/>
              </a:rPr>
              <a:t>Extensive research is needed for determining industry-relevant data and corresponding ontologies that would effectively categorize the data</a:t>
            </a:r>
          </a:p>
          <a:p>
            <a:pPr marL="342900" indent="-342900">
              <a:buFont typeface="Arial" panose="020B0604020202020204" pitchFamily="34" charset="0"/>
              <a:buChar char="•"/>
            </a:pPr>
            <a:r>
              <a:rPr lang="en-US" sz="2600" dirty="0"/>
              <a:t>Project was split into several components to distribute the work</a:t>
            </a:r>
          </a:p>
          <a:p>
            <a:pPr marL="628644" lvl="1" indent="-342900"/>
            <a:r>
              <a:rPr lang="en-US" sz="2200" dirty="0">
                <a:solidFill>
                  <a:srgbClr val="000000"/>
                </a:solidFill>
                <a:effectLst/>
                <a:ea typeface="Calibri" panose="020F0502020204030204" pitchFamily="34" charset="0"/>
                <a:cs typeface="Times New Roman" panose="02020603050405020304" pitchFamily="18" charset="0"/>
              </a:rPr>
              <a:t>Main application that accomplishes the </a:t>
            </a:r>
            <a:r>
              <a:rPr lang="en-US" sz="2200" dirty="0">
                <a:solidFill>
                  <a:srgbClr val="000000"/>
                </a:solidFill>
                <a:ea typeface="Calibri" panose="020F0502020204030204" pitchFamily="34" charset="0"/>
                <a:cs typeface="Times New Roman" panose="02020603050405020304" pitchFamily="18" charset="0"/>
              </a:rPr>
              <a:t>c</a:t>
            </a:r>
            <a:r>
              <a:rPr lang="en-US" sz="2200" dirty="0">
                <a:solidFill>
                  <a:srgbClr val="000000"/>
                </a:solidFill>
                <a:effectLst/>
                <a:ea typeface="Calibri" panose="020F0502020204030204" pitchFamily="34" charset="0"/>
                <a:cs typeface="Times New Roman" panose="02020603050405020304" pitchFamily="18" charset="0"/>
              </a:rPr>
              <a:t>ore ontology assignment functionality </a:t>
            </a:r>
          </a:p>
          <a:p>
            <a:pPr marL="628644" lvl="1" indent="-342900"/>
            <a:r>
              <a:rPr lang="en-US" sz="2200" dirty="0">
                <a:solidFill>
                  <a:srgbClr val="000000"/>
                </a:solidFill>
                <a:effectLst/>
                <a:ea typeface="Calibri" panose="020F0502020204030204" pitchFamily="34" charset="0"/>
                <a:cs typeface="Times New Roman" panose="02020603050405020304" pitchFamily="18" charset="0"/>
              </a:rPr>
              <a:t>Ontology research and incorporation</a:t>
            </a:r>
          </a:p>
          <a:p>
            <a:pPr marL="628644" lvl="1" indent="-342900"/>
            <a:r>
              <a:rPr lang="en-US" sz="2200" dirty="0">
                <a:solidFill>
                  <a:srgbClr val="000000"/>
                </a:solidFill>
                <a:effectLst/>
                <a:ea typeface="Calibri" panose="020F0502020204030204" pitchFamily="34" charset="0"/>
                <a:cs typeface="Times New Roman" panose="02020603050405020304" pitchFamily="18" charset="0"/>
              </a:rPr>
              <a:t>GUI development </a:t>
            </a:r>
          </a:p>
          <a:p>
            <a:pPr marL="342900" indent="-342900">
              <a:buFont typeface="Arial" panose="020B0604020202020204" pitchFamily="34" charset="0"/>
              <a:buChar char="•"/>
            </a:pPr>
            <a:endParaRPr lang="en-US" dirty="0">
              <a:solidFill>
                <a:srgbClr val="000000"/>
              </a:solidFill>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9318560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Project Goals</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5</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4392612"/>
          </a:xfrm>
        </p:spPr>
        <p:txBody>
          <a:bodyPr/>
          <a:lstStyle/>
          <a:p>
            <a:pPr marL="342900" indent="-342900">
              <a:buFont typeface="Arial" panose="020B0604020202020204" pitchFamily="34" charset="0"/>
              <a:buChar char="•"/>
            </a:pPr>
            <a:r>
              <a:rPr lang="en-US" sz="2400" dirty="0"/>
              <a:t>External application will first be designed to add ontology terms to text-based bioinformatics files (e.g., FASTA or SAM) based on preexisting ontologies from well-defined ontology repositories, specific to the industry to which the data belongs.</a:t>
            </a:r>
          </a:p>
          <a:p>
            <a:pPr marL="0" indent="0">
              <a:buNone/>
            </a:pPr>
            <a:r>
              <a:rPr lang="en-US" sz="2400" dirty="0"/>
              <a:t> </a:t>
            </a:r>
          </a:p>
          <a:p>
            <a:pPr marL="342900" indent="-342900">
              <a:buFont typeface="Arial" panose="020B0604020202020204" pitchFamily="34" charset="0"/>
              <a:buChar char="•"/>
            </a:pPr>
            <a:r>
              <a:rPr lang="en-US" sz="2400" dirty="0"/>
              <a:t>The system must be sufficiently modular that it could be used for more than one industry standard ontology, allow for one or more ontology terms, and must copy that ontology tag into a metadata field or into the body of the file</a:t>
            </a:r>
          </a:p>
          <a:p>
            <a:pPr marL="342900" indent="-342900">
              <a:buFont typeface="Arial" panose="020B0604020202020204" pitchFamily="34" charset="0"/>
              <a:buChar char="•"/>
            </a:pPr>
            <a:endParaRPr lang="en-US" sz="2400" dirty="0"/>
          </a:p>
          <a:p>
            <a:r>
              <a:rPr lang="en-US" sz="2400" dirty="0"/>
              <a:t>Appropriate documentation in the form of a user manual/tutorial</a:t>
            </a:r>
          </a:p>
        </p:txBody>
      </p:sp>
    </p:spTree>
    <p:extLst>
      <p:ext uri="{BB962C8B-B14F-4D97-AF65-F5344CB8AC3E}">
        <p14:creationId xmlns:p14="http://schemas.microsoft.com/office/powerpoint/2010/main" val="166035233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D7CC472-441C-0468-60C5-6E62F5DD82FB}"/>
              </a:ext>
            </a:extLst>
          </p:cNvPr>
          <p:cNvSpPr/>
          <p:nvPr/>
        </p:nvSpPr>
        <p:spPr>
          <a:xfrm>
            <a:off x="-3175" y="0"/>
            <a:ext cx="6096000" cy="6858000"/>
          </a:xfrm>
          <a:prstGeom prst="rect">
            <a:avLst/>
          </a:prstGeom>
          <a:solidFill>
            <a:srgbClr val="283B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Placeholder 10" descr="A hands holding a tablet&#10;&#10;Description automatically generated">
            <a:extLst>
              <a:ext uri="{FF2B5EF4-FFF2-40B4-BE49-F238E27FC236}">
                <a16:creationId xmlns:a16="http://schemas.microsoft.com/office/drawing/2014/main" id="{C0BA07A0-62BE-1EC4-F118-551D2B57112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4991" r="24991"/>
          <a:stretch>
            <a:fillRect/>
          </a:stretch>
        </p:blipFill>
        <p:spPr/>
      </p:pic>
      <p:sp>
        <p:nvSpPr>
          <p:cNvPr id="3" name="Title 2">
            <a:extLst>
              <a:ext uri="{FF2B5EF4-FFF2-40B4-BE49-F238E27FC236}">
                <a16:creationId xmlns:a16="http://schemas.microsoft.com/office/drawing/2014/main" id="{DFADF253-8B93-8BC0-0828-2F5ACF1A6235}"/>
              </a:ext>
            </a:extLst>
          </p:cNvPr>
          <p:cNvSpPr>
            <a:spLocks noGrp="1"/>
          </p:cNvSpPr>
          <p:nvPr>
            <p:ph type="title"/>
          </p:nvPr>
        </p:nvSpPr>
        <p:spPr/>
        <p:txBody>
          <a:bodyPr/>
          <a:lstStyle/>
          <a:p>
            <a:r>
              <a:rPr lang="en-US" dirty="0"/>
              <a:t>Core Functionality and GUI Development</a:t>
            </a:r>
          </a:p>
        </p:txBody>
      </p:sp>
      <p:sp>
        <p:nvSpPr>
          <p:cNvPr id="4" name="Text Placeholder 3">
            <a:extLst>
              <a:ext uri="{FF2B5EF4-FFF2-40B4-BE49-F238E27FC236}">
                <a16:creationId xmlns:a16="http://schemas.microsoft.com/office/drawing/2014/main" id="{039E137A-FAE5-0294-1A7B-8B7C852361F7}"/>
              </a:ext>
            </a:extLst>
          </p:cNvPr>
          <p:cNvSpPr>
            <a:spLocks noGrp="1"/>
          </p:cNvSpPr>
          <p:nvPr>
            <p:ph type="body" sz="quarter" idx="15"/>
          </p:nvPr>
        </p:nvSpPr>
        <p:spPr/>
        <p:txBody>
          <a:bodyPr/>
          <a:lstStyle/>
          <a:p>
            <a:r>
              <a:rPr lang="en-US" dirty="0">
                <a:solidFill>
                  <a:schemeClr val="accent4"/>
                </a:solidFill>
              </a:rPr>
              <a:t>2</a:t>
            </a:r>
          </a:p>
        </p:txBody>
      </p:sp>
      <p:sp>
        <p:nvSpPr>
          <p:cNvPr id="5" name="Text Placeholder 4">
            <a:extLst>
              <a:ext uri="{FF2B5EF4-FFF2-40B4-BE49-F238E27FC236}">
                <a16:creationId xmlns:a16="http://schemas.microsoft.com/office/drawing/2014/main" id="{B7D0BDDF-3DE2-B0C9-67FB-7C4406ABB274}"/>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66324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96091" y="85753"/>
            <a:ext cx="10742613" cy="727075"/>
          </a:xfrm>
        </p:spPr>
        <p:txBody>
          <a:bodyPr/>
          <a:lstStyle/>
          <a:p>
            <a:r>
              <a:rPr lang="en-US" dirty="0"/>
              <a:t>Core Functionality </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7</a:t>
            </a:fld>
            <a:endParaRPr lang="en-US" sz="1200">
              <a:solidFill>
                <a:schemeClr val="tx1">
                  <a:tint val="75000"/>
                </a:schemeClr>
              </a:solidFill>
            </a:endParaRPr>
          </a:p>
        </p:txBody>
      </p:sp>
      <p:pic>
        <p:nvPicPr>
          <p:cNvPr id="14" name="Picture 13" descr="A screenshot of a computer&#10;&#10;Description automatically generated">
            <a:extLst>
              <a:ext uri="{FF2B5EF4-FFF2-40B4-BE49-F238E27FC236}">
                <a16:creationId xmlns:a16="http://schemas.microsoft.com/office/drawing/2014/main" id="{24D9652E-FC39-43C8-2776-92B7B59727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39" y="1566666"/>
            <a:ext cx="2029108" cy="2810267"/>
          </a:xfrm>
          <a:prstGeom prst="rect">
            <a:avLst/>
          </a:prstGeom>
        </p:spPr>
      </p:pic>
      <p:sp>
        <p:nvSpPr>
          <p:cNvPr id="15" name="Arrow: Down 14">
            <a:extLst>
              <a:ext uri="{FF2B5EF4-FFF2-40B4-BE49-F238E27FC236}">
                <a16:creationId xmlns:a16="http://schemas.microsoft.com/office/drawing/2014/main" id="{58CDE0B2-8295-7222-211F-33C4AD14F265}"/>
              </a:ext>
            </a:extLst>
          </p:cNvPr>
          <p:cNvSpPr/>
          <p:nvPr/>
        </p:nvSpPr>
        <p:spPr>
          <a:xfrm rot="16200000">
            <a:off x="2211398" y="2346414"/>
            <a:ext cx="914400" cy="104335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70D84697-5C88-2E5C-ACDB-B7FB5CFB21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7491" y="1888543"/>
            <a:ext cx="1705213" cy="257211"/>
          </a:xfrm>
          <a:prstGeom prst="rect">
            <a:avLst/>
          </a:prstGeom>
        </p:spPr>
      </p:pic>
      <p:pic>
        <p:nvPicPr>
          <p:cNvPr id="27" name="Picture 26">
            <a:extLst>
              <a:ext uri="{FF2B5EF4-FFF2-40B4-BE49-F238E27FC236}">
                <a16:creationId xmlns:a16="http://schemas.microsoft.com/office/drawing/2014/main" id="{CFD0E182-A20E-1924-536F-508F8F2444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3676" y="2347268"/>
            <a:ext cx="1619476" cy="238158"/>
          </a:xfrm>
          <a:prstGeom prst="rect">
            <a:avLst/>
          </a:prstGeom>
        </p:spPr>
      </p:pic>
      <p:pic>
        <p:nvPicPr>
          <p:cNvPr id="29" name="Picture 28">
            <a:extLst>
              <a:ext uri="{FF2B5EF4-FFF2-40B4-BE49-F238E27FC236}">
                <a16:creationId xmlns:a16="http://schemas.microsoft.com/office/drawing/2014/main" id="{EEE88435-E54D-5807-8620-FFA65FC0F9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7493" y="2868091"/>
            <a:ext cx="1476581" cy="257211"/>
          </a:xfrm>
          <a:prstGeom prst="rect">
            <a:avLst/>
          </a:prstGeom>
        </p:spPr>
      </p:pic>
      <p:pic>
        <p:nvPicPr>
          <p:cNvPr id="33" name="Picture 32">
            <a:extLst>
              <a:ext uri="{FF2B5EF4-FFF2-40B4-BE49-F238E27FC236}">
                <a16:creationId xmlns:a16="http://schemas.microsoft.com/office/drawing/2014/main" id="{7CBB6167-AE4B-0621-79BE-CD2ECBFD4F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33673" y="3404392"/>
            <a:ext cx="1524213" cy="257211"/>
          </a:xfrm>
          <a:prstGeom prst="rect">
            <a:avLst/>
          </a:prstGeom>
        </p:spPr>
      </p:pic>
      <p:sp>
        <p:nvSpPr>
          <p:cNvPr id="34" name="Rectangle 33">
            <a:extLst>
              <a:ext uri="{FF2B5EF4-FFF2-40B4-BE49-F238E27FC236}">
                <a16:creationId xmlns:a16="http://schemas.microsoft.com/office/drawing/2014/main" id="{C6EBBCA5-50EA-DF6D-BF80-7EF2EF8DDA03}"/>
              </a:ext>
            </a:extLst>
          </p:cNvPr>
          <p:cNvSpPr/>
          <p:nvPr/>
        </p:nvSpPr>
        <p:spPr>
          <a:xfrm>
            <a:off x="3352799" y="1566666"/>
            <a:ext cx="2514600" cy="3724668"/>
          </a:xfrm>
          <a:prstGeom prst="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C0BB8EA2-3CED-E9FE-071F-0D1A539D5F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0139" y="4651355"/>
            <a:ext cx="1667108" cy="257211"/>
          </a:xfrm>
          <a:prstGeom prst="rect">
            <a:avLst/>
          </a:prstGeom>
        </p:spPr>
      </p:pic>
      <p:sp>
        <p:nvSpPr>
          <p:cNvPr id="41" name="Arrow: Left-Right 40">
            <a:extLst>
              <a:ext uri="{FF2B5EF4-FFF2-40B4-BE49-F238E27FC236}">
                <a16:creationId xmlns:a16="http://schemas.microsoft.com/office/drawing/2014/main" id="{739F467F-614B-7BEB-46A9-70346C8A154B}"/>
              </a:ext>
            </a:extLst>
          </p:cNvPr>
          <p:cNvSpPr/>
          <p:nvPr/>
        </p:nvSpPr>
        <p:spPr>
          <a:xfrm>
            <a:off x="1857375" y="4651355"/>
            <a:ext cx="1313717" cy="25721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3BCC035-B7D9-C8D0-81E4-236854AE13F6}"/>
              </a:ext>
            </a:extLst>
          </p:cNvPr>
          <p:cNvSpPr/>
          <p:nvPr/>
        </p:nvSpPr>
        <p:spPr>
          <a:xfrm>
            <a:off x="167662" y="4514850"/>
            <a:ext cx="1603987" cy="1057275"/>
          </a:xfrm>
          <a:prstGeom prst="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42">
            <a:extLst>
              <a:ext uri="{FF2B5EF4-FFF2-40B4-BE49-F238E27FC236}">
                <a16:creationId xmlns:a16="http://schemas.microsoft.com/office/drawing/2014/main" id="{C96828D9-6595-4C54-C30F-DC15C4D45A83}"/>
              </a:ext>
            </a:extLst>
          </p:cNvPr>
          <p:cNvSpPr/>
          <p:nvPr/>
        </p:nvSpPr>
        <p:spPr>
          <a:xfrm>
            <a:off x="4324331" y="5337174"/>
            <a:ext cx="342900" cy="35718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B020907-E716-8883-5A1C-6035649440A9}"/>
              </a:ext>
            </a:extLst>
          </p:cNvPr>
          <p:cNvSpPr/>
          <p:nvPr/>
        </p:nvSpPr>
        <p:spPr>
          <a:xfrm>
            <a:off x="3352799" y="5724525"/>
            <a:ext cx="2514599" cy="1133475"/>
          </a:xfrm>
          <a:prstGeom prst="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A4CE3035-F7E7-42D8-9802-04F9A53D95A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76567" y="5768627"/>
            <a:ext cx="1238423" cy="257211"/>
          </a:xfrm>
          <a:prstGeom prst="rect">
            <a:avLst/>
          </a:prstGeom>
        </p:spPr>
      </p:pic>
      <p:sp>
        <p:nvSpPr>
          <p:cNvPr id="47" name="Rectangle 46">
            <a:extLst>
              <a:ext uri="{FF2B5EF4-FFF2-40B4-BE49-F238E27FC236}">
                <a16:creationId xmlns:a16="http://schemas.microsoft.com/office/drawing/2014/main" id="{A6228B15-BB2D-CAC8-BCA9-CDB9CA05889D}"/>
              </a:ext>
            </a:extLst>
          </p:cNvPr>
          <p:cNvSpPr/>
          <p:nvPr/>
        </p:nvSpPr>
        <p:spPr>
          <a:xfrm>
            <a:off x="7091951" y="1578524"/>
            <a:ext cx="2514600" cy="3724668"/>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A0FA29A1-E77A-F415-0B5F-162FC0FF02D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63381" y="1794255"/>
            <a:ext cx="1171739" cy="228632"/>
          </a:xfrm>
          <a:prstGeom prst="rect">
            <a:avLst/>
          </a:prstGeom>
        </p:spPr>
      </p:pic>
      <p:sp>
        <p:nvSpPr>
          <p:cNvPr id="50" name="TextBox 49">
            <a:extLst>
              <a:ext uri="{FF2B5EF4-FFF2-40B4-BE49-F238E27FC236}">
                <a16:creationId xmlns:a16="http://schemas.microsoft.com/office/drawing/2014/main" id="{FE426DB5-F67B-C262-980D-468BC4F76D01}"/>
              </a:ext>
            </a:extLst>
          </p:cNvPr>
          <p:cNvSpPr txBox="1"/>
          <p:nvPr/>
        </p:nvSpPr>
        <p:spPr>
          <a:xfrm>
            <a:off x="167662" y="4908566"/>
            <a:ext cx="1603987" cy="430887"/>
          </a:xfrm>
          <a:prstGeom prst="rect">
            <a:avLst/>
          </a:prstGeom>
          <a:noFill/>
        </p:spPr>
        <p:txBody>
          <a:bodyPr wrap="square" rtlCol="0">
            <a:spAutoFit/>
          </a:bodyPr>
          <a:lstStyle/>
          <a:p>
            <a:r>
              <a:rPr lang="en-US" sz="1100" dirty="0"/>
              <a:t>Purpose: collect users input of Ontology</a:t>
            </a:r>
          </a:p>
        </p:txBody>
      </p:sp>
      <p:sp>
        <p:nvSpPr>
          <p:cNvPr id="52" name="TextBox 51">
            <a:extLst>
              <a:ext uri="{FF2B5EF4-FFF2-40B4-BE49-F238E27FC236}">
                <a16:creationId xmlns:a16="http://schemas.microsoft.com/office/drawing/2014/main" id="{28D4FC83-205F-071A-909A-A145F58CD43A}"/>
              </a:ext>
            </a:extLst>
          </p:cNvPr>
          <p:cNvSpPr txBox="1"/>
          <p:nvPr/>
        </p:nvSpPr>
        <p:spPr>
          <a:xfrm>
            <a:off x="3352799" y="3749593"/>
            <a:ext cx="2514600" cy="1107996"/>
          </a:xfrm>
          <a:prstGeom prst="rect">
            <a:avLst/>
          </a:prstGeom>
          <a:noFill/>
        </p:spPr>
        <p:txBody>
          <a:bodyPr wrap="square" rtlCol="0">
            <a:spAutoFit/>
          </a:bodyPr>
          <a:lstStyle/>
          <a:p>
            <a:r>
              <a:rPr lang="en-US" sz="1100" dirty="0"/>
              <a:t>Purpose: write the Ontology to corresponding place in the file</a:t>
            </a:r>
          </a:p>
          <a:p>
            <a:endParaRPr lang="en-US" sz="1100" dirty="0"/>
          </a:p>
          <a:p>
            <a:r>
              <a:rPr lang="en-US" sz="1100" dirty="0"/>
              <a:t>Input: 4 types of bioinformatic file</a:t>
            </a:r>
          </a:p>
          <a:p>
            <a:endParaRPr lang="en-US" sz="1100" dirty="0"/>
          </a:p>
          <a:p>
            <a:r>
              <a:rPr lang="en-US" sz="1100" dirty="0"/>
              <a:t>Output: modified file and their backups</a:t>
            </a:r>
          </a:p>
        </p:txBody>
      </p:sp>
      <p:sp>
        <p:nvSpPr>
          <p:cNvPr id="53" name="TextBox 52">
            <a:extLst>
              <a:ext uri="{FF2B5EF4-FFF2-40B4-BE49-F238E27FC236}">
                <a16:creationId xmlns:a16="http://schemas.microsoft.com/office/drawing/2014/main" id="{68B1F6B2-08F9-2018-4882-0AE133980E1A}"/>
              </a:ext>
            </a:extLst>
          </p:cNvPr>
          <p:cNvSpPr txBox="1"/>
          <p:nvPr/>
        </p:nvSpPr>
        <p:spPr>
          <a:xfrm>
            <a:off x="3352799" y="5986141"/>
            <a:ext cx="2514600" cy="938719"/>
          </a:xfrm>
          <a:prstGeom prst="rect">
            <a:avLst/>
          </a:prstGeom>
          <a:noFill/>
        </p:spPr>
        <p:txBody>
          <a:bodyPr wrap="square" rtlCol="0">
            <a:spAutoFit/>
          </a:bodyPr>
          <a:lstStyle/>
          <a:p>
            <a:r>
              <a:rPr lang="en-US" sz="1100" dirty="0"/>
              <a:t>Purpose: log the Ontology  modification to ontology_changes.csv for CERF to use</a:t>
            </a:r>
          </a:p>
          <a:p>
            <a:endParaRPr lang="en-US" sz="1100" dirty="0"/>
          </a:p>
          <a:p>
            <a:r>
              <a:rPr lang="en-US" sz="1100" dirty="0"/>
              <a:t>Output: update ontology_changes.csv</a:t>
            </a:r>
          </a:p>
          <a:p>
            <a:endParaRPr lang="en-US" sz="1100" dirty="0"/>
          </a:p>
        </p:txBody>
      </p:sp>
      <p:sp>
        <p:nvSpPr>
          <p:cNvPr id="54" name="Arrow: Left-Right 53">
            <a:extLst>
              <a:ext uri="{FF2B5EF4-FFF2-40B4-BE49-F238E27FC236}">
                <a16:creationId xmlns:a16="http://schemas.microsoft.com/office/drawing/2014/main" id="{DB1E9EAF-439F-E392-C6A2-74D1F338B399}"/>
              </a:ext>
            </a:extLst>
          </p:cNvPr>
          <p:cNvSpPr/>
          <p:nvPr/>
        </p:nvSpPr>
        <p:spPr>
          <a:xfrm>
            <a:off x="5910850" y="2801132"/>
            <a:ext cx="1109076" cy="25721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C6206B77-BC6A-46BD-E706-F51289E487FA}"/>
              </a:ext>
            </a:extLst>
          </p:cNvPr>
          <p:cNvSpPr txBox="1"/>
          <p:nvPr/>
        </p:nvSpPr>
        <p:spPr>
          <a:xfrm>
            <a:off x="7163976" y="2908972"/>
            <a:ext cx="2514600" cy="261610"/>
          </a:xfrm>
          <a:prstGeom prst="rect">
            <a:avLst/>
          </a:prstGeom>
          <a:noFill/>
        </p:spPr>
        <p:txBody>
          <a:bodyPr wrap="square" rtlCol="0">
            <a:spAutoFit/>
          </a:bodyPr>
          <a:lstStyle/>
          <a:p>
            <a:r>
              <a:rPr lang="en-US" sz="1100" dirty="0"/>
              <a:t>Detailed Purpose: TBD</a:t>
            </a:r>
          </a:p>
        </p:txBody>
      </p:sp>
      <p:sp>
        <p:nvSpPr>
          <p:cNvPr id="57" name="Title 29">
            <a:extLst>
              <a:ext uri="{FF2B5EF4-FFF2-40B4-BE49-F238E27FC236}">
                <a16:creationId xmlns:a16="http://schemas.microsoft.com/office/drawing/2014/main" id="{970A0257-3B5F-AE55-B805-82C0816FA1DD}"/>
              </a:ext>
            </a:extLst>
          </p:cNvPr>
          <p:cNvSpPr txBox="1">
            <a:spLocks/>
          </p:cNvSpPr>
          <p:nvPr/>
        </p:nvSpPr>
        <p:spPr>
          <a:xfrm>
            <a:off x="1085879" y="831211"/>
            <a:ext cx="2856707" cy="727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accent1"/>
                </a:solidFill>
              </a:rPr>
              <a:t>Basic Functionality </a:t>
            </a:r>
          </a:p>
        </p:txBody>
      </p:sp>
      <p:sp>
        <p:nvSpPr>
          <p:cNvPr id="59" name="Title 29">
            <a:extLst>
              <a:ext uri="{FF2B5EF4-FFF2-40B4-BE49-F238E27FC236}">
                <a16:creationId xmlns:a16="http://schemas.microsoft.com/office/drawing/2014/main" id="{F9DF4FB9-40BD-793C-DBDD-71A954D0408C}"/>
              </a:ext>
            </a:extLst>
          </p:cNvPr>
          <p:cNvSpPr txBox="1">
            <a:spLocks/>
          </p:cNvSpPr>
          <p:nvPr/>
        </p:nvSpPr>
        <p:spPr>
          <a:xfrm>
            <a:off x="6992922" y="823780"/>
            <a:ext cx="3322653" cy="72707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FF0000"/>
                </a:solidFill>
              </a:rPr>
              <a:t>Ontology Functionality </a:t>
            </a:r>
          </a:p>
        </p:txBody>
      </p:sp>
      <p:sp>
        <p:nvSpPr>
          <p:cNvPr id="60" name="TextBox 59">
            <a:extLst>
              <a:ext uri="{FF2B5EF4-FFF2-40B4-BE49-F238E27FC236}">
                <a16:creationId xmlns:a16="http://schemas.microsoft.com/office/drawing/2014/main" id="{5F95C37F-7582-DED7-2E0F-E5CA520AB59A}"/>
              </a:ext>
            </a:extLst>
          </p:cNvPr>
          <p:cNvSpPr txBox="1"/>
          <p:nvPr/>
        </p:nvSpPr>
        <p:spPr>
          <a:xfrm>
            <a:off x="6082301" y="5530502"/>
            <a:ext cx="6281150" cy="1200329"/>
          </a:xfrm>
          <a:prstGeom prst="rect">
            <a:avLst/>
          </a:prstGeom>
          <a:noFill/>
        </p:spPr>
        <p:txBody>
          <a:bodyPr wrap="square" rtlCol="0">
            <a:spAutoFit/>
          </a:bodyPr>
          <a:lstStyle/>
          <a:p>
            <a:r>
              <a:rPr lang="en-US" dirty="0"/>
              <a:t>The functions in BLUE BOX have Version0</a:t>
            </a:r>
          </a:p>
          <a:p>
            <a:endParaRPr lang="en-US" dirty="0"/>
          </a:p>
          <a:p>
            <a:r>
              <a:rPr lang="en-US" dirty="0" err="1">
                <a:hlinkClick r:id="rId11"/>
              </a:rPr>
              <a:t>Github</a:t>
            </a:r>
            <a:r>
              <a:rPr lang="en-US" dirty="0"/>
              <a:t> (</a:t>
            </a:r>
            <a:r>
              <a:rPr lang="en-US" dirty="0" err="1"/>
              <a:t>RunyuWU</a:t>
            </a:r>
            <a:r>
              <a:rPr lang="en-US"/>
              <a:t> branch): </a:t>
            </a:r>
            <a:endParaRPr lang="en-US" dirty="0"/>
          </a:p>
          <a:p>
            <a:r>
              <a:rPr lang="en-US" dirty="0"/>
              <a:t>https://github.com/EvanWu19/ExternalOntologyforCERF</a:t>
            </a:r>
          </a:p>
        </p:txBody>
      </p:sp>
      <p:sp>
        <p:nvSpPr>
          <p:cNvPr id="61" name="Rectangle 60">
            <a:extLst>
              <a:ext uri="{FF2B5EF4-FFF2-40B4-BE49-F238E27FC236}">
                <a16:creationId xmlns:a16="http://schemas.microsoft.com/office/drawing/2014/main" id="{3229DD85-B0AD-0B99-81C8-E1383C1E663C}"/>
              </a:ext>
            </a:extLst>
          </p:cNvPr>
          <p:cNvSpPr/>
          <p:nvPr/>
        </p:nvSpPr>
        <p:spPr>
          <a:xfrm>
            <a:off x="99139" y="1550855"/>
            <a:ext cx="2047782" cy="2826078"/>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705059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Core Functionality – CERF-GUI-Programs </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8</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4392612"/>
          </a:xfrm>
        </p:spPr>
        <p:txBody>
          <a:bodyPr/>
          <a:lstStyle/>
          <a:p>
            <a:r>
              <a:rPr lang="en-US" dirty="0"/>
              <a:t>GUI – implemented via Python </a:t>
            </a:r>
            <a:r>
              <a:rPr lang="en-US" dirty="0" err="1"/>
              <a:t>Flet</a:t>
            </a:r>
            <a:r>
              <a:rPr lang="en-US" dirty="0"/>
              <a:t> – interface between CERF and functional programs</a:t>
            </a:r>
          </a:p>
          <a:p>
            <a:r>
              <a:rPr lang="en-US" dirty="0"/>
              <a:t>GUI accessed manually once a file(s) referencing an ontology is checked out from CERF </a:t>
            </a:r>
          </a:p>
          <a:p>
            <a:r>
              <a:rPr lang="en-US" dirty="0"/>
              <a:t>GUI to pass control to corresponding functional program based upon file type (e.g., </a:t>
            </a:r>
            <a:r>
              <a:rPr lang="en-US" dirty="0" err="1"/>
              <a:t>Fasta</a:t>
            </a:r>
            <a:r>
              <a:rPr lang="en-US" dirty="0"/>
              <a:t>, SAM, GFF3, VCF)</a:t>
            </a:r>
          </a:p>
          <a:p>
            <a:r>
              <a:rPr lang="en-US" dirty="0"/>
              <a:t>GUI contents redisplayed reflecting functional programming ontology modifications </a:t>
            </a:r>
          </a:p>
          <a:p>
            <a:r>
              <a:rPr lang="en-US" dirty="0"/>
              <a:t>Modifications returned to CERF – Check in manually</a:t>
            </a:r>
          </a:p>
        </p:txBody>
      </p:sp>
    </p:spTree>
    <p:extLst>
      <p:ext uri="{BB962C8B-B14F-4D97-AF65-F5344CB8AC3E}">
        <p14:creationId xmlns:p14="http://schemas.microsoft.com/office/powerpoint/2010/main" val="58752068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GUI Development </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9</a:t>
            </a:fld>
            <a:endParaRPr lang="en-US" sz="1200">
              <a:solidFill>
                <a:schemeClr val="tx1">
                  <a:tint val="75000"/>
                </a:schemeClr>
              </a:solidFill>
            </a:endParaRPr>
          </a:p>
        </p:txBody>
      </p:sp>
      <p:sp>
        <p:nvSpPr>
          <p:cNvPr id="28" name="Rectangle 27">
            <a:extLst>
              <a:ext uri="{FF2B5EF4-FFF2-40B4-BE49-F238E27FC236}">
                <a16:creationId xmlns:a16="http://schemas.microsoft.com/office/drawing/2014/main" id="{EB756FEA-B628-5AE0-77FB-2171D127F818}"/>
              </a:ext>
            </a:extLst>
          </p:cNvPr>
          <p:cNvSpPr/>
          <p:nvPr/>
        </p:nvSpPr>
        <p:spPr>
          <a:xfrm>
            <a:off x="423512" y="1682447"/>
            <a:ext cx="1977081" cy="2755557"/>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7DA3C95C-B223-2B80-33BB-D330110D8816}"/>
              </a:ext>
            </a:extLst>
          </p:cNvPr>
          <p:cNvSpPr/>
          <p:nvPr/>
        </p:nvSpPr>
        <p:spPr>
          <a:xfrm>
            <a:off x="545517" y="1771785"/>
            <a:ext cx="1734207" cy="1681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Title of the program</a:t>
            </a:r>
          </a:p>
        </p:txBody>
      </p:sp>
      <p:sp>
        <p:nvSpPr>
          <p:cNvPr id="32" name="Rectangle 31">
            <a:extLst>
              <a:ext uri="{FF2B5EF4-FFF2-40B4-BE49-F238E27FC236}">
                <a16:creationId xmlns:a16="http://schemas.microsoft.com/office/drawing/2014/main" id="{C3B0FC3A-03E0-0203-BA07-A186A19649CB}"/>
              </a:ext>
            </a:extLst>
          </p:cNvPr>
          <p:cNvSpPr/>
          <p:nvPr/>
        </p:nvSpPr>
        <p:spPr>
          <a:xfrm>
            <a:off x="545517" y="2060134"/>
            <a:ext cx="737918" cy="9462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800" i="1" dirty="0"/>
              <a:t>Files will show up here</a:t>
            </a:r>
          </a:p>
        </p:txBody>
      </p:sp>
      <p:sp>
        <p:nvSpPr>
          <p:cNvPr id="33" name="Rectangle 32">
            <a:extLst>
              <a:ext uri="{FF2B5EF4-FFF2-40B4-BE49-F238E27FC236}">
                <a16:creationId xmlns:a16="http://schemas.microsoft.com/office/drawing/2014/main" id="{B6D657E6-7E32-921F-4694-B790D9D21C1D}"/>
              </a:ext>
            </a:extLst>
          </p:cNvPr>
          <p:cNvSpPr/>
          <p:nvPr/>
        </p:nvSpPr>
        <p:spPr>
          <a:xfrm>
            <a:off x="1466315" y="2068085"/>
            <a:ext cx="628153" cy="1749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Browse</a:t>
            </a:r>
          </a:p>
        </p:txBody>
      </p:sp>
      <p:sp>
        <p:nvSpPr>
          <p:cNvPr id="34" name="Rectangle 33">
            <a:extLst>
              <a:ext uri="{FF2B5EF4-FFF2-40B4-BE49-F238E27FC236}">
                <a16:creationId xmlns:a16="http://schemas.microsoft.com/office/drawing/2014/main" id="{A2CF4D7E-F27A-3999-C809-40B183EB5AF9}"/>
              </a:ext>
            </a:extLst>
          </p:cNvPr>
          <p:cNvSpPr/>
          <p:nvPr/>
        </p:nvSpPr>
        <p:spPr>
          <a:xfrm>
            <a:off x="545517" y="3125609"/>
            <a:ext cx="737918" cy="13517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800" dirty="0"/>
              <a:t>Ontologies</a:t>
            </a:r>
          </a:p>
        </p:txBody>
      </p:sp>
      <p:sp>
        <p:nvSpPr>
          <p:cNvPr id="35" name="Rectangle 34">
            <a:extLst>
              <a:ext uri="{FF2B5EF4-FFF2-40B4-BE49-F238E27FC236}">
                <a16:creationId xmlns:a16="http://schemas.microsoft.com/office/drawing/2014/main" id="{7E9BEB6A-1007-D9DD-2D3A-B84372975AE8}"/>
              </a:ext>
            </a:extLst>
          </p:cNvPr>
          <p:cNvSpPr/>
          <p:nvPr/>
        </p:nvSpPr>
        <p:spPr>
          <a:xfrm>
            <a:off x="3136232" y="1682447"/>
            <a:ext cx="1977081" cy="2755557"/>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7A948DBD-D544-75B7-61E6-E44095000D1B}"/>
              </a:ext>
            </a:extLst>
          </p:cNvPr>
          <p:cNvSpPr/>
          <p:nvPr/>
        </p:nvSpPr>
        <p:spPr>
          <a:xfrm>
            <a:off x="3258237" y="1771785"/>
            <a:ext cx="1734207" cy="1681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Title of the program</a:t>
            </a:r>
          </a:p>
        </p:txBody>
      </p:sp>
      <p:sp>
        <p:nvSpPr>
          <p:cNvPr id="37" name="Rectangle 36">
            <a:extLst>
              <a:ext uri="{FF2B5EF4-FFF2-40B4-BE49-F238E27FC236}">
                <a16:creationId xmlns:a16="http://schemas.microsoft.com/office/drawing/2014/main" id="{6B9B1578-F7D2-70C2-AC68-2BFE741A2BF9}"/>
              </a:ext>
            </a:extLst>
          </p:cNvPr>
          <p:cNvSpPr/>
          <p:nvPr/>
        </p:nvSpPr>
        <p:spPr>
          <a:xfrm>
            <a:off x="3258237" y="2060134"/>
            <a:ext cx="737918" cy="9462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800" b="1" dirty="0" err="1"/>
              <a:t>Test.txt</a:t>
            </a:r>
            <a:endParaRPr lang="en-US" sz="800" b="1" dirty="0"/>
          </a:p>
          <a:p>
            <a:r>
              <a:rPr lang="en-US" sz="800" dirty="0"/>
              <a:t>Test2.txt</a:t>
            </a:r>
          </a:p>
          <a:p>
            <a:endParaRPr lang="en-US" sz="800" dirty="0"/>
          </a:p>
        </p:txBody>
      </p:sp>
      <p:sp>
        <p:nvSpPr>
          <p:cNvPr id="38" name="Rectangle 37">
            <a:extLst>
              <a:ext uri="{FF2B5EF4-FFF2-40B4-BE49-F238E27FC236}">
                <a16:creationId xmlns:a16="http://schemas.microsoft.com/office/drawing/2014/main" id="{37E2A115-DC4D-C6A3-83DA-F34B58CA61D6}"/>
              </a:ext>
            </a:extLst>
          </p:cNvPr>
          <p:cNvSpPr/>
          <p:nvPr/>
        </p:nvSpPr>
        <p:spPr>
          <a:xfrm>
            <a:off x="4179035" y="2068085"/>
            <a:ext cx="628153" cy="1749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Browse</a:t>
            </a:r>
          </a:p>
        </p:txBody>
      </p:sp>
      <p:sp>
        <p:nvSpPr>
          <p:cNvPr id="39" name="Rectangle 38">
            <a:extLst>
              <a:ext uri="{FF2B5EF4-FFF2-40B4-BE49-F238E27FC236}">
                <a16:creationId xmlns:a16="http://schemas.microsoft.com/office/drawing/2014/main" id="{D3EE9CE9-DBE6-E531-1D98-C9F0F782CAE2}"/>
              </a:ext>
            </a:extLst>
          </p:cNvPr>
          <p:cNvSpPr/>
          <p:nvPr/>
        </p:nvSpPr>
        <p:spPr>
          <a:xfrm>
            <a:off x="3258237" y="3125609"/>
            <a:ext cx="737918" cy="1351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Ontologies</a:t>
            </a:r>
          </a:p>
        </p:txBody>
      </p:sp>
      <p:sp>
        <p:nvSpPr>
          <p:cNvPr id="40" name="Right Arrow 39">
            <a:extLst>
              <a:ext uri="{FF2B5EF4-FFF2-40B4-BE49-F238E27FC236}">
                <a16:creationId xmlns:a16="http://schemas.microsoft.com/office/drawing/2014/main" id="{1B227552-4EAD-7A2B-5BD2-0E1107577BD2}"/>
              </a:ext>
            </a:extLst>
          </p:cNvPr>
          <p:cNvSpPr/>
          <p:nvPr/>
        </p:nvSpPr>
        <p:spPr>
          <a:xfrm>
            <a:off x="2462604" y="2855264"/>
            <a:ext cx="586020" cy="270345"/>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164B093-F713-06AB-42CE-1656696C4B1A}"/>
              </a:ext>
            </a:extLst>
          </p:cNvPr>
          <p:cNvSpPr/>
          <p:nvPr/>
        </p:nvSpPr>
        <p:spPr>
          <a:xfrm>
            <a:off x="3259562" y="3380051"/>
            <a:ext cx="919473" cy="13517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800" dirty="0"/>
              <a:t>Ontology chosen</a:t>
            </a:r>
          </a:p>
        </p:txBody>
      </p:sp>
      <p:sp>
        <p:nvSpPr>
          <p:cNvPr id="42" name="Rectangle 41">
            <a:extLst>
              <a:ext uri="{FF2B5EF4-FFF2-40B4-BE49-F238E27FC236}">
                <a16:creationId xmlns:a16="http://schemas.microsoft.com/office/drawing/2014/main" id="{0DA978FB-10F0-5F63-FAEA-84932E2285A5}"/>
              </a:ext>
            </a:extLst>
          </p:cNvPr>
          <p:cNvSpPr/>
          <p:nvPr/>
        </p:nvSpPr>
        <p:spPr>
          <a:xfrm>
            <a:off x="4294328" y="3586785"/>
            <a:ext cx="397565" cy="13517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t>Add</a:t>
            </a:r>
          </a:p>
        </p:txBody>
      </p:sp>
      <p:sp>
        <p:nvSpPr>
          <p:cNvPr id="43" name="Rectangle 42">
            <a:extLst>
              <a:ext uri="{FF2B5EF4-FFF2-40B4-BE49-F238E27FC236}">
                <a16:creationId xmlns:a16="http://schemas.microsoft.com/office/drawing/2014/main" id="{13EA0E20-5597-C5AA-BFF3-EBBECE7B684B}"/>
              </a:ext>
            </a:extLst>
          </p:cNvPr>
          <p:cNvSpPr/>
          <p:nvPr/>
        </p:nvSpPr>
        <p:spPr>
          <a:xfrm>
            <a:off x="3258238" y="3586785"/>
            <a:ext cx="919474" cy="1351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800" dirty="0" err="1"/>
              <a:t>Test.txt</a:t>
            </a:r>
            <a:endParaRPr lang="en-US" sz="800" dirty="0"/>
          </a:p>
        </p:txBody>
      </p:sp>
      <p:sp>
        <p:nvSpPr>
          <p:cNvPr id="44" name="Right Arrow 43">
            <a:extLst>
              <a:ext uri="{FF2B5EF4-FFF2-40B4-BE49-F238E27FC236}">
                <a16:creationId xmlns:a16="http://schemas.microsoft.com/office/drawing/2014/main" id="{5815ED2B-630E-72A4-1CDB-6D3EAE59B94B}"/>
              </a:ext>
            </a:extLst>
          </p:cNvPr>
          <p:cNvSpPr/>
          <p:nvPr/>
        </p:nvSpPr>
        <p:spPr>
          <a:xfrm>
            <a:off x="5235318" y="2855263"/>
            <a:ext cx="586020" cy="270345"/>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D808311-95D5-253E-8344-8431BB3042AA}"/>
              </a:ext>
            </a:extLst>
          </p:cNvPr>
          <p:cNvSpPr/>
          <p:nvPr/>
        </p:nvSpPr>
        <p:spPr>
          <a:xfrm>
            <a:off x="5943343" y="1682447"/>
            <a:ext cx="1977081" cy="2755557"/>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Rectangle 45">
            <a:extLst>
              <a:ext uri="{FF2B5EF4-FFF2-40B4-BE49-F238E27FC236}">
                <a16:creationId xmlns:a16="http://schemas.microsoft.com/office/drawing/2014/main" id="{79D4734B-C5B7-31DE-A3B0-F3EDED9C8FC6}"/>
              </a:ext>
            </a:extLst>
          </p:cNvPr>
          <p:cNvSpPr/>
          <p:nvPr/>
        </p:nvSpPr>
        <p:spPr>
          <a:xfrm>
            <a:off x="6065348" y="1771785"/>
            <a:ext cx="1734207" cy="1681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Title of the program</a:t>
            </a:r>
          </a:p>
        </p:txBody>
      </p:sp>
      <p:sp>
        <p:nvSpPr>
          <p:cNvPr id="47" name="Rectangle 46">
            <a:extLst>
              <a:ext uri="{FF2B5EF4-FFF2-40B4-BE49-F238E27FC236}">
                <a16:creationId xmlns:a16="http://schemas.microsoft.com/office/drawing/2014/main" id="{B3CECF51-C5B3-CD62-2000-5406FF168DC6}"/>
              </a:ext>
            </a:extLst>
          </p:cNvPr>
          <p:cNvSpPr/>
          <p:nvPr/>
        </p:nvSpPr>
        <p:spPr>
          <a:xfrm>
            <a:off x="6065348" y="2060134"/>
            <a:ext cx="737918" cy="9462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800" dirty="0" err="1"/>
              <a:t>Test.txt</a:t>
            </a:r>
            <a:endParaRPr lang="en-US" sz="800" dirty="0"/>
          </a:p>
          <a:p>
            <a:r>
              <a:rPr lang="en-US" sz="800" dirty="0"/>
              <a:t>Test2.txt</a:t>
            </a:r>
          </a:p>
          <a:p>
            <a:endParaRPr lang="en-US" sz="800" dirty="0"/>
          </a:p>
        </p:txBody>
      </p:sp>
      <p:sp>
        <p:nvSpPr>
          <p:cNvPr id="48" name="Rectangle 47">
            <a:extLst>
              <a:ext uri="{FF2B5EF4-FFF2-40B4-BE49-F238E27FC236}">
                <a16:creationId xmlns:a16="http://schemas.microsoft.com/office/drawing/2014/main" id="{75CCED79-4F8B-800A-55E3-1C7B25EA4321}"/>
              </a:ext>
            </a:extLst>
          </p:cNvPr>
          <p:cNvSpPr/>
          <p:nvPr/>
        </p:nvSpPr>
        <p:spPr>
          <a:xfrm>
            <a:off x="6986146" y="2068085"/>
            <a:ext cx="628153" cy="1749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Browse</a:t>
            </a:r>
          </a:p>
        </p:txBody>
      </p:sp>
      <p:sp>
        <p:nvSpPr>
          <p:cNvPr id="49" name="Rectangle 48">
            <a:extLst>
              <a:ext uri="{FF2B5EF4-FFF2-40B4-BE49-F238E27FC236}">
                <a16:creationId xmlns:a16="http://schemas.microsoft.com/office/drawing/2014/main" id="{7EEAD33A-714A-C28B-07D1-48622865B49E}"/>
              </a:ext>
            </a:extLst>
          </p:cNvPr>
          <p:cNvSpPr/>
          <p:nvPr/>
        </p:nvSpPr>
        <p:spPr>
          <a:xfrm>
            <a:off x="6065348" y="3125609"/>
            <a:ext cx="737918" cy="1351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Ontologies</a:t>
            </a:r>
          </a:p>
        </p:txBody>
      </p:sp>
      <p:sp>
        <p:nvSpPr>
          <p:cNvPr id="50" name="Rectangle 49">
            <a:extLst>
              <a:ext uri="{FF2B5EF4-FFF2-40B4-BE49-F238E27FC236}">
                <a16:creationId xmlns:a16="http://schemas.microsoft.com/office/drawing/2014/main" id="{FC3A5EE9-C6C0-7C0F-DFA0-78826828BF66}"/>
              </a:ext>
            </a:extLst>
          </p:cNvPr>
          <p:cNvSpPr/>
          <p:nvPr/>
        </p:nvSpPr>
        <p:spPr>
          <a:xfrm>
            <a:off x="6066673" y="3380051"/>
            <a:ext cx="919473" cy="1351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800" dirty="0"/>
              <a:t>Ontology chosen</a:t>
            </a:r>
          </a:p>
        </p:txBody>
      </p:sp>
      <p:sp>
        <p:nvSpPr>
          <p:cNvPr id="51" name="Rectangle 50">
            <a:extLst>
              <a:ext uri="{FF2B5EF4-FFF2-40B4-BE49-F238E27FC236}">
                <a16:creationId xmlns:a16="http://schemas.microsoft.com/office/drawing/2014/main" id="{08A2627A-3BE2-7834-CA2B-BDD5DFE9F655}"/>
              </a:ext>
            </a:extLst>
          </p:cNvPr>
          <p:cNvSpPr/>
          <p:nvPr/>
        </p:nvSpPr>
        <p:spPr>
          <a:xfrm>
            <a:off x="7101439" y="3586785"/>
            <a:ext cx="397565" cy="1351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Add</a:t>
            </a:r>
          </a:p>
        </p:txBody>
      </p:sp>
      <p:sp>
        <p:nvSpPr>
          <p:cNvPr id="52" name="Rectangle 51">
            <a:extLst>
              <a:ext uri="{FF2B5EF4-FFF2-40B4-BE49-F238E27FC236}">
                <a16:creationId xmlns:a16="http://schemas.microsoft.com/office/drawing/2014/main" id="{14BD95DE-A2AD-ABE6-5B52-71E7B3D1C368}"/>
              </a:ext>
            </a:extLst>
          </p:cNvPr>
          <p:cNvSpPr/>
          <p:nvPr/>
        </p:nvSpPr>
        <p:spPr>
          <a:xfrm>
            <a:off x="6065349" y="3586785"/>
            <a:ext cx="919474" cy="1351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800" dirty="0"/>
          </a:p>
        </p:txBody>
      </p:sp>
      <p:sp>
        <p:nvSpPr>
          <p:cNvPr id="53" name="Rectangle 52">
            <a:extLst>
              <a:ext uri="{FF2B5EF4-FFF2-40B4-BE49-F238E27FC236}">
                <a16:creationId xmlns:a16="http://schemas.microsoft.com/office/drawing/2014/main" id="{BA0E6ECF-B165-96F3-1B7E-239379C5986F}"/>
              </a:ext>
            </a:extLst>
          </p:cNvPr>
          <p:cNvSpPr/>
          <p:nvPr/>
        </p:nvSpPr>
        <p:spPr>
          <a:xfrm>
            <a:off x="6065348" y="3833275"/>
            <a:ext cx="1433656" cy="37371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800" dirty="0" err="1"/>
              <a:t>Test.txt</a:t>
            </a:r>
            <a:endParaRPr lang="en-US" sz="800" dirty="0"/>
          </a:p>
        </p:txBody>
      </p:sp>
      <p:sp>
        <p:nvSpPr>
          <p:cNvPr id="54" name="Rectangle 53">
            <a:extLst>
              <a:ext uri="{FF2B5EF4-FFF2-40B4-BE49-F238E27FC236}">
                <a16:creationId xmlns:a16="http://schemas.microsoft.com/office/drawing/2014/main" id="{60D90D3D-E5EB-AB5B-202C-3D9B63BEA597}"/>
              </a:ext>
            </a:extLst>
          </p:cNvPr>
          <p:cNvSpPr/>
          <p:nvPr/>
        </p:nvSpPr>
        <p:spPr>
          <a:xfrm>
            <a:off x="3258237" y="3861105"/>
            <a:ext cx="1433656" cy="3737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800" dirty="0"/>
          </a:p>
        </p:txBody>
      </p:sp>
      <p:sp>
        <p:nvSpPr>
          <p:cNvPr id="55" name="TextBox 54">
            <a:extLst>
              <a:ext uri="{FF2B5EF4-FFF2-40B4-BE49-F238E27FC236}">
                <a16:creationId xmlns:a16="http://schemas.microsoft.com/office/drawing/2014/main" id="{D7045EB6-EE4D-2C50-2F75-B8FFA21C3E4D}"/>
              </a:ext>
            </a:extLst>
          </p:cNvPr>
          <p:cNvSpPr txBox="1"/>
          <p:nvPr/>
        </p:nvSpPr>
        <p:spPr>
          <a:xfrm>
            <a:off x="423512" y="4773990"/>
            <a:ext cx="8078231" cy="1569660"/>
          </a:xfrm>
          <a:prstGeom prst="rect">
            <a:avLst/>
          </a:prstGeom>
          <a:noFill/>
        </p:spPr>
        <p:txBody>
          <a:bodyPr wrap="square" rtlCol="0">
            <a:spAutoFit/>
          </a:bodyPr>
          <a:lstStyle/>
          <a:p>
            <a:pPr algn="l"/>
            <a:r>
              <a:rPr lang="en-US" sz="1600" b="0" i="0" u="none" strike="noStrike" dirty="0">
                <a:solidFill>
                  <a:srgbClr val="242424"/>
                </a:solidFill>
                <a:effectLst/>
                <a:latin typeface="inherit"/>
              </a:rPr>
              <a:t>1)Choose File Type (FASTA, SAM, VCF, GFF3) </a:t>
            </a:r>
            <a:r>
              <a:rPr lang="en-US" sz="1600" dirty="0">
                <a:solidFill>
                  <a:srgbClr val="242424"/>
                </a:solidFill>
                <a:latin typeface="inherit"/>
                <a:sym typeface="Wingdings" panose="05000000000000000000" pitchFamily="2" charset="2"/>
              </a:rPr>
              <a:t></a:t>
            </a:r>
            <a:r>
              <a:rPr lang="en-US" sz="1600" b="0" i="0" u="none" strike="noStrike" dirty="0">
                <a:solidFill>
                  <a:srgbClr val="242424"/>
                </a:solidFill>
                <a:effectLst/>
                <a:latin typeface="inherit"/>
              </a:rPr>
              <a:t> key parameters in GUI will be Filename and File Type </a:t>
            </a:r>
            <a:endParaRPr lang="en-US" sz="1600" b="0" i="0" u="none" strike="noStrike" dirty="0">
              <a:solidFill>
                <a:srgbClr val="242424"/>
              </a:solidFill>
              <a:effectLst/>
              <a:latin typeface="Helvetica Neue" panose="02000503000000020004" pitchFamily="2" charset="0"/>
            </a:endParaRPr>
          </a:p>
          <a:p>
            <a:pPr algn="l"/>
            <a:r>
              <a:rPr lang="en-US" sz="1600" b="0" i="0" u="none" strike="noStrike" dirty="0">
                <a:solidFill>
                  <a:srgbClr val="242424"/>
                </a:solidFill>
                <a:effectLst/>
                <a:latin typeface="inherit"/>
              </a:rPr>
              <a:t>2)Click on a Button to run specific ontology update program (FASTA, SAM, VCF, GFF3) based upon the File Type displayed </a:t>
            </a:r>
            <a:r>
              <a:rPr lang="en-US" sz="1600" b="0" i="0" u="none" strike="noStrike" dirty="0">
                <a:solidFill>
                  <a:srgbClr val="242424"/>
                </a:solidFill>
                <a:effectLst/>
                <a:latin typeface="inherit"/>
                <a:sym typeface="Wingdings" panose="05000000000000000000" pitchFamily="2" charset="2"/>
              </a:rPr>
              <a:t></a:t>
            </a:r>
            <a:r>
              <a:rPr lang="en-US" sz="1600" b="0" i="0" u="none" strike="noStrike" dirty="0">
                <a:solidFill>
                  <a:srgbClr val="242424"/>
                </a:solidFill>
                <a:effectLst/>
                <a:latin typeface="inherit"/>
              </a:rPr>
              <a:t> Logic built into the GUI…</a:t>
            </a:r>
            <a:endParaRPr lang="en-US" sz="1600" b="0" i="0" u="none" strike="noStrike" dirty="0">
              <a:solidFill>
                <a:srgbClr val="242424"/>
              </a:solidFill>
              <a:effectLst/>
              <a:latin typeface="Helvetica Neue" panose="02000503000000020004" pitchFamily="2" charset="0"/>
            </a:endParaRPr>
          </a:p>
          <a:p>
            <a:pPr algn="l"/>
            <a:r>
              <a:rPr lang="en-US" sz="1600" b="0" i="0" u="none" strike="noStrike" dirty="0">
                <a:solidFill>
                  <a:srgbClr val="242424"/>
                </a:solidFill>
                <a:effectLst/>
                <a:latin typeface="inherit"/>
              </a:rPr>
              <a:t>3)Once update program runs </a:t>
            </a:r>
            <a:r>
              <a:rPr lang="en-US" sz="1600" b="0" i="0" u="none" strike="noStrike" dirty="0">
                <a:solidFill>
                  <a:srgbClr val="242424"/>
                </a:solidFill>
                <a:effectLst/>
                <a:latin typeface="inherit"/>
                <a:sym typeface="Wingdings" panose="05000000000000000000" pitchFamily="2" charset="2"/>
              </a:rPr>
              <a:t></a:t>
            </a:r>
            <a:r>
              <a:rPr lang="en-US" sz="1600" b="0" i="0" u="none" strike="noStrike" dirty="0">
                <a:solidFill>
                  <a:srgbClr val="242424"/>
                </a:solidFill>
                <a:effectLst/>
                <a:latin typeface="inherit"/>
              </a:rPr>
              <a:t> Redisplay GUI with added / modified ontology </a:t>
            </a:r>
            <a:endParaRPr lang="en-US" sz="1600" b="0" i="0" u="none" strike="noStrike" dirty="0">
              <a:solidFill>
                <a:srgbClr val="242424"/>
              </a:solidFill>
              <a:effectLst/>
              <a:latin typeface="Helvetica Neue" panose="02000503000000020004" pitchFamily="2" charset="0"/>
            </a:endParaRPr>
          </a:p>
          <a:p>
            <a:pPr algn="l"/>
            <a:r>
              <a:rPr lang="en-US" sz="1600" b="0" i="0" u="none" strike="noStrike" dirty="0">
                <a:solidFill>
                  <a:srgbClr val="242424"/>
                </a:solidFill>
                <a:effectLst/>
                <a:latin typeface="inherit"/>
              </a:rPr>
              <a:t>4)Control returned back to CERF – checked back in manually   </a:t>
            </a:r>
            <a:endParaRPr lang="en-US" sz="1600" b="0" i="0" u="none" strike="noStrike" dirty="0">
              <a:solidFill>
                <a:srgbClr val="242424"/>
              </a:solidFill>
              <a:effectLst/>
              <a:latin typeface="Helvetica Neue" panose="02000503000000020004" pitchFamily="2" charset="0"/>
            </a:endParaRPr>
          </a:p>
        </p:txBody>
      </p:sp>
      <p:sp>
        <p:nvSpPr>
          <p:cNvPr id="56" name="TextBox 55">
            <a:extLst>
              <a:ext uri="{FF2B5EF4-FFF2-40B4-BE49-F238E27FC236}">
                <a16:creationId xmlns:a16="http://schemas.microsoft.com/office/drawing/2014/main" id="{4B199B1F-99F2-E930-AD11-6A8B831445B0}"/>
              </a:ext>
            </a:extLst>
          </p:cNvPr>
          <p:cNvSpPr txBox="1"/>
          <p:nvPr/>
        </p:nvSpPr>
        <p:spPr>
          <a:xfrm>
            <a:off x="423512" y="1163638"/>
            <a:ext cx="3572643" cy="369332"/>
          </a:xfrm>
          <a:prstGeom prst="rect">
            <a:avLst/>
          </a:prstGeom>
          <a:noFill/>
        </p:spPr>
        <p:txBody>
          <a:bodyPr wrap="square" rtlCol="0">
            <a:spAutoFit/>
          </a:bodyPr>
          <a:lstStyle/>
          <a:p>
            <a:r>
              <a:rPr lang="en-US" sz="1800" b="0" i="0" u="none" strike="noStrike" dirty="0">
                <a:solidFill>
                  <a:srgbClr val="242424"/>
                </a:solidFill>
                <a:effectLst/>
                <a:latin typeface="inherit"/>
              </a:rPr>
              <a:t>Possible Flow Logic: </a:t>
            </a:r>
            <a:endParaRPr lang="en-US" sz="1800" b="0" i="0" u="none" strike="noStrike" dirty="0">
              <a:solidFill>
                <a:srgbClr val="242424"/>
              </a:solidFill>
              <a:effectLst/>
              <a:latin typeface="Helvetica Neue" panose="02000503000000020004" pitchFamily="2" charset="0"/>
            </a:endParaRPr>
          </a:p>
        </p:txBody>
      </p:sp>
    </p:spTree>
    <p:extLst>
      <p:ext uri="{BB962C8B-B14F-4D97-AF65-F5344CB8AC3E}">
        <p14:creationId xmlns:p14="http://schemas.microsoft.com/office/powerpoint/2010/main" val="2358954461"/>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141</TotalTime>
  <Words>1494</Words>
  <Application>Microsoft Office PowerPoint</Application>
  <PresentationFormat>Widescreen</PresentationFormat>
  <Paragraphs>189</Paragraphs>
  <Slides>16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Helvetica Neue</vt:lpstr>
      <vt:lpstr>inherit</vt:lpstr>
      <vt:lpstr>Office Theme</vt:lpstr>
      <vt:lpstr>UMGC BIOT 670I Fall 2023 Capstone Project Status Update  Group 3  Kevin Scaife, Runyu Wu, Priscilla Do Amaral, Anthony Ford, Aieman Zehra  Ontologies </vt:lpstr>
      <vt:lpstr>Agenda</vt:lpstr>
      <vt:lpstr>Project Overview and Goals</vt:lpstr>
      <vt:lpstr>Project Overview </vt:lpstr>
      <vt:lpstr>Project Goals</vt:lpstr>
      <vt:lpstr>Core Functionality and GUI Development</vt:lpstr>
      <vt:lpstr>Core Functionality </vt:lpstr>
      <vt:lpstr>Core Functionality – CERF-GUI-Programs </vt:lpstr>
      <vt:lpstr>GUI Development </vt:lpstr>
      <vt:lpstr>Ontology Research and Incorporation</vt:lpstr>
      <vt:lpstr>Ontology Research and Incorporation</vt:lpstr>
      <vt:lpstr>Ontology Research and Incorporation</vt:lpstr>
      <vt:lpstr>Ontology Research and Incorporation</vt:lpstr>
      <vt:lpstr>Ontology Research and Incorporation</vt:lpstr>
      <vt:lpstr>Next Steps, Scope Changes, and Challenges</vt:lpstr>
      <vt:lpstr>Next Steps and 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UMGC BIOT 670I Fall 2023 Capstone Project Status Update  Group 3  Kevin Scaife, Runyu Wu, Priscilla Do Amaral, Anthony Ford, Aieman Zehra  Ontologies</dc:title>
  <dc:creator>Kevin Scaife  Intertek</dc:creator>
  <cp:lastModifiedBy>Kevin Scaife  Intertek</cp:lastModifiedBy>
  <cp:revision>62</cp:revision>
  <dcterms:created xsi:type="dcterms:W3CDTF">2023-09-12T01:54:55Z</dcterms:created>
  <dcterms:modified xsi:type="dcterms:W3CDTF">2023-09-18T21:23:43Z</dcterms:modified>
</cp:coreProperties>
</file>