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95809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C2DE5-95A8-4A91-A032-7EE1802F06FC}"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23785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624568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35973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1662927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4248207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55736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511093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158642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1411716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55413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0C2DE5-95A8-4A91-A032-7EE1802F06FC}"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95033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0C2DE5-95A8-4A91-A032-7EE1802F06FC}"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246484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122285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3336193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10C2DE5-95A8-4A91-A032-7EE1802F06FC}" type="datetimeFigureOut">
              <a:rPr lang="en-US" smtClean="0"/>
              <a:t>12/6/2021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6944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0C2DE5-95A8-4A91-A032-7EE1802F06FC}"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7ED6B-A653-4CB6-840F-BAA114E4C9DE}" type="slidenum">
              <a:rPr lang="en-US" smtClean="0"/>
              <a:t>‹#›</a:t>
            </a:fld>
            <a:endParaRPr lang="en-US"/>
          </a:p>
        </p:txBody>
      </p:sp>
    </p:spTree>
    <p:extLst>
      <p:ext uri="{BB962C8B-B14F-4D97-AF65-F5344CB8AC3E}">
        <p14:creationId xmlns:p14="http://schemas.microsoft.com/office/powerpoint/2010/main" val="40095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10C2DE5-95A8-4A91-A032-7EE1802F06FC}" type="datetimeFigureOut">
              <a:rPr lang="en-US" smtClean="0"/>
              <a:t>12/6/2021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57ED6B-A653-4CB6-840F-BAA114E4C9DE}" type="slidenum">
              <a:rPr lang="en-US" smtClean="0"/>
              <a:t>‹#›</a:t>
            </a:fld>
            <a:endParaRPr lang="en-US"/>
          </a:p>
        </p:txBody>
      </p:sp>
    </p:spTree>
    <p:extLst>
      <p:ext uri="{BB962C8B-B14F-4D97-AF65-F5344CB8AC3E}">
        <p14:creationId xmlns:p14="http://schemas.microsoft.com/office/powerpoint/2010/main" val="611350027"/>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7735" y="515155"/>
            <a:ext cx="9470265" cy="1751527"/>
          </a:xfrm>
        </p:spPr>
        <p:txBody>
          <a:bodyPr>
            <a:normAutofit/>
          </a:bodyPr>
          <a:lstStyle/>
          <a:p>
            <a:r>
              <a:rPr lang="en-GB" sz="3600" b="1" dirty="0"/>
              <a:t>Executive Summary</a:t>
            </a:r>
            <a:r>
              <a:rPr lang="en-US" dirty="0"/>
              <a:t/>
            </a:r>
            <a:br>
              <a:rPr lang="en-US" dirty="0"/>
            </a:br>
            <a:endParaRPr lang="en-US" dirty="0"/>
          </a:p>
        </p:txBody>
      </p:sp>
      <p:sp>
        <p:nvSpPr>
          <p:cNvPr id="3" name="Subtitle 2"/>
          <p:cNvSpPr>
            <a:spLocks noGrp="1"/>
          </p:cNvSpPr>
          <p:nvPr>
            <p:ph type="subTitle" idx="1"/>
          </p:nvPr>
        </p:nvSpPr>
        <p:spPr>
          <a:xfrm>
            <a:off x="1524000" y="1738647"/>
            <a:ext cx="9144000" cy="4378817"/>
          </a:xfrm>
        </p:spPr>
        <p:txBody>
          <a:bodyPr/>
          <a:lstStyle/>
          <a:p>
            <a:r>
              <a:rPr lang="en-GB" dirty="0"/>
              <a:t>The report contained herein is an analysis of marks of 14 students at the University du Quebec a Montreal (UQAM) handled by professor </a:t>
            </a:r>
            <a:r>
              <a:rPr lang="en-GB" dirty="0" err="1"/>
              <a:t>Duberri</a:t>
            </a:r>
            <a:r>
              <a:rPr lang="en-GB" dirty="0"/>
              <a:t>. The analysis came at a time when the Professor required the services of the firm to help home gain insights from the student grade submitted at the end of the term. The requirement is to wrangle the data and pass it through an analysis that will help the exam department get quick insights and make decisions s based on this dataset. </a:t>
            </a:r>
            <a:endParaRPr lang="en-US" dirty="0"/>
          </a:p>
          <a:p>
            <a:endParaRPr lang="en-US" dirty="0"/>
          </a:p>
        </p:txBody>
      </p:sp>
    </p:spTree>
    <p:extLst>
      <p:ext uri="{BB962C8B-B14F-4D97-AF65-F5344CB8AC3E}">
        <p14:creationId xmlns:p14="http://schemas.microsoft.com/office/powerpoint/2010/main" val="3869798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6823"/>
            <a:ext cx="9144000" cy="1429554"/>
          </a:xfrm>
        </p:spPr>
        <p:txBody>
          <a:bodyPr>
            <a:normAutofit fontScale="90000"/>
          </a:bodyPr>
          <a:lstStyle/>
          <a:p>
            <a:r>
              <a:rPr lang="en-GB" sz="3100" b="1" dirty="0"/>
              <a:t>Problem three: Compute the grade for each student </a:t>
            </a:r>
            <a:r>
              <a:rPr lang="en-US" dirty="0"/>
              <a:t/>
            </a:r>
            <a:br>
              <a:rPr lang="en-US" dirty="0"/>
            </a:br>
            <a:endParaRPr lang="en-US" dirty="0"/>
          </a:p>
        </p:txBody>
      </p:sp>
      <p:sp>
        <p:nvSpPr>
          <p:cNvPr id="3" name="Subtitle 2"/>
          <p:cNvSpPr>
            <a:spLocks noGrp="1"/>
          </p:cNvSpPr>
          <p:nvPr>
            <p:ph type="subTitle" idx="1"/>
          </p:nvPr>
        </p:nvSpPr>
        <p:spPr>
          <a:xfrm>
            <a:off x="1094704" y="1815922"/>
            <a:ext cx="9702084" cy="4031086"/>
          </a:xfrm>
        </p:spPr>
        <p:txBody>
          <a:bodyPr/>
          <a:lstStyle/>
          <a:p>
            <a:r>
              <a:rPr lang="en-GB" dirty="0"/>
              <a:t>To achieve this requirement, a new column had to be inserted next to the weighted total marks for the student, </a:t>
            </a:r>
            <a:endParaRPr lang="en-US" dirty="0"/>
          </a:p>
        </p:txBody>
      </p:sp>
    </p:spTree>
    <p:extLst>
      <p:ext uri="{BB962C8B-B14F-4D97-AF65-F5344CB8AC3E}">
        <p14:creationId xmlns:p14="http://schemas.microsoft.com/office/powerpoint/2010/main" val="51822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86367"/>
            <a:ext cx="9144000" cy="1764405"/>
          </a:xfrm>
        </p:spPr>
        <p:txBody>
          <a:bodyPr>
            <a:normAutofit fontScale="90000"/>
          </a:bodyPr>
          <a:lstStyle/>
          <a:p>
            <a:r>
              <a:rPr lang="en-GB" sz="4000" b="1" dirty="0"/>
              <a:t>Problem four: statistical distribution of each student grade:</a:t>
            </a:r>
            <a:r>
              <a:rPr lang="en-US" sz="4000" dirty="0"/>
              <a:t/>
            </a:r>
            <a:br>
              <a:rPr lang="en-US" sz="4000" dirty="0"/>
            </a:br>
            <a:endParaRPr lang="en-US" sz="4000" dirty="0"/>
          </a:p>
        </p:txBody>
      </p:sp>
      <p:sp>
        <p:nvSpPr>
          <p:cNvPr id="3" name="Subtitle 2"/>
          <p:cNvSpPr>
            <a:spLocks noGrp="1"/>
          </p:cNvSpPr>
          <p:nvPr>
            <p:ph type="subTitle" idx="1"/>
          </p:nvPr>
        </p:nvSpPr>
        <p:spPr>
          <a:xfrm>
            <a:off x="1524000" y="1867437"/>
            <a:ext cx="9144000" cy="3876540"/>
          </a:xfrm>
        </p:spPr>
        <p:txBody>
          <a:bodyPr/>
          <a:lstStyle/>
          <a:p>
            <a:r>
              <a:rPr lang="en-GB" dirty="0"/>
              <a:t>To achieve this , a new  column called student grade bands so established and then a new function that reads from the next tables containing the grade band is inserted and then read across using the excel VLOOKUP function to read this data into the newly created column list for grade bands; </a:t>
            </a:r>
            <a:endParaRPr lang="en-US" dirty="0"/>
          </a:p>
        </p:txBody>
      </p:sp>
    </p:spTree>
    <p:extLst>
      <p:ext uri="{BB962C8B-B14F-4D97-AF65-F5344CB8AC3E}">
        <p14:creationId xmlns:p14="http://schemas.microsoft.com/office/powerpoint/2010/main" val="4217321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352282" y="1043189"/>
            <a:ext cx="8500056" cy="3580326"/>
          </a:xfrm>
          <a:prstGeom prst="rect">
            <a:avLst/>
          </a:prstGeom>
        </p:spPr>
      </p:pic>
    </p:spTree>
    <p:extLst>
      <p:ext uri="{BB962C8B-B14F-4D97-AF65-F5344CB8AC3E}">
        <p14:creationId xmlns:p14="http://schemas.microsoft.com/office/powerpoint/2010/main" val="2812621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92428"/>
            <a:ext cx="9144000" cy="2202287"/>
          </a:xfrm>
        </p:spPr>
        <p:txBody>
          <a:bodyPr>
            <a:normAutofit fontScale="90000"/>
          </a:bodyPr>
          <a:lstStyle/>
          <a:p>
            <a:r>
              <a:rPr lang="en-GB" b="1" dirty="0"/>
              <a:t>Data presentations </a:t>
            </a:r>
            <a:r>
              <a:rPr lang="en-US" dirty="0"/>
              <a:t/>
            </a:r>
            <a:br>
              <a:rPr lang="en-US" dirty="0"/>
            </a:br>
            <a:endParaRPr lang="en-US" dirty="0"/>
          </a:p>
        </p:txBody>
      </p:sp>
      <p:sp>
        <p:nvSpPr>
          <p:cNvPr id="3" name="Subtitle 2"/>
          <p:cNvSpPr>
            <a:spLocks noGrp="1"/>
          </p:cNvSpPr>
          <p:nvPr>
            <p:ph type="subTitle" idx="1"/>
          </p:nvPr>
        </p:nvSpPr>
        <p:spPr>
          <a:xfrm>
            <a:off x="1524000" y="2189408"/>
            <a:ext cx="9144000" cy="3029755"/>
          </a:xfrm>
        </p:spPr>
        <p:txBody>
          <a:bodyPr/>
          <a:lstStyle/>
          <a:p>
            <a:r>
              <a:rPr lang="en-GB" dirty="0"/>
              <a:t>A summary presentation of this data was also visualised to reveal some of the quickest trends. For instance, the analysis of the top student’s ordered against their weighted marks revealed the following data. It can be observed that Albert and Eva were leading at the front while Janis and Peter came at the last.</a:t>
            </a:r>
            <a:endParaRPr lang="en-US" dirty="0"/>
          </a:p>
          <a:p>
            <a:endParaRPr lang="en-US" dirty="0"/>
          </a:p>
        </p:txBody>
      </p:sp>
    </p:spTree>
    <p:extLst>
      <p:ext uri="{BB962C8B-B14F-4D97-AF65-F5344CB8AC3E}">
        <p14:creationId xmlns:p14="http://schemas.microsoft.com/office/powerpoint/2010/main" val="4211971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88642" y="450761"/>
            <a:ext cx="9779358" cy="5048518"/>
          </a:xfrm>
        </p:spPr>
        <p:txBody>
          <a:bodyPr/>
          <a:lstStyle/>
          <a:p>
            <a:r>
              <a:rPr lang="en-GB" dirty="0"/>
              <a:t>Further, analysis of the groupings by grades revealed the grade B had the highest number of students while grade B+ only had 1 student. In terms of marks and rankings of all students, again it can be observed that Albert, Eva and John scored the highest marks</a:t>
            </a:r>
            <a:endParaRPr lang="en-US" dirty="0"/>
          </a:p>
          <a:p>
            <a:endParaRPr lang="en-US" dirty="0"/>
          </a:p>
        </p:txBody>
      </p:sp>
    </p:spTree>
    <p:extLst>
      <p:ext uri="{BB962C8B-B14F-4D97-AF65-F5344CB8AC3E}">
        <p14:creationId xmlns:p14="http://schemas.microsoft.com/office/powerpoint/2010/main" val="305398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459864" y="1120463"/>
            <a:ext cx="6143222" cy="3789340"/>
          </a:xfrm>
          <a:prstGeom prst="rect">
            <a:avLst/>
          </a:prstGeom>
        </p:spPr>
      </p:pic>
    </p:spTree>
    <p:extLst>
      <p:ext uri="{BB962C8B-B14F-4D97-AF65-F5344CB8AC3E}">
        <p14:creationId xmlns:p14="http://schemas.microsoft.com/office/powerpoint/2010/main" val="60183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700011" y="798491"/>
            <a:ext cx="7534141" cy="4430332"/>
          </a:xfrm>
          <a:prstGeom prst="rect">
            <a:avLst/>
          </a:prstGeom>
        </p:spPr>
      </p:pic>
    </p:spTree>
    <p:extLst>
      <p:ext uri="{BB962C8B-B14F-4D97-AF65-F5344CB8AC3E}">
        <p14:creationId xmlns:p14="http://schemas.microsoft.com/office/powerpoint/2010/main" val="207190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89398"/>
            <a:ext cx="9144000" cy="1674254"/>
          </a:xfrm>
        </p:spPr>
        <p:txBody>
          <a:bodyPr>
            <a:normAutofit fontScale="90000"/>
          </a:bodyPr>
          <a:lstStyle/>
          <a:p>
            <a:r>
              <a:rPr lang="en-GB" b="1" dirty="0"/>
              <a:t>Dataset description</a:t>
            </a:r>
            <a:r>
              <a:rPr lang="en-US" dirty="0"/>
              <a:t/>
            </a:r>
            <a:br>
              <a:rPr lang="en-US" dirty="0"/>
            </a:br>
            <a:endParaRPr lang="en-US" dirty="0"/>
          </a:p>
        </p:txBody>
      </p:sp>
      <p:sp>
        <p:nvSpPr>
          <p:cNvPr id="3" name="Subtitle 2"/>
          <p:cNvSpPr>
            <a:spLocks noGrp="1"/>
          </p:cNvSpPr>
          <p:nvPr>
            <p:ph type="subTitle" idx="1"/>
          </p:nvPr>
        </p:nvSpPr>
        <p:spPr>
          <a:xfrm>
            <a:off x="1524000" y="1712890"/>
            <a:ext cx="9144000" cy="3544910"/>
          </a:xfrm>
        </p:spPr>
        <p:txBody>
          <a:bodyPr>
            <a:normAutofit fontScale="92500" lnSpcReduction="20000"/>
          </a:bodyPr>
          <a:lstStyle/>
          <a:p>
            <a:r>
              <a:rPr lang="en-GB" dirty="0"/>
              <a:t>The dataset provided contains a row of 14 student records whose marks were obtained after conducting a series of 3 types of exams that included, assignments, midterm and final exams. All the threes exams were computed out of the possible highest score of 100. The dataset also contains a total of six variables that include:</a:t>
            </a:r>
            <a:endParaRPr lang="en-US" dirty="0"/>
          </a:p>
          <a:p>
            <a:pPr lvl="0"/>
            <a:r>
              <a:rPr lang="en-GB" dirty="0"/>
              <a:t>First name</a:t>
            </a:r>
            <a:endParaRPr lang="en-US" dirty="0"/>
          </a:p>
          <a:p>
            <a:pPr lvl="0"/>
            <a:r>
              <a:rPr lang="en-GB" dirty="0"/>
              <a:t>Last name</a:t>
            </a:r>
            <a:endParaRPr lang="en-US" dirty="0"/>
          </a:p>
          <a:p>
            <a:pPr lvl="0"/>
            <a:r>
              <a:rPr lang="en-GB" dirty="0"/>
              <a:t>Student name</a:t>
            </a:r>
            <a:endParaRPr lang="en-US" dirty="0"/>
          </a:p>
          <a:p>
            <a:pPr lvl="0"/>
            <a:r>
              <a:rPr lang="en-GB" dirty="0"/>
              <a:t>Assignment marks</a:t>
            </a:r>
            <a:endParaRPr lang="en-US" dirty="0"/>
          </a:p>
          <a:p>
            <a:pPr lvl="0"/>
            <a:r>
              <a:rPr lang="en-GB" dirty="0"/>
              <a:t>Midterm marks</a:t>
            </a:r>
            <a:endParaRPr lang="en-US" dirty="0"/>
          </a:p>
          <a:p>
            <a:pPr lvl="0"/>
            <a:r>
              <a:rPr lang="en-GB" dirty="0"/>
              <a:t>Final Exam marks</a:t>
            </a:r>
            <a:endParaRPr lang="en-US" dirty="0"/>
          </a:p>
          <a:p>
            <a:endParaRPr lang="en-US" dirty="0"/>
          </a:p>
        </p:txBody>
      </p:sp>
    </p:spTree>
    <p:extLst>
      <p:ext uri="{BB962C8B-B14F-4D97-AF65-F5344CB8AC3E}">
        <p14:creationId xmlns:p14="http://schemas.microsoft.com/office/powerpoint/2010/main" val="367041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635617" y="1236372"/>
            <a:ext cx="8036417" cy="4146997"/>
          </a:xfrm>
          <a:prstGeom prst="rect">
            <a:avLst/>
          </a:prstGeom>
        </p:spPr>
      </p:pic>
    </p:spTree>
    <p:extLst>
      <p:ext uri="{BB962C8B-B14F-4D97-AF65-F5344CB8AC3E}">
        <p14:creationId xmlns:p14="http://schemas.microsoft.com/office/powerpoint/2010/main" val="791685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5156"/>
            <a:ext cx="9144000" cy="1712890"/>
          </a:xfrm>
        </p:spPr>
        <p:txBody>
          <a:bodyPr>
            <a:normAutofit fontScale="90000"/>
          </a:bodyPr>
          <a:lstStyle/>
          <a:p>
            <a:r>
              <a:rPr lang="en-GB" b="1" dirty="0"/>
              <a:t>Aims and objectives</a:t>
            </a:r>
            <a:r>
              <a:rPr lang="en-US" dirty="0"/>
              <a:t/>
            </a:r>
            <a:br>
              <a:rPr lang="en-US" dirty="0"/>
            </a:br>
            <a:endParaRPr lang="en-US" dirty="0"/>
          </a:p>
        </p:txBody>
      </p:sp>
      <p:sp>
        <p:nvSpPr>
          <p:cNvPr id="3" name="Subtitle 2"/>
          <p:cNvSpPr>
            <a:spLocks noGrp="1"/>
          </p:cNvSpPr>
          <p:nvPr>
            <p:ph type="subTitle" idx="1"/>
          </p:nvPr>
        </p:nvSpPr>
        <p:spPr>
          <a:xfrm>
            <a:off x="1524000" y="1687131"/>
            <a:ext cx="9144000" cy="4288665"/>
          </a:xfrm>
        </p:spPr>
        <p:txBody>
          <a:bodyPr/>
          <a:lstStyle/>
          <a:p>
            <a:r>
              <a:rPr lang="en-GB" dirty="0"/>
              <a:t>The aims and objectives of this analysis are as follows:</a:t>
            </a:r>
            <a:endParaRPr lang="en-US" dirty="0"/>
          </a:p>
          <a:p>
            <a:pPr lvl="0"/>
            <a:r>
              <a:rPr lang="en-GB" dirty="0"/>
              <a:t>To sort the student data in alphabetical order based on first name or last name values</a:t>
            </a:r>
            <a:endParaRPr lang="en-US" dirty="0"/>
          </a:p>
          <a:p>
            <a:pPr lvl="0"/>
            <a:r>
              <a:rPr lang="en-GB" dirty="0"/>
              <a:t>To compute the weighted total for each student</a:t>
            </a:r>
            <a:endParaRPr lang="en-US" dirty="0"/>
          </a:p>
          <a:p>
            <a:pPr lvl="0"/>
            <a:r>
              <a:rPr lang="en-GB" dirty="0"/>
              <a:t>To compute  the grade band for each student</a:t>
            </a:r>
            <a:endParaRPr lang="en-US" dirty="0"/>
          </a:p>
          <a:p>
            <a:pPr lvl="0"/>
            <a:r>
              <a:rPr lang="en-GB" dirty="0"/>
              <a:t>To computer the student grade distribution and statistical summary </a:t>
            </a:r>
            <a:endParaRPr lang="en-US" dirty="0"/>
          </a:p>
          <a:p>
            <a:endParaRPr lang="en-US" dirty="0"/>
          </a:p>
        </p:txBody>
      </p:sp>
    </p:spTree>
    <p:extLst>
      <p:ext uri="{BB962C8B-B14F-4D97-AF65-F5344CB8AC3E}">
        <p14:creationId xmlns:p14="http://schemas.microsoft.com/office/powerpoint/2010/main" val="122049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
            <a:ext cx="9144000" cy="1790162"/>
          </a:xfrm>
        </p:spPr>
        <p:txBody>
          <a:bodyPr>
            <a:normAutofit fontScale="90000"/>
          </a:bodyPr>
          <a:lstStyle/>
          <a:p>
            <a:r>
              <a:rPr lang="en-GB" b="1" dirty="0"/>
              <a:t>The methodology </a:t>
            </a:r>
            <a:r>
              <a:rPr lang="en-US" dirty="0"/>
              <a:t/>
            </a:r>
            <a:br>
              <a:rPr lang="en-US" dirty="0"/>
            </a:br>
            <a:endParaRPr lang="en-US" dirty="0"/>
          </a:p>
        </p:txBody>
      </p:sp>
      <p:sp>
        <p:nvSpPr>
          <p:cNvPr id="3" name="Subtitle 2"/>
          <p:cNvSpPr>
            <a:spLocks noGrp="1"/>
          </p:cNvSpPr>
          <p:nvPr>
            <p:ph type="subTitle" idx="1"/>
          </p:nvPr>
        </p:nvSpPr>
        <p:spPr>
          <a:xfrm>
            <a:off x="682580" y="1146221"/>
            <a:ext cx="9985420" cy="4584878"/>
          </a:xfrm>
        </p:spPr>
        <p:txBody>
          <a:bodyPr/>
          <a:lstStyle/>
          <a:p>
            <a:r>
              <a:rPr lang="en-GB" dirty="0"/>
              <a:t>In order to fully meet the expected above aims and requirements, the dataset had to be wrangles by taking it through a process of cleaning,, getting any missing values, null entries or unrequired value formats in the wrong columns. The primary tool of analysis in this case is Microsoft excel tool, that acts as the primary dataset and storage of these records. During the analysis period, a number of analyses was done on the dataset that included checks on measures of central tendencies and the summary statistics. Further, certain in-built excel functions like means, averages, modes, summations were used. </a:t>
            </a:r>
            <a:endParaRPr lang="en-US" dirty="0"/>
          </a:p>
          <a:p>
            <a:endParaRPr lang="en-US" dirty="0"/>
          </a:p>
        </p:txBody>
      </p:sp>
    </p:spTree>
    <p:extLst>
      <p:ext uri="{BB962C8B-B14F-4D97-AF65-F5344CB8AC3E}">
        <p14:creationId xmlns:p14="http://schemas.microsoft.com/office/powerpoint/2010/main" val="31334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215"/>
            <a:ext cx="9144000" cy="1725768"/>
          </a:xfrm>
        </p:spPr>
        <p:txBody>
          <a:bodyPr>
            <a:normAutofit fontScale="90000"/>
          </a:bodyPr>
          <a:lstStyle/>
          <a:p>
            <a:r>
              <a:rPr lang="en-GB" sz="3100" b="1" dirty="0"/>
              <a:t>Problem One:  Sorting the student data in alphabetical order</a:t>
            </a:r>
            <a:r>
              <a:rPr lang="en-US" dirty="0"/>
              <a:t/>
            </a:r>
            <a:br>
              <a:rPr lang="en-US" dirty="0"/>
            </a:br>
            <a:endParaRPr lang="en-US" dirty="0"/>
          </a:p>
        </p:txBody>
      </p:sp>
      <p:sp>
        <p:nvSpPr>
          <p:cNvPr id="3" name="Subtitle 2"/>
          <p:cNvSpPr>
            <a:spLocks noGrp="1"/>
          </p:cNvSpPr>
          <p:nvPr>
            <p:ph type="subTitle" idx="1"/>
          </p:nvPr>
        </p:nvSpPr>
        <p:spPr>
          <a:xfrm>
            <a:off x="995965" y="1609859"/>
            <a:ext cx="10079865" cy="3635062"/>
          </a:xfrm>
        </p:spPr>
        <p:txBody>
          <a:bodyPr/>
          <a:lstStyle/>
          <a:p>
            <a:r>
              <a:rPr lang="en-GB" dirty="0"/>
              <a:t>In order to solve the above problem, the data was organised and labelled correctly with the correct naming as initially required in the report. The process to active this includes the following:</a:t>
            </a:r>
            <a:endParaRPr lang="en-US" dirty="0"/>
          </a:p>
          <a:p>
            <a:pPr lvl="0"/>
            <a:r>
              <a:rPr lang="en-GB" dirty="0"/>
              <a:t>Highlighting all the columns in the student data</a:t>
            </a:r>
            <a:endParaRPr lang="en-US" dirty="0"/>
          </a:p>
          <a:p>
            <a:pPr lvl="0"/>
            <a:r>
              <a:rPr lang="en-GB" dirty="0"/>
              <a:t>Going to the data tab in ether excel navigation window</a:t>
            </a:r>
            <a:endParaRPr lang="en-US" dirty="0"/>
          </a:p>
          <a:p>
            <a:pPr lvl="0"/>
            <a:r>
              <a:rPr lang="en-GB" dirty="0"/>
              <a:t>Click sort under sort and filter</a:t>
            </a:r>
            <a:endParaRPr lang="en-US" dirty="0"/>
          </a:p>
          <a:p>
            <a:pPr lvl="0"/>
            <a:r>
              <a:rPr lang="en-GB" dirty="0"/>
              <a:t>The select sort by First name in the drop down</a:t>
            </a:r>
            <a:endParaRPr lang="en-US" dirty="0"/>
          </a:p>
          <a:p>
            <a:pPr lvl="0"/>
            <a:r>
              <a:rPr lang="en-GB" dirty="0"/>
              <a:t>The result is the sorted student list by first name </a:t>
            </a:r>
            <a:endParaRPr lang="en-US" dirty="0"/>
          </a:p>
          <a:p>
            <a:endParaRPr lang="en-US" dirty="0"/>
          </a:p>
        </p:txBody>
      </p:sp>
    </p:spTree>
    <p:extLst>
      <p:ext uri="{BB962C8B-B14F-4D97-AF65-F5344CB8AC3E}">
        <p14:creationId xmlns:p14="http://schemas.microsoft.com/office/powerpoint/2010/main" val="12101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249251" y="631065"/>
            <a:ext cx="10058400" cy="5048518"/>
          </a:xfrm>
          <a:prstGeom prst="rect">
            <a:avLst/>
          </a:prstGeom>
        </p:spPr>
      </p:pic>
    </p:spTree>
    <p:extLst>
      <p:ext uri="{BB962C8B-B14F-4D97-AF65-F5344CB8AC3E}">
        <p14:creationId xmlns:p14="http://schemas.microsoft.com/office/powerpoint/2010/main" val="102455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66671"/>
            <a:ext cx="9144000" cy="1931830"/>
          </a:xfrm>
        </p:spPr>
        <p:txBody>
          <a:bodyPr>
            <a:normAutofit fontScale="90000"/>
          </a:bodyPr>
          <a:lstStyle/>
          <a:p>
            <a:r>
              <a:rPr lang="en-GB" sz="3600" b="1" dirty="0"/>
              <a:t>Problem two: Compute the weighted total for each student</a:t>
            </a:r>
            <a:r>
              <a:rPr lang="en-US" dirty="0"/>
              <a:t/>
            </a:r>
            <a:br>
              <a:rPr lang="en-US" dirty="0"/>
            </a:br>
            <a:endParaRPr lang="en-US" dirty="0"/>
          </a:p>
        </p:txBody>
      </p:sp>
      <p:sp>
        <p:nvSpPr>
          <p:cNvPr id="3" name="Subtitle 2"/>
          <p:cNvSpPr>
            <a:spLocks noGrp="1"/>
          </p:cNvSpPr>
          <p:nvPr>
            <p:ph type="subTitle" idx="1"/>
          </p:nvPr>
        </p:nvSpPr>
        <p:spPr>
          <a:xfrm>
            <a:off x="1524000" y="2240923"/>
            <a:ext cx="9144000" cy="3528811"/>
          </a:xfrm>
        </p:spPr>
        <p:txBody>
          <a:bodyPr/>
          <a:lstStyle/>
          <a:p>
            <a:r>
              <a:rPr lang="en-GB" dirty="0"/>
              <a:t>To achieve this the sum values of each student have to embed across the columns of the three exams</a:t>
            </a:r>
            <a:endParaRPr lang="en-US" dirty="0"/>
          </a:p>
        </p:txBody>
      </p:sp>
    </p:spTree>
    <p:extLst>
      <p:ext uri="{BB962C8B-B14F-4D97-AF65-F5344CB8AC3E}">
        <p14:creationId xmlns:p14="http://schemas.microsoft.com/office/powerpoint/2010/main" val="3349225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043189" y="927279"/>
            <a:ext cx="8590208" cy="3618963"/>
          </a:xfrm>
          <a:prstGeom prst="rect">
            <a:avLst/>
          </a:prstGeom>
        </p:spPr>
      </p:pic>
    </p:spTree>
    <p:extLst>
      <p:ext uri="{BB962C8B-B14F-4D97-AF65-F5344CB8AC3E}">
        <p14:creationId xmlns:p14="http://schemas.microsoft.com/office/powerpoint/2010/main" val="159977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TotalTime>
  <Words>660</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Executive Summary </vt:lpstr>
      <vt:lpstr>Dataset description </vt:lpstr>
      <vt:lpstr>PowerPoint Presentation</vt:lpstr>
      <vt:lpstr>Aims and objectives </vt:lpstr>
      <vt:lpstr>The methodology  </vt:lpstr>
      <vt:lpstr>Problem One:  Sorting the student data in alphabetical order </vt:lpstr>
      <vt:lpstr>PowerPoint Presentation</vt:lpstr>
      <vt:lpstr>Problem two: Compute the weighted total for each student </vt:lpstr>
      <vt:lpstr>PowerPoint Presentation</vt:lpstr>
      <vt:lpstr>Problem three: Compute the grade for each student  </vt:lpstr>
      <vt:lpstr>Problem four: statistical distribution of each student grade: </vt:lpstr>
      <vt:lpstr>PowerPoint Presentation</vt:lpstr>
      <vt:lpstr>Data presentations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Onyango Ogolla</dc:creator>
  <cp:lastModifiedBy>Onyango Ogolla</cp:lastModifiedBy>
  <cp:revision>5</cp:revision>
  <dcterms:created xsi:type="dcterms:W3CDTF">2021-12-04T15:13:57Z</dcterms:created>
  <dcterms:modified xsi:type="dcterms:W3CDTF">2021-12-06T02:14:12Z</dcterms:modified>
</cp:coreProperties>
</file>