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1" r:id="rId7"/>
    <p:sldId id="262" r:id="rId8"/>
    <p:sldId id="268" r:id="rId9"/>
    <p:sldId id="267"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6BD931-C2DA-48F1-BCE2-ED56F3690308}"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33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6BD931-C2DA-48F1-BCE2-ED56F3690308}"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424593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6BD931-C2DA-48F1-BCE2-ED56F3690308}"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76083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6BD931-C2DA-48F1-BCE2-ED56F3690308}"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271529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BD931-C2DA-48F1-BCE2-ED56F3690308}"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91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6BD931-C2DA-48F1-BCE2-ED56F3690308}"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408511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6BD931-C2DA-48F1-BCE2-ED56F3690308}" type="datetimeFigureOut">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283381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6BD931-C2DA-48F1-BCE2-ED56F3690308}" type="datetimeFigureOut">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357054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6BD931-C2DA-48F1-BCE2-ED56F3690308}" type="datetimeFigureOut">
              <a:rPr lang="en-US" smtClean="0"/>
              <a:t>11/19/2021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144306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6BD931-C2DA-48F1-BCE2-ED56F3690308}" type="datetimeFigureOut">
              <a:rPr lang="en-US" smtClean="0"/>
              <a:t>11/19/2021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40A79-81ED-497C-863D-ACE2212CF3A3}" type="slidenum">
              <a:rPr lang="en-US" smtClean="0"/>
              <a:t>‹#›</a:t>
            </a:fld>
            <a:endParaRPr lang="en-US" dirty="0"/>
          </a:p>
        </p:txBody>
      </p:sp>
    </p:spTree>
    <p:extLst>
      <p:ext uri="{BB962C8B-B14F-4D97-AF65-F5344CB8AC3E}">
        <p14:creationId xmlns:p14="http://schemas.microsoft.com/office/powerpoint/2010/main" val="249864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DD6BD931-C2DA-48F1-BCE2-ED56F3690308}" type="datetimeFigureOut">
              <a:rPr lang="en-US" smtClean="0"/>
              <a:t>11/19/2021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40A79-81ED-497C-863D-ACE2212CF3A3}" type="slidenum">
              <a:rPr lang="en-US" smtClean="0"/>
              <a:t>‹#›</a:t>
            </a:fld>
            <a:endParaRPr lang="en-US" dirty="0"/>
          </a:p>
        </p:txBody>
      </p:sp>
    </p:spTree>
    <p:extLst>
      <p:ext uri="{BB962C8B-B14F-4D97-AF65-F5344CB8AC3E}">
        <p14:creationId xmlns:p14="http://schemas.microsoft.com/office/powerpoint/2010/main" val="105036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6BD931-C2DA-48F1-BCE2-ED56F3690308}" type="datetimeFigureOut">
              <a:rPr lang="en-US" smtClean="0"/>
              <a:t>11/19/2021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040A79-81ED-497C-863D-ACE2212CF3A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288902"/>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Student Name</a:t>
            </a:r>
            <a:endParaRPr lang="en-US" dirty="0"/>
          </a:p>
        </p:txBody>
      </p:sp>
    </p:spTree>
    <p:extLst>
      <p:ext uri="{BB962C8B-B14F-4D97-AF65-F5344CB8AC3E}">
        <p14:creationId xmlns:p14="http://schemas.microsoft.com/office/powerpoint/2010/main" val="211157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401"/>
            <a:ext cx="9144000" cy="759854"/>
          </a:xfrm>
        </p:spPr>
        <p:txBody>
          <a:bodyPr>
            <a:noAutofit/>
          </a:bodyPr>
          <a:lstStyle/>
          <a:p>
            <a:r>
              <a:rPr lang="en-GB" sz="5400" dirty="0" smtClean="0"/>
              <a:t>RESULTS FROM THE MODELS</a:t>
            </a:r>
            <a:endParaRPr lang="en-US" sz="5400" dirty="0"/>
          </a:p>
        </p:txBody>
      </p:sp>
      <p:sp>
        <p:nvSpPr>
          <p:cNvPr id="3" name="Subtitle 2"/>
          <p:cNvSpPr>
            <a:spLocks noGrp="1"/>
          </p:cNvSpPr>
          <p:nvPr>
            <p:ph type="subTitle" idx="1"/>
          </p:nvPr>
        </p:nvSpPr>
        <p:spPr>
          <a:xfrm>
            <a:off x="1524000" y="1867437"/>
            <a:ext cx="9144000" cy="3390363"/>
          </a:xfrm>
        </p:spPr>
        <p:txBody>
          <a:bodyPr>
            <a:normAutofit fontScale="92500" lnSpcReduction="20000"/>
          </a:bodyPr>
          <a:lstStyle/>
          <a:p>
            <a:r>
              <a:rPr lang="en-GB" dirty="0" smtClean="0"/>
              <a:t>Based on the datasets provided, we established the following from the cluster variable of stores </a:t>
            </a:r>
          </a:p>
          <a:p>
            <a:pPr marL="457200" indent="-457200">
              <a:buAutoNum type="arabicPeriod"/>
            </a:pPr>
            <a:r>
              <a:rPr lang="en-GB" dirty="0" smtClean="0"/>
              <a:t>Correlational </a:t>
            </a:r>
            <a:r>
              <a:rPr lang="en-US" dirty="0" smtClean="0"/>
              <a:t>- </a:t>
            </a:r>
            <a:r>
              <a:rPr lang="en-GB" dirty="0"/>
              <a:t>The correlation result produced is -0.05928399 meaning that there is no correlation whatsoever between the two values and that the values are independent of each </a:t>
            </a:r>
            <a:r>
              <a:rPr lang="en-GB" dirty="0" smtClean="0"/>
              <a:t>other</a:t>
            </a:r>
          </a:p>
          <a:p>
            <a:pPr marL="457200" indent="-457200">
              <a:buAutoNum type="arabicPeriod"/>
            </a:pPr>
            <a:r>
              <a:rPr lang="en-GB" dirty="0" smtClean="0"/>
              <a:t>ARIMA - the model predicted future cluster values in range of 10 future periods as a value of 0.5 to 1.5</a:t>
            </a:r>
          </a:p>
          <a:p>
            <a:pPr marL="457200" indent="-457200">
              <a:buAutoNum type="arabicPeriod"/>
            </a:pPr>
            <a:r>
              <a:rPr lang="en-GB" dirty="0" smtClean="0"/>
              <a:t>RNN –the model predicted our forecast cluster values at a value of acc 0.7, chances of getting  hire next cluster in the shops </a:t>
            </a:r>
          </a:p>
        </p:txBody>
      </p:sp>
    </p:spTree>
    <p:extLst>
      <p:ext uri="{BB962C8B-B14F-4D97-AF65-F5344CB8AC3E}">
        <p14:creationId xmlns:p14="http://schemas.microsoft.com/office/powerpoint/2010/main" val="80757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1369"/>
            <a:ext cx="9144000" cy="695459"/>
          </a:xfrm>
        </p:spPr>
        <p:txBody>
          <a:bodyPr>
            <a:normAutofit fontScale="90000"/>
          </a:bodyPr>
          <a:lstStyle/>
          <a:p>
            <a:r>
              <a:rPr lang="en-GB" dirty="0" smtClean="0"/>
              <a:t>Challenges and risks </a:t>
            </a:r>
            <a:endParaRPr lang="en-US" dirty="0"/>
          </a:p>
        </p:txBody>
      </p:sp>
      <p:sp>
        <p:nvSpPr>
          <p:cNvPr id="3" name="Subtitle 2"/>
          <p:cNvSpPr>
            <a:spLocks noGrp="1"/>
          </p:cNvSpPr>
          <p:nvPr>
            <p:ph type="subTitle" idx="1"/>
          </p:nvPr>
        </p:nvSpPr>
        <p:spPr>
          <a:xfrm>
            <a:off x="1524000" y="1828800"/>
            <a:ext cx="9144000" cy="3429000"/>
          </a:xfrm>
        </p:spPr>
        <p:txBody>
          <a:bodyPr/>
          <a:lstStyle/>
          <a:p>
            <a:r>
              <a:rPr lang="en-GB" dirty="0" smtClean="0"/>
              <a:t>Given the most powerful and optimal success rate derived from these models, we can say that </a:t>
            </a:r>
            <a:r>
              <a:rPr lang="en-US" dirty="0" smtClean="0"/>
              <a:t>:</a:t>
            </a:r>
          </a:p>
          <a:p>
            <a:pPr marL="457200" indent="-457200">
              <a:buAutoNum type="arabicPeriod"/>
            </a:pPr>
            <a:r>
              <a:rPr lang="en-GB" dirty="0" smtClean="0"/>
              <a:t>There is risk for organisations not fully exploiting the full power of these models  to be their benefit, which may help them reduce financial loses</a:t>
            </a:r>
          </a:p>
          <a:p>
            <a:pPr marL="457200" indent="-457200">
              <a:buAutoNum type="arabicPeriod"/>
            </a:pPr>
            <a:r>
              <a:rPr lang="en-GB" dirty="0" smtClean="0"/>
              <a:t>There is  a challenge for institutions to train more data scientists who can help avert these risks</a:t>
            </a:r>
          </a:p>
        </p:txBody>
      </p:sp>
    </p:spTree>
    <p:extLst>
      <p:ext uri="{BB962C8B-B14F-4D97-AF65-F5344CB8AC3E}">
        <p14:creationId xmlns:p14="http://schemas.microsoft.com/office/powerpoint/2010/main" val="212559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87513"/>
            <a:ext cx="9144000" cy="654922"/>
          </a:xfrm>
        </p:spPr>
        <p:txBody>
          <a:bodyPr>
            <a:normAutofit fontScale="90000"/>
          </a:bodyPr>
          <a:lstStyle/>
          <a:p>
            <a:r>
              <a:rPr lang="en-GB" dirty="0" smtClean="0"/>
              <a:t>NEXT STEPS</a:t>
            </a:r>
            <a:endParaRPr lang="en-US" dirty="0"/>
          </a:p>
        </p:txBody>
      </p:sp>
      <p:sp>
        <p:nvSpPr>
          <p:cNvPr id="3" name="Subtitle 2"/>
          <p:cNvSpPr>
            <a:spLocks noGrp="1"/>
          </p:cNvSpPr>
          <p:nvPr>
            <p:ph type="subTitle" idx="1"/>
          </p:nvPr>
        </p:nvSpPr>
        <p:spPr>
          <a:xfrm>
            <a:off x="1524000" y="2009103"/>
            <a:ext cx="9144000" cy="3760631"/>
          </a:xfrm>
        </p:spPr>
        <p:txBody>
          <a:bodyPr/>
          <a:lstStyle/>
          <a:p>
            <a:r>
              <a:rPr lang="en-GB" dirty="0" smtClean="0"/>
              <a:t>One thing that could be improved from these models as observed during the activity is to improve on the ability of the models to work with non-numeric data. This is basically when dealing with correlational analysis and establishing training and testing sets in RNN</a:t>
            </a:r>
            <a:endParaRPr lang="en-US" dirty="0"/>
          </a:p>
        </p:txBody>
      </p:sp>
    </p:spTree>
    <p:extLst>
      <p:ext uri="{BB962C8B-B14F-4D97-AF65-F5344CB8AC3E}">
        <p14:creationId xmlns:p14="http://schemas.microsoft.com/office/powerpoint/2010/main" val="357977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0239"/>
            <a:ext cx="9144000" cy="809468"/>
          </a:xfrm>
        </p:spPr>
        <p:txBody>
          <a:bodyPr>
            <a:normAutofit fontScale="90000"/>
          </a:bodyPr>
          <a:lstStyle/>
          <a:p>
            <a:r>
              <a:rPr lang="en-GB" dirty="0" smtClean="0"/>
              <a:t>Conclusion</a:t>
            </a:r>
            <a:endParaRPr lang="en-US" dirty="0"/>
          </a:p>
        </p:txBody>
      </p:sp>
      <p:sp>
        <p:nvSpPr>
          <p:cNvPr id="3" name="Subtitle 2"/>
          <p:cNvSpPr>
            <a:spLocks noGrp="1"/>
          </p:cNvSpPr>
          <p:nvPr>
            <p:ph type="subTitle" idx="1"/>
          </p:nvPr>
        </p:nvSpPr>
        <p:spPr>
          <a:xfrm>
            <a:off x="1524000" y="1661375"/>
            <a:ext cx="9144000" cy="3596425"/>
          </a:xfrm>
        </p:spPr>
        <p:txBody>
          <a:bodyPr/>
          <a:lstStyle/>
          <a:p>
            <a:r>
              <a:rPr lang="en-GB" dirty="0" smtClean="0"/>
              <a:t>Whereas Correlational analysis will help individuals and companies determine relationships between items, RNN and ARIMA are more powerful in training datasets, calculating future  time bound data and predicting forecasts. These models should be taken into seriously and fully exploited to the advantage of the scientist so that meaningful inferences can be drawn and shared for management </a:t>
            </a:r>
            <a:endParaRPr lang="en-US" dirty="0"/>
          </a:p>
        </p:txBody>
      </p:sp>
    </p:spTree>
    <p:extLst>
      <p:ext uri="{BB962C8B-B14F-4D97-AF65-F5344CB8AC3E}">
        <p14:creationId xmlns:p14="http://schemas.microsoft.com/office/powerpoint/2010/main" val="332513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181" y="710239"/>
            <a:ext cx="9144000" cy="938257"/>
          </a:xfrm>
        </p:spPr>
        <p:txBody>
          <a:bodyPr>
            <a:normAutofit fontScale="90000"/>
          </a:bodyPr>
          <a:lstStyle/>
          <a:p>
            <a:r>
              <a:rPr lang="en-GB" dirty="0" smtClean="0"/>
              <a:t>Dataset description</a:t>
            </a:r>
            <a:endParaRPr lang="en-US" dirty="0"/>
          </a:p>
        </p:txBody>
      </p:sp>
      <p:sp>
        <p:nvSpPr>
          <p:cNvPr id="3" name="Subtitle 2"/>
          <p:cNvSpPr>
            <a:spLocks noGrp="1"/>
          </p:cNvSpPr>
          <p:nvPr>
            <p:ph type="subTitle" idx="1"/>
          </p:nvPr>
        </p:nvSpPr>
        <p:spPr>
          <a:xfrm>
            <a:off x="1524000" y="1970468"/>
            <a:ext cx="9144000" cy="4198512"/>
          </a:xfrm>
        </p:spPr>
        <p:txBody>
          <a:bodyPr>
            <a:normAutofit/>
          </a:bodyPr>
          <a:lstStyle/>
          <a:p>
            <a:r>
              <a:rPr lang="en-GB" dirty="0" smtClean="0"/>
              <a:t>The dataset provided for this task </a:t>
            </a:r>
            <a:r>
              <a:rPr lang="en-GB" dirty="0" smtClean="0"/>
              <a:t>is based </a:t>
            </a:r>
            <a:r>
              <a:rPr lang="en-GB" dirty="0"/>
              <a:t>on the Sales inputs identified based on their </a:t>
            </a:r>
            <a:r>
              <a:rPr lang="en-GB" dirty="0" smtClean="0"/>
              <a:t>id. THE </a:t>
            </a:r>
            <a:r>
              <a:rPr lang="en-GB" dirty="0"/>
              <a:t>dataset </a:t>
            </a:r>
            <a:r>
              <a:rPr lang="en-GB" dirty="0" smtClean="0"/>
              <a:t>contains various </a:t>
            </a:r>
            <a:r>
              <a:rPr lang="en-GB" dirty="0"/>
              <a:t>variable columns and headers that represent the  store</a:t>
            </a:r>
            <a:r>
              <a:rPr lang="en-GB" dirty="0" smtClean="0"/>
              <a:t>. The following are the variable headers</a:t>
            </a:r>
          </a:p>
          <a:p>
            <a:pPr algn="l"/>
            <a:r>
              <a:rPr lang="en-GB" dirty="0" smtClean="0"/>
              <a:t>&gt;  </a:t>
            </a:r>
            <a:r>
              <a:rPr lang="en-GB" dirty="0" smtClean="0"/>
              <a:t>SALES ID</a:t>
            </a:r>
            <a:r>
              <a:rPr lang="en-GB" dirty="0" smtClean="0"/>
              <a:t> </a:t>
            </a:r>
            <a:r>
              <a:rPr lang="en-GB" dirty="0" smtClean="0"/>
              <a:t>which is of  variable type INTEGER</a:t>
            </a:r>
          </a:p>
          <a:p>
            <a:pPr marL="342900" indent="-342900" algn="l">
              <a:buFont typeface="Wingdings" panose="05000000000000000000" pitchFamily="2" charset="2"/>
              <a:buChar char="Ø"/>
            </a:pPr>
            <a:r>
              <a:rPr lang="en-GB" dirty="0" smtClean="0"/>
              <a:t>SALES </a:t>
            </a:r>
            <a:r>
              <a:rPr lang="en-GB" dirty="0" smtClean="0"/>
              <a:t> </a:t>
            </a:r>
            <a:r>
              <a:rPr lang="en-GB" dirty="0" smtClean="0"/>
              <a:t>which is of variable type </a:t>
            </a:r>
            <a:r>
              <a:rPr lang="en-GB" dirty="0" smtClean="0"/>
              <a:t>FLOAT</a:t>
            </a:r>
            <a:endParaRPr lang="en-GB" dirty="0" smtClean="0"/>
          </a:p>
          <a:p>
            <a:pPr marL="342900" indent="-342900" algn="l">
              <a:buFont typeface="Wingdings" panose="05000000000000000000" pitchFamily="2" charset="2"/>
              <a:buChar char="Ø"/>
            </a:pPr>
            <a:r>
              <a:rPr lang="en-GB" dirty="0" smtClean="0"/>
              <a:t> </a:t>
            </a:r>
            <a:endParaRPr lang="en-GB" dirty="0" smtClean="0"/>
          </a:p>
          <a:p>
            <a:endParaRPr lang="en-GB" dirty="0" smtClean="0"/>
          </a:p>
          <a:p>
            <a:endParaRPr lang="en-GB" dirty="0" smtClean="0"/>
          </a:p>
        </p:txBody>
      </p:sp>
    </p:spTree>
    <p:extLst>
      <p:ext uri="{BB962C8B-B14F-4D97-AF65-F5344CB8AC3E}">
        <p14:creationId xmlns:p14="http://schemas.microsoft.com/office/powerpoint/2010/main" val="190236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907887" cy="1015530"/>
          </a:xfrm>
        </p:spPr>
        <p:txBody>
          <a:bodyPr>
            <a:normAutofit fontScale="90000"/>
          </a:bodyPr>
          <a:lstStyle/>
          <a:p>
            <a:r>
              <a:rPr lang="en-GB" dirty="0" smtClean="0"/>
              <a:t>Motivation</a:t>
            </a:r>
            <a:endParaRPr lang="en-US" dirty="0"/>
          </a:p>
        </p:txBody>
      </p:sp>
      <p:sp>
        <p:nvSpPr>
          <p:cNvPr id="3" name="Subtitle 2"/>
          <p:cNvSpPr>
            <a:spLocks noGrp="1"/>
          </p:cNvSpPr>
          <p:nvPr>
            <p:ph type="subTitle" idx="1"/>
          </p:nvPr>
        </p:nvSpPr>
        <p:spPr>
          <a:xfrm>
            <a:off x="1523999" y="2446985"/>
            <a:ext cx="9435921" cy="3078051"/>
          </a:xfrm>
        </p:spPr>
        <p:txBody>
          <a:bodyPr/>
          <a:lstStyle/>
          <a:p>
            <a:pPr algn="l"/>
            <a:r>
              <a:rPr lang="en-GB" dirty="0" smtClean="0"/>
              <a:t>This task was motivated by the need to put into full potential the ability of data analysis and forecasting MODELS on real sales data in a bid to help key decisions makers in business arrive at meaningful decisions from the presentation and valuations of data as a problem.</a:t>
            </a:r>
            <a:endParaRPr lang="en-US" dirty="0"/>
          </a:p>
        </p:txBody>
      </p:sp>
    </p:spTree>
    <p:extLst>
      <p:ext uri="{BB962C8B-B14F-4D97-AF65-F5344CB8AC3E}">
        <p14:creationId xmlns:p14="http://schemas.microsoft.com/office/powerpoint/2010/main" val="344945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675" y="395287"/>
            <a:ext cx="6724650" cy="6067425"/>
          </a:xfrm>
          <a:prstGeom prst="rect">
            <a:avLst/>
          </a:prstGeom>
        </p:spPr>
      </p:pic>
    </p:spTree>
    <p:extLst>
      <p:ext uri="{BB962C8B-B14F-4D97-AF65-F5344CB8AC3E}">
        <p14:creationId xmlns:p14="http://schemas.microsoft.com/office/powerpoint/2010/main" val="371263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251" y="579549"/>
            <a:ext cx="8787683" cy="991673"/>
          </a:xfrm>
        </p:spPr>
        <p:txBody>
          <a:bodyPr>
            <a:normAutofit/>
          </a:bodyPr>
          <a:lstStyle/>
          <a:p>
            <a:r>
              <a:rPr lang="en-GB" sz="6000" dirty="0"/>
              <a:t>CORRELATIONAL </a:t>
            </a:r>
            <a:r>
              <a:rPr lang="en-GB" sz="6000" dirty="0" smtClean="0"/>
              <a:t>MODEL</a:t>
            </a:r>
            <a:endParaRPr lang="en-US" sz="6000" dirty="0"/>
          </a:p>
        </p:txBody>
      </p:sp>
      <p:sp>
        <p:nvSpPr>
          <p:cNvPr id="3" name="Subtitle 2"/>
          <p:cNvSpPr>
            <a:spLocks noGrp="1"/>
          </p:cNvSpPr>
          <p:nvPr>
            <p:ph type="subTitle" idx="1"/>
          </p:nvPr>
        </p:nvSpPr>
        <p:spPr>
          <a:xfrm>
            <a:off x="1524000" y="2034862"/>
            <a:ext cx="9629104" cy="3567447"/>
          </a:xfrm>
        </p:spPr>
        <p:txBody>
          <a:bodyPr/>
          <a:lstStyle/>
          <a:p>
            <a:r>
              <a:rPr lang="en-GB" dirty="0" smtClean="0"/>
              <a:t>&gt;Model is  useful when trying to find relationship between two or more items in a set</a:t>
            </a:r>
          </a:p>
          <a:p>
            <a:r>
              <a:rPr lang="en-GB" dirty="0" smtClean="0"/>
              <a:t>&gt; Good for visualising values that closely affect each other  and are predictable in nature</a:t>
            </a:r>
            <a:endParaRPr lang="en-US" dirty="0"/>
          </a:p>
        </p:txBody>
      </p:sp>
    </p:spTree>
    <p:extLst>
      <p:ext uri="{BB962C8B-B14F-4D97-AF65-F5344CB8AC3E}">
        <p14:creationId xmlns:p14="http://schemas.microsoft.com/office/powerpoint/2010/main" val="184502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6149"/>
            <a:ext cx="8624552" cy="938257"/>
          </a:xfrm>
        </p:spPr>
        <p:txBody>
          <a:bodyPr>
            <a:normAutofit fontScale="90000"/>
          </a:bodyPr>
          <a:lstStyle/>
          <a:p>
            <a:r>
              <a:rPr lang="en-GB" dirty="0" smtClean="0"/>
              <a:t>ARIMA MODEL</a:t>
            </a:r>
            <a:endParaRPr lang="en-US" dirty="0"/>
          </a:p>
        </p:txBody>
      </p:sp>
      <p:sp>
        <p:nvSpPr>
          <p:cNvPr id="3" name="Subtitle 2"/>
          <p:cNvSpPr>
            <a:spLocks noGrp="1"/>
          </p:cNvSpPr>
          <p:nvPr>
            <p:ph type="subTitle" idx="1"/>
          </p:nvPr>
        </p:nvSpPr>
        <p:spPr>
          <a:xfrm>
            <a:off x="1524000" y="1854558"/>
            <a:ext cx="9144000" cy="3403242"/>
          </a:xfrm>
        </p:spPr>
        <p:txBody>
          <a:bodyPr/>
          <a:lstStyle/>
          <a:p>
            <a:r>
              <a:rPr lang="en-GB" dirty="0" smtClean="0"/>
              <a:t>The model is based on variable distribution  over timed data</a:t>
            </a:r>
          </a:p>
          <a:p>
            <a:pPr marL="342900" indent="-342900">
              <a:buFont typeface="Wingdings" panose="05000000000000000000" pitchFamily="2" charset="2"/>
              <a:buChar char="Ø"/>
            </a:pPr>
            <a:r>
              <a:rPr lang="en-GB" dirty="0" smtClean="0"/>
              <a:t>Easiest to work out the time distribution of interval occurrences over a given time</a:t>
            </a:r>
          </a:p>
          <a:p>
            <a:pPr marL="342900" indent="-342900">
              <a:buFont typeface="Wingdings" panose="05000000000000000000" pitchFamily="2" charset="2"/>
              <a:buChar char="Ø"/>
            </a:pPr>
            <a:r>
              <a:rPr lang="en-GB" dirty="0" smtClean="0"/>
              <a:t>Its ability to predict future values makes it a strong application in the most sectors like Finance and economics</a:t>
            </a:r>
            <a:endParaRPr lang="en-US" dirty="0"/>
          </a:p>
        </p:txBody>
      </p:sp>
    </p:spTree>
    <p:extLst>
      <p:ext uri="{BB962C8B-B14F-4D97-AF65-F5344CB8AC3E}">
        <p14:creationId xmlns:p14="http://schemas.microsoft.com/office/powerpoint/2010/main" val="227846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4330"/>
            <a:ext cx="9144000" cy="642042"/>
          </a:xfrm>
        </p:spPr>
        <p:txBody>
          <a:bodyPr>
            <a:normAutofit fontScale="90000"/>
          </a:bodyPr>
          <a:lstStyle/>
          <a:p>
            <a:r>
              <a:rPr lang="en-GB" dirty="0" smtClean="0"/>
              <a:t>RNN MODEL</a:t>
            </a:r>
            <a:endParaRPr lang="en-US" dirty="0"/>
          </a:p>
        </p:txBody>
      </p:sp>
      <p:sp>
        <p:nvSpPr>
          <p:cNvPr id="3" name="Subtitle 2"/>
          <p:cNvSpPr>
            <a:spLocks noGrp="1"/>
          </p:cNvSpPr>
          <p:nvPr>
            <p:ph type="subTitle" idx="1"/>
          </p:nvPr>
        </p:nvSpPr>
        <p:spPr>
          <a:xfrm>
            <a:off x="1524000" y="1403797"/>
            <a:ext cx="9144000" cy="3854003"/>
          </a:xfrm>
        </p:spPr>
        <p:txBody>
          <a:bodyPr/>
          <a:lstStyle/>
          <a:p>
            <a:r>
              <a:rPr lang="en-GB" dirty="0" smtClean="0"/>
              <a:t>&gt;Are most useful in building neural networks  and establishing patterns between items in scope</a:t>
            </a:r>
          </a:p>
          <a:p>
            <a:r>
              <a:rPr lang="en-GB" dirty="0" smtClean="0"/>
              <a:t>&gt; It would be the most preferred model among AI enthusiast and scientists who are trying to build deep learning models</a:t>
            </a:r>
          </a:p>
          <a:p>
            <a:endParaRPr lang="en-US" dirty="0"/>
          </a:p>
        </p:txBody>
      </p:sp>
    </p:spTree>
    <p:extLst>
      <p:ext uri="{BB962C8B-B14F-4D97-AF65-F5344CB8AC3E}">
        <p14:creationId xmlns:p14="http://schemas.microsoft.com/office/powerpoint/2010/main" val="272441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18039"/>
            <a:ext cx="10058400" cy="1095606"/>
          </a:xfrm>
        </p:spPr>
        <p:txBody>
          <a:bodyPr>
            <a:normAutofit fontScale="90000"/>
          </a:bodyPr>
          <a:lstStyle/>
          <a:p>
            <a:r>
              <a:rPr lang="en-GB" dirty="0" smtClean="0"/>
              <a:t>RANDOM FOREST</a:t>
            </a:r>
            <a:endParaRPr lang="en-US" dirty="0"/>
          </a:p>
        </p:txBody>
      </p:sp>
      <p:sp>
        <p:nvSpPr>
          <p:cNvPr id="3" name="Subtitle 2"/>
          <p:cNvSpPr>
            <a:spLocks noGrp="1"/>
          </p:cNvSpPr>
          <p:nvPr>
            <p:ph type="subTitle" idx="1"/>
          </p:nvPr>
        </p:nvSpPr>
        <p:spPr>
          <a:xfrm>
            <a:off x="1100051" y="1223494"/>
            <a:ext cx="10058400" cy="4375128"/>
          </a:xfrm>
        </p:spPr>
        <p:txBody>
          <a:bodyPr/>
          <a:lstStyle/>
          <a:p>
            <a:r>
              <a:rPr lang="en-GB" dirty="0" smtClean="0"/>
              <a:t>&gt;This model uses bagging algorithm to predict future outcomes</a:t>
            </a:r>
          </a:p>
          <a:p>
            <a:r>
              <a:rPr lang="en-GB" dirty="0" smtClean="0"/>
              <a:t>&gt;each prediction made is classified into a “forest”/ node</a:t>
            </a:r>
          </a:p>
          <a:p>
            <a:r>
              <a:rPr lang="en-GB" dirty="0" smtClean="0"/>
              <a:t>&gt;LATER THESE NODES CAN BE ACCESSED BY THE ALGORTHM WHEN TRYING TO ESTABLISH ROOT CAUSE ANALYSIS. </a:t>
            </a:r>
            <a:endParaRPr lang="en-GB" dirty="0"/>
          </a:p>
          <a:p>
            <a:r>
              <a:rPr lang="en-GB" dirty="0" smtClean="0"/>
              <a:t>&gt;RPART IS ONE OF THE PACKAGES THAT IS FREQUENTLY USED FOR DETERMING AND MODELLING RANDOM FOREST DECISION TREES</a:t>
            </a:r>
          </a:p>
          <a:p>
            <a:endParaRPr lang="en-US" dirty="0"/>
          </a:p>
        </p:txBody>
      </p:sp>
    </p:spTree>
    <p:extLst>
      <p:ext uri="{BB962C8B-B14F-4D97-AF65-F5344CB8AC3E}">
        <p14:creationId xmlns:p14="http://schemas.microsoft.com/office/powerpoint/2010/main" val="5095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250152"/>
          </a:xfrm>
        </p:spPr>
        <p:txBody>
          <a:bodyPr/>
          <a:lstStyle/>
          <a:p>
            <a:r>
              <a:rPr lang="en-GB" dirty="0" smtClean="0"/>
              <a:t>LINEAR REGRESSION</a:t>
            </a:r>
            <a:endParaRPr lang="en-US" dirty="0"/>
          </a:p>
        </p:txBody>
      </p:sp>
      <p:sp>
        <p:nvSpPr>
          <p:cNvPr id="3" name="Subtitle 2"/>
          <p:cNvSpPr>
            <a:spLocks noGrp="1"/>
          </p:cNvSpPr>
          <p:nvPr>
            <p:ph type="subTitle" idx="1"/>
          </p:nvPr>
        </p:nvSpPr>
        <p:spPr>
          <a:xfrm>
            <a:off x="1100051" y="1880315"/>
            <a:ext cx="10058400" cy="3718306"/>
          </a:xfrm>
        </p:spPr>
        <p:txBody>
          <a:bodyPr/>
          <a:lstStyle/>
          <a:p>
            <a:r>
              <a:rPr lang="en-GB" dirty="0" smtClean="0"/>
              <a:t>&gt;this MODEL IS USEFUL WHEN TRYING to measure quantitative variables</a:t>
            </a:r>
          </a:p>
          <a:p>
            <a:r>
              <a:rPr lang="en-GB" dirty="0" smtClean="0"/>
              <a:t>&gt; The variables are measured and estimated in a line as predictions for future values are determined</a:t>
            </a:r>
            <a:endParaRPr lang="en-US" dirty="0"/>
          </a:p>
        </p:txBody>
      </p:sp>
    </p:spTree>
    <p:extLst>
      <p:ext uri="{BB962C8B-B14F-4D97-AF65-F5344CB8AC3E}">
        <p14:creationId xmlns:p14="http://schemas.microsoft.com/office/powerpoint/2010/main" val="210920571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713</TotalTime>
  <Words>582</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Student Name</vt:lpstr>
      <vt:lpstr>Dataset description</vt:lpstr>
      <vt:lpstr>Motivation</vt:lpstr>
      <vt:lpstr>PowerPoint Presentation</vt:lpstr>
      <vt:lpstr>CORRELATIONAL MODEL</vt:lpstr>
      <vt:lpstr>ARIMA MODEL</vt:lpstr>
      <vt:lpstr>RNN MODEL</vt:lpstr>
      <vt:lpstr>RANDOM FOREST</vt:lpstr>
      <vt:lpstr>LINEAR REGRESSION</vt:lpstr>
      <vt:lpstr>RESULTS FROM THE MODELS</vt:lpstr>
      <vt:lpstr>Challenges and risks </vt:lpstr>
      <vt:lpstr>NEXT STEPS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Onyango Ogolla</dc:creator>
  <cp:lastModifiedBy>Onyango Ogolla</cp:lastModifiedBy>
  <cp:revision>24</cp:revision>
  <dcterms:created xsi:type="dcterms:W3CDTF">2021-11-17T15:30:20Z</dcterms:created>
  <dcterms:modified xsi:type="dcterms:W3CDTF">2021-11-19T16:57:23Z</dcterms:modified>
</cp:coreProperties>
</file>