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itchFamily="2" charset="0"/>
      <p:regular r:id="rId14"/>
      <p:bold r:id="rId15"/>
      <p:italic r:id="rId16"/>
      <p:boldItalic r:id="rId17"/>
    </p:embeddedFont>
    <p:embeddedFont>
      <p:font typeface="Roboto Mon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01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46019498d_1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46019498d_1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245092cb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245092cb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245092cb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245092cb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3a5947b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3a5947b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3a5947be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3a5947be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b55abe78e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b55abe78e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4200"/>
              <a:buNone/>
              <a:defRPr sz="4200">
                <a:solidFill>
                  <a:srgbClr val="F5F5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4200"/>
              <a:buNone/>
              <a:defRPr sz="4200">
                <a:solidFill>
                  <a:srgbClr val="F5F5F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4200"/>
              <a:buNone/>
              <a:defRPr sz="4200">
                <a:solidFill>
                  <a:srgbClr val="F5F5F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4200"/>
              <a:buNone/>
              <a:defRPr sz="4200">
                <a:solidFill>
                  <a:srgbClr val="F5F5F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4200"/>
              <a:buNone/>
              <a:defRPr sz="4200">
                <a:solidFill>
                  <a:srgbClr val="F5F5F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4200"/>
              <a:buNone/>
              <a:defRPr sz="4200">
                <a:solidFill>
                  <a:srgbClr val="F5F5F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4200"/>
              <a:buNone/>
              <a:defRPr sz="4200">
                <a:solidFill>
                  <a:srgbClr val="F5F5F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4200"/>
              <a:buNone/>
              <a:defRPr sz="4200">
                <a:solidFill>
                  <a:srgbClr val="F5F5F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4200"/>
              <a:buNone/>
              <a:defRPr sz="4200">
                <a:solidFill>
                  <a:srgbClr val="F5F5F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600"/>
              <a:buNone/>
              <a:defRPr sz="1600">
                <a:solidFill>
                  <a:srgbClr val="F5F5F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600"/>
              <a:buNone/>
              <a:defRPr sz="1600">
                <a:solidFill>
                  <a:srgbClr val="F5F5F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600"/>
              <a:buNone/>
              <a:defRPr sz="1600">
                <a:solidFill>
                  <a:srgbClr val="F5F5F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600"/>
              <a:buNone/>
              <a:defRPr sz="1600">
                <a:solidFill>
                  <a:srgbClr val="F5F5F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600"/>
              <a:buNone/>
              <a:defRPr sz="1600">
                <a:solidFill>
                  <a:srgbClr val="F5F5F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600"/>
              <a:buNone/>
              <a:defRPr sz="1600">
                <a:solidFill>
                  <a:srgbClr val="F5F5F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600"/>
              <a:buNone/>
              <a:defRPr sz="1600">
                <a:solidFill>
                  <a:srgbClr val="F5F5F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600"/>
              <a:buNone/>
              <a:defRPr sz="1600">
                <a:solidFill>
                  <a:srgbClr val="F5F5F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600"/>
              <a:buNone/>
              <a:defRPr sz="1600">
                <a:solidFill>
                  <a:srgbClr val="F5F5F5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0" name="Google Shape;70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4" name="Google Shape;24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300"/>
              <a:buChar char="●"/>
              <a:defRPr>
                <a:solidFill>
                  <a:srgbClr val="F5F5F5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●"/>
              <a:defRPr>
                <a:solidFill>
                  <a:srgbClr val="F5F5F5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●"/>
              <a:defRPr>
                <a:solidFill>
                  <a:srgbClr val="F5F5F5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1" name="Google Shape;31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9450" y="5719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300"/>
              <a:buChar char="●"/>
              <a:defRPr>
                <a:solidFill>
                  <a:srgbClr val="F5F5F5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●"/>
              <a:defRPr>
                <a:solidFill>
                  <a:srgbClr val="F5F5F5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●"/>
              <a:defRPr>
                <a:solidFill>
                  <a:srgbClr val="F5F5F5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9" name="Google Shape;39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30000" y="564875"/>
            <a:ext cx="80277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300"/>
              <a:buChar char="●"/>
              <a:defRPr>
                <a:solidFill>
                  <a:srgbClr val="F5F5F5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●"/>
              <a:defRPr>
                <a:solidFill>
                  <a:srgbClr val="F5F5F5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●"/>
              <a:defRPr>
                <a:solidFill>
                  <a:srgbClr val="F5F5F5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2" name="Google Shape;5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300"/>
              <a:buChar char="●"/>
              <a:defRPr>
                <a:solidFill>
                  <a:srgbClr val="F5F5F5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●"/>
              <a:defRPr>
                <a:solidFill>
                  <a:srgbClr val="F5F5F5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●"/>
              <a:defRPr>
                <a:solidFill>
                  <a:srgbClr val="F5F5F5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bcb.gov.br/estabilidadefinanceira/rankingreclamacoes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Ingestão de dados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9900"/>
                </a:solidFill>
              </a:rPr>
              <a:t>Relatório - Atividade 5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29625" y="3641575"/>
            <a:ext cx="7688100" cy="13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lt1"/>
                </a:solidFill>
              </a:rPr>
              <a:t>Lucas Bonilha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lt1"/>
                </a:solidFill>
              </a:rPr>
              <a:t>Tiago Galinari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lt1"/>
                </a:solidFill>
              </a:rPr>
              <a:t>Evander Siqueira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lt1"/>
                </a:solidFill>
              </a:rPr>
              <a:t>Thiago Pereira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Camada de Dados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38" y="2013963"/>
            <a:ext cx="5736075" cy="1115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219625" y="1434050"/>
            <a:ext cx="5998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Com os notebooks de </a:t>
            </a:r>
            <a:r>
              <a:rPr lang="pt-BR" sz="85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extração, data wrangling e modelagem </a:t>
            </a:r>
            <a:r>
              <a:rPr lang="pt-BR" sz="85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criamos um pipeline para carregar todos os dados para as camadas </a:t>
            </a:r>
            <a:r>
              <a:rPr lang="pt-BR" sz="85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raw</a:t>
            </a:r>
            <a:r>
              <a:rPr lang="pt-BR" sz="85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85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trusted </a:t>
            </a:r>
            <a:r>
              <a:rPr lang="pt-BR" sz="85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 </a:t>
            </a:r>
            <a:r>
              <a:rPr lang="pt-BR" sz="85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analytics</a:t>
            </a:r>
            <a:r>
              <a:rPr lang="pt-BR" sz="85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85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290750" y="3318350"/>
            <a:ext cx="5998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pt-BR" sz="85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Esse processo foi orquestrado por meio do </a:t>
            </a:r>
            <a:r>
              <a:rPr lang="pt-BR" sz="85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Azure Data Factory. </a:t>
            </a:r>
            <a:r>
              <a:rPr lang="pt-BR" sz="8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Assim, cada notebook gera uma camada e salva no </a:t>
            </a:r>
            <a:r>
              <a:rPr lang="pt-BR" sz="85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Azure Blob Storage.</a:t>
            </a:r>
            <a:endParaRPr sz="85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57" y="3960200"/>
            <a:ext cx="4867043" cy="9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Banco SQL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219625" y="1434050"/>
            <a:ext cx="59988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Ainda no Data Factory, populamos o banco </a:t>
            </a:r>
            <a:r>
              <a:rPr lang="pt-BR" sz="85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tarefa4</a:t>
            </a:r>
            <a:r>
              <a:rPr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 no Azure SQL com um dataflow. </a:t>
            </a:r>
            <a:endParaRPr sz="85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50" y="1922325"/>
            <a:ext cx="2549650" cy="2945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349" y="1922325"/>
            <a:ext cx="5935051" cy="9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2985350" y="2939425"/>
            <a:ext cx="59988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Assim, em uma ordem:</a:t>
            </a:r>
            <a:endParaRPr sz="850">
              <a:solidFill>
                <a:srgbClr val="F5F5F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8257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F5F5F5"/>
              </a:buClr>
              <a:buSzPts val="850"/>
              <a:buFont typeface="Roboto Mono"/>
              <a:buAutoNum type="arabicPeriod"/>
            </a:pPr>
            <a:r>
              <a:rPr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Extraímos os dados da API - </a:t>
            </a:r>
            <a:r>
              <a:rPr lang="pt-BR" sz="85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raw</a:t>
            </a:r>
            <a:endParaRPr sz="85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825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850"/>
              <a:buFont typeface="Roboto Mono"/>
              <a:buAutoNum type="arabicPeriod"/>
            </a:pPr>
            <a:r>
              <a:rPr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Fazemos uma limpeza e tratamento desses dados - </a:t>
            </a:r>
            <a:r>
              <a:rPr lang="pt-BR" sz="85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trusted </a:t>
            </a:r>
            <a:endParaRPr sz="85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825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850"/>
              <a:buFont typeface="Roboto Mono"/>
              <a:buAutoNum type="arabicPeriod"/>
            </a:pPr>
            <a:r>
              <a:rPr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Modelamos com o SQL - </a:t>
            </a:r>
            <a:r>
              <a:rPr lang="pt-BR" sz="85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analytics</a:t>
            </a:r>
            <a:endParaRPr sz="85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825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850"/>
              <a:buFont typeface="Roboto Mono"/>
              <a:buAutoNum type="arabicPeriod"/>
            </a:pPr>
            <a:r>
              <a:rPr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E populamos o banco com os dados da Analytics</a:t>
            </a:r>
            <a:endParaRPr sz="850">
              <a:solidFill>
                <a:srgbClr val="F5F5F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 Catálogo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219625" y="1434050"/>
            <a:ext cx="8011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Para catalogar, utilizamos o Microsoft Azure Purview. Nele, mapeamos o blob storage que salvamos as camadas </a:t>
            </a:r>
            <a:r>
              <a:rPr lang="pt-BR" sz="85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trusted </a:t>
            </a:r>
            <a:r>
              <a:rPr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e </a:t>
            </a:r>
            <a:r>
              <a:rPr lang="pt-BR" sz="85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analytics</a:t>
            </a:r>
            <a:r>
              <a:rPr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85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2050"/>
            <a:ext cx="2777923" cy="308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6723" y="1902050"/>
            <a:ext cx="4455967" cy="293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Novo código em PySpark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219625" y="1434050"/>
            <a:ext cx="80118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Refizemos o código de modelagem e tratamento dos dados, agora utilizando o PySpark no lugar do Python puro.</a:t>
            </a:r>
            <a:endParaRPr sz="85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50" y="1850825"/>
            <a:ext cx="5159328" cy="30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Revisão do Dashboard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219625" y="1434050"/>
            <a:ext cx="80118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Revisamos também o Dashboard para o novo modelo, e com os números revisados. Agora, estão batendo com o BCB</a:t>
            </a:r>
            <a:endParaRPr sz="85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75" y="1845150"/>
            <a:ext cx="4940355" cy="308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0330" y="1902050"/>
            <a:ext cx="3291270" cy="250393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5700325" y="45583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rgbClr val="FF99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Ranking de Reclamações (bcb.gov.br)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 idx="4294967295"/>
          </p:nvPr>
        </p:nvSpPr>
        <p:spPr>
          <a:xfrm>
            <a:off x="645800" y="2205900"/>
            <a:ext cx="33009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5F5F5"/>
                </a:solidFill>
              </a:rPr>
              <a:t> Obrigado!</a:t>
            </a:r>
            <a:endParaRPr>
              <a:solidFill>
                <a:srgbClr val="F5F5F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Apresentação na tela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Raleway</vt:lpstr>
      <vt:lpstr>Arial</vt:lpstr>
      <vt:lpstr>Lato</vt:lpstr>
      <vt:lpstr>Roboto Mono</vt:lpstr>
      <vt:lpstr>Streamline</vt:lpstr>
      <vt:lpstr>Ingestão de dados</vt:lpstr>
      <vt:lpstr>1 Camada de Dados</vt:lpstr>
      <vt:lpstr>2 Banco SQL</vt:lpstr>
      <vt:lpstr>3 Catálogo</vt:lpstr>
      <vt:lpstr>4 Novo código em PySpark</vt:lpstr>
      <vt:lpstr>5 Revisão do Dashboard</vt:lpstr>
      <vt:lpstr>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Ingestão de dados</dc:title>
  <dc:creator>Siqueira,Evander,BR-São Paulo</dc:creator>
  <cp:lastModifiedBy>Siqueira,Evander,BR-São Paulo</cp:lastModifiedBy>
  <cp:revision>1</cp:revision>
  <dcterms:modified xsi:type="dcterms:W3CDTF">2022-08-19T02:13:03Z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2022-08-19T02:11:49Z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5c7bcf23-eb6c-4f37-8287-3fd7c582d491</vt:lpwstr>
  </property>
  <property fmtid="{D5CDD505-2E9C-101B-9397-08002B2CF9AE}" pid="8" name="MSIP_Label_1ada0a2f-b917-4d51-b0d0-d418a10c8b23_ContentBits">
    <vt:lpwstr>0</vt:lpwstr>
  </property>
</Properties>
</file>