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76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882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CDC7-2454-4DF3-A127-29F887AEBC68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FE88-0AB6-483D-AF14-103B08D45CC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  <a:p>
            <a:endParaRPr lang="pt-BR" dirty="0"/>
          </a:p>
          <a:p>
            <a:r>
              <a:rPr lang="pt-BR" dirty="0"/>
              <a:t>Árvores Binárias de Busca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Pré-ordem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percorrer uma árvore binária </a:t>
            </a:r>
            <a:r>
              <a:rPr lang="pt-BR" dirty="0" err="1"/>
              <a:t>não-vazia</a:t>
            </a:r>
            <a:r>
              <a:rPr lang="pt-BR" dirty="0"/>
              <a:t> </a:t>
            </a:r>
            <a:r>
              <a:rPr lang="pt-BR" i="1" dirty="0"/>
              <a:t>em pré-ordem (conhecida </a:t>
            </a:r>
            <a:r>
              <a:rPr lang="pt-BR" dirty="0"/>
              <a:t>também como </a:t>
            </a:r>
            <a:r>
              <a:rPr lang="pt-BR" i="1" dirty="0"/>
              <a:t>percurso em profundidade), efetuam-se as três seguintes </a:t>
            </a:r>
            <a:r>
              <a:rPr lang="pt-BR" dirty="0"/>
              <a:t>operações: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Visita-se a raiz.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Percorre-se a subárvore esquerda em ordem prévia.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Percorre-se a subárvore direita em ordem prévia.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505475"/>
          </a:xfrm>
        </p:spPr>
        <p:txBody>
          <a:bodyPr>
            <a:normAutofit/>
          </a:bodyPr>
          <a:lstStyle/>
          <a:p>
            <a:r>
              <a:rPr lang="pt-BR" b="1" i="1" dirty="0"/>
              <a:t>Em ordem (ou ordem simétrica):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Percorre-se a subárvore esquerda em ordem simétrica.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Visita-se a raiz.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Percorre-se a subárvore direita em ordem simétrica.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77483"/>
          </a:xfrm>
        </p:spPr>
        <p:txBody>
          <a:bodyPr>
            <a:normAutofit/>
          </a:bodyPr>
          <a:lstStyle/>
          <a:p>
            <a:r>
              <a:rPr lang="pt-BR" b="1" i="1" dirty="0"/>
              <a:t>Em pós-ordem: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 Percorre-se a subárvore esquerda em ordem posterior.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Percorre-se a subárvore direita em ordem posterior.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Visita-se a raiz.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Dada uma lista de números num arquivo de entrada, deseja-se imprimi-los em ordem crescente.</a:t>
            </a:r>
          </a:p>
          <a:p>
            <a:pPr lvl="3"/>
            <a:endParaRPr lang="pt-BR" dirty="0"/>
          </a:p>
          <a:p>
            <a:r>
              <a:rPr lang="pt-BR" dirty="0"/>
              <a:t>Entretanto, ao contrário do algoritmo anterior, usado para encontrar repetições, os valores repetidos são também colocados na árvore.</a:t>
            </a:r>
          </a:p>
          <a:p>
            <a:pPr lvl="3"/>
            <a:endParaRPr lang="pt-BR" dirty="0"/>
          </a:p>
          <a:p>
            <a:r>
              <a:rPr lang="pt-BR" dirty="0"/>
              <a:t>Quando um número é comparado ao conteúdo de um nó na árvore, uma ramificação esquerda é usada se o número for menor que o seu conteúdo, e uma ramificação direita se ele for maior ou igual ao conteúdo do nó.</a:t>
            </a:r>
          </a:p>
          <a:p>
            <a:pPr lvl="3"/>
            <a:endParaRPr lang="pt-BR" dirty="0"/>
          </a:p>
          <a:p>
            <a:r>
              <a:rPr lang="pt-BR" dirty="0"/>
              <a:t>Uma árvore binária desse tipo tem a propriedade de todos os elementos na subárvore esquerda de um nó </a:t>
            </a:r>
            <a:r>
              <a:rPr lang="pt-BR" i="1" dirty="0"/>
              <a:t>n serem menores que o conteúdo </a:t>
            </a:r>
            <a:r>
              <a:rPr lang="pt-BR" dirty="0"/>
              <a:t>de n, e todos os elementos na subárvore direita de </a:t>
            </a:r>
            <a:r>
              <a:rPr lang="pt-BR" i="1" dirty="0"/>
              <a:t>n serem maiores ou iguais </a:t>
            </a:r>
            <a:r>
              <a:rPr lang="pt-BR" dirty="0"/>
              <a:t>ao conteúdo de </a:t>
            </a:r>
            <a:r>
              <a:rPr lang="pt-BR" i="1" dirty="0"/>
              <a:t>n.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Busca Binária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Uma árvore binária com essa propriedade é chamada </a:t>
            </a:r>
            <a:r>
              <a:rPr lang="pt-BR" b="1" dirty="0"/>
              <a:t>árvore de busca binária</a:t>
            </a:r>
            <a:r>
              <a:rPr lang="pt-BR" dirty="0"/>
              <a:t>. </a:t>
            </a:r>
          </a:p>
          <a:p>
            <a:pPr lvl="1"/>
            <a:endParaRPr lang="pt-BR" dirty="0"/>
          </a:p>
          <a:p>
            <a:r>
              <a:rPr lang="pt-BR" dirty="0"/>
              <a:t>Se uma árvore de busca binária for percorrida em ordem simétrica (esquerda, raiz, direita) e o conteúdo de cada nó for impresso à medida que o nó for visitado, os números serão impressos em ordem ascendente.</a:t>
            </a:r>
          </a:p>
          <a:p>
            <a:endParaRPr lang="pt-BR" dirty="0"/>
          </a:p>
          <a:p>
            <a:r>
              <a:rPr lang="pt-BR" dirty="0"/>
              <a:t>A árvore de busca binária da Figura ao lado ilustra a descrição acima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060849"/>
            <a:ext cx="4333336" cy="295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968552"/>
          </a:xfrm>
        </p:spPr>
        <p:txBody>
          <a:bodyPr>
            <a:noAutofit/>
          </a:bodyPr>
          <a:lstStyle/>
          <a:p>
            <a:r>
              <a:rPr lang="pt-BR" sz="1800" dirty="0"/>
              <a:t>A principal característica desta estrutura é a organização das informações, que se faz através de ramos. </a:t>
            </a:r>
          </a:p>
          <a:p>
            <a:pPr>
              <a:buNone/>
            </a:pPr>
            <a:br>
              <a:rPr lang="pt-BR" sz="1800" dirty="0"/>
            </a:br>
            <a:r>
              <a:rPr lang="pt-BR" sz="1800" b="1" dirty="0"/>
              <a:t>Definição</a:t>
            </a:r>
            <a:r>
              <a:rPr lang="pt-BR" sz="1800" dirty="0"/>
              <a:t>: Uma </a:t>
            </a:r>
            <a:r>
              <a:rPr lang="pt-BR" sz="1800" i="1" dirty="0"/>
              <a:t>árvore</a:t>
            </a:r>
            <a:r>
              <a:rPr lang="pt-BR" sz="1800" dirty="0"/>
              <a:t> é um conjunto finito de um ou mais nós tal que: </a:t>
            </a:r>
          </a:p>
          <a:p>
            <a:pPr lvl="1"/>
            <a:r>
              <a:rPr lang="pt-BR" sz="1800" dirty="0"/>
              <a:t>Existe um nó especial denominado </a:t>
            </a:r>
            <a:r>
              <a:rPr lang="pt-BR" sz="1800" i="1" dirty="0"/>
              <a:t>raiz</a:t>
            </a:r>
            <a:r>
              <a:rPr lang="pt-BR" sz="1800" dirty="0"/>
              <a:t> </a:t>
            </a:r>
          </a:p>
          <a:p>
            <a:pPr lvl="1"/>
            <a:r>
              <a:rPr lang="pt-BR" sz="1800" dirty="0"/>
              <a:t>Os outros nós formam conjuntos disjuntos T</a:t>
            </a:r>
            <a:r>
              <a:rPr lang="pt-BR" sz="1800" baseline="-25000" dirty="0"/>
              <a:t>1</a:t>
            </a:r>
            <a:r>
              <a:rPr lang="pt-BR" sz="1800" dirty="0"/>
              <a:t>, T</a:t>
            </a:r>
            <a:r>
              <a:rPr lang="pt-BR" sz="1800" baseline="-25000" dirty="0"/>
              <a:t>2</a:t>
            </a:r>
            <a:r>
              <a:rPr lang="pt-BR" sz="1800" dirty="0"/>
              <a:t>, ..., </a:t>
            </a:r>
            <a:r>
              <a:rPr lang="pt-BR" sz="1800" dirty="0" err="1"/>
              <a:t>T</a:t>
            </a:r>
            <a:r>
              <a:rPr lang="pt-BR" sz="1800" baseline="-25000" dirty="0" err="1"/>
              <a:t>n</a:t>
            </a:r>
            <a:r>
              <a:rPr lang="pt-BR" sz="1800" dirty="0"/>
              <a:t>, sendo que cada um desses conjuntos é uma árvore. </a:t>
            </a:r>
          </a:p>
          <a:p>
            <a:pPr lvl="1"/>
            <a:endParaRPr lang="pt-BR" sz="1800" dirty="0"/>
          </a:p>
          <a:p>
            <a:r>
              <a:rPr lang="pt-BR" sz="1800" b="1" dirty="0" err="1"/>
              <a:t>Obs</a:t>
            </a:r>
            <a:r>
              <a:rPr lang="pt-BR" sz="1800" b="1" dirty="0"/>
              <a:t>:</a:t>
            </a:r>
            <a:r>
              <a:rPr lang="pt-BR" sz="1800" dirty="0"/>
              <a:t> Todo nó de uma árvore é a raiz de uma sub-árvore.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50" y="2710656"/>
            <a:ext cx="36957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Grau de um nó</a:t>
            </a:r>
            <a:r>
              <a:rPr lang="pt-BR" dirty="0"/>
              <a:t>: é o número de sub-árvores do nó. </a:t>
            </a:r>
          </a:p>
          <a:p>
            <a:pPr lvl="1"/>
            <a:endParaRPr lang="pt-BR" dirty="0"/>
          </a:p>
          <a:p>
            <a:r>
              <a:rPr lang="pt-BR" b="1" dirty="0"/>
              <a:t>Grau de uma árvore</a:t>
            </a:r>
            <a:r>
              <a:rPr lang="pt-BR" dirty="0"/>
              <a:t>: é o máximo grau dos nós na árvore. </a:t>
            </a:r>
          </a:p>
          <a:p>
            <a:pPr lvl="1"/>
            <a:endParaRPr lang="pt-BR" dirty="0"/>
          </a:p>
          <a:p>
            <a:r>
              <a:rPr lang="pt-BR" b="1" dirty="0"/>
              <a:t>Folhas de uma árvore</a:t>
            </a:r>
            <a:r>
              <a:rPr lang="pt-BR" dirty="0"/>
              <a:t>: são os nós de grau zero. </a:t>
            </a:r>
          </a:p>
          <a:p>
            <a:pPr lvl="1"/>
            <a:endParaRPr lang="pt-BR" dirty="0"/>
          </a:p>
          <a:p>
            <a:r>
              <a:rPr lang="pt-BR" b="1" dirty="0"/>
              <a:t>Filhos de um nó X</a:t>
            </a:r>
            <a:r>
              <a:rPr lang="pt-BR" dirty="0"/>
              <a:t>: são as raízes das sub-árvores do nó X. Neste caso X é o </a:t>
            </a:r>
            <a:r>
              <a:rPr lang="pt-BR" b="1" dirty="0"/>
              <a:t>Pai</a:t>
            </a:r>
            <a:r>
              <a:rPr lang="pt-BR" dirty="0"/>
              <a:t> de seus filhos. </a:t>
            </a:r>
          </a:p>
          <a:p>
            <a:pPr lvl="1"/>
            <a:endParaRPr lang="pt-BR" dirty="0"/>
          </a:p>
          <a:p>
            <a:r>
              <a:rPr lang="pt-BR" b="1" dirty="0"/>
              <a:t>Nível de um nó</a:t>
            </a:r>
            <a:r>
              <a:rPr lang="pt-BR" dirty="0"/>
              <a:t>: a raiz da árvore é dita estar no nível zero, se um nó está no nível </a:t>
            </a:r>
            <a:r>
              <a:rPr lang="pt-BR" i="1" dirty="0"/>
              <a:t>k</a:t>
            </a:r>
            <a:r>
              <a:rPr lang="pt-BR" dirty="0"/>
              <a:t>, seus filhos estão no nível </a:t>
            </a:r>
            <a:r>
              <a:rPr lang="pt-BR" i="1" dirty="0"/>
              <a:t>k+1</a:t>
            </a:r>
            <a:r>
              <a:rPr lang="pt-BR" dirty="0"/>
              <a:t>. </a:t>
            </a:r>
          </a:p>
          <a:p>
            <a:pPr lvl="1"/>
            <a:endParaRPr lang="pt-BR" dirty="0"/>
          </a:p>
          <a:p>
            <a:r>
              <a:rPr lang="pt-BR" b="1" dirty="0"/>
              <a:t>Altura ou profundidade de uma árvore</a:t>
            </a:r>
            <a:r>
              <a:rPr lang="pt-BR" dirty="0"/>
              <a:t>: é o nível máximo dos nós na árvore. </a:t>
            </a:r>
          </a:p>
          <a:p>
            <a:pPr lvl="1"/>
            <a:endParaRPr lang="pt-BR" dirty="0"/>
          </a:p>
          <a:p>
            <a:r>
              <a:rPr lang="pt-BR" b="1" dirty="0"/>
              <a:t>Ancestrais de um nó</a:t>
            </a:r>
            <a:r>
              <a:rPr lang="pt-BR" dirty="0"/>
              <a:t>: são todos os nós ao longo do caminho a partir da raiz até o nó. </a:t>
            </a:r>
          </a:p>
          <a:p>
            <a:pPr lvl="1"/>
            <a:endParaRPr lang="pt-BR" dirty="0"/>
          </a:p>
          <a:p>
            <a:r>
              <a:rPr lang="pt-BR" b="1" dirty="0"/>
              <a:t>Floresta</a:t>
            </a:r>
            <a:r>
              <a:rPr lang="pt-BR" dirty="0"/>
              <a:t>: conjunto de árvores disjuntas.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589240"/>
          </a:xfrm>
        </p:spPr>
        <p:txBody>
          <a:bodyPr anchor="ctr">
            <a:normAutofit fontScale="62500" lnSpcReduction="20000"/>
          </a:bodyPr>
          <a:lstStyle/>
          <a:p>
            <a:r>
              <a:rPr lang="pt-BR" dirty="0"/>
              <a:t>Uma </a:t>
            </a:r>
            <a:r>
              <a:rPr lang="pt-BR" b="1" i="1" dirty="0"/>
              <a:t>árvore binária </a:t>
            </a:r>
            <a:r>
              <a:rPr lang="pt-BR" dirty="0"/>
              <a:t>é um conjunto finito de elementos que está vazio ou é </a:t>
            </a:r>
            <a:r>
              <a:rPr lang="pt-BR" dirty="0" err="1"/>
              <a:t>particionado</a:t>
            </a:r>
            <a:r>
              <a:rPr lang="pt-BR" dirty="0"/>
              <a:t> em três subconjuntos disjuntos.</a:t>
            </a:r>
          </a:p>
          <a:p>
            <a:pPr lvl="2"/>
            <a:endParaRPr lang="pt-BR" dirty="0"/>
          </a:p>
          <a:p>
            <a:r>
              <a:rPr lang="pt-BR" dirty="0"/>
              <a:t>O primeiro subconjunto contém um único elemento, chamado </a:t>
            </a:r>
            <a:r>
              <a:rPr lang="pt-BR" b="1" i="1" dirty="0"/>
              <a:t>raiz da árvore.</a:t>
            </a:r>
          </a:p>
          <a:p>
            <a:pPr lvl="2"/>
            <a:endParaRPr lang="pt-BR" b="1" i="1" dirty="0"/>
          </a:p>
          <a:p>
            <a:r>
              <a:rPr lang="pt-BR" dirty="0"/>
              <a:t>Os outros dois subconjuntos são em si mesmos árvores binárias, chamadas </a:t>
            </a:r>
            <a:r>
              <a:rPr lang="pt-BR" b="1" i="1" dirty="0"/>
              <a:t>subárvores esquerda </a:t>
            </a:r>
            <a:r>
              <a:rPr lang="pt-BR" dirty="0"/>
              <a:t>e </a:t>
            </a:r>
            <a:r>
              <a:rPr lang="pt-BR" b="1" i="1" dirty="0"/>
              <a:t>direita </a:t>
            </a:r>
            <a:r>
              <a:rPr lang="pt-BR" dirty="0"/>
              <a:t>da árvore original.</a:t>
            </a:r>
            <a:r>
              <a:rPr lang="pt-BR" b="1" i="1" dirty="0"/>
              <a:t> </a:t>
            </a:r>
          </a:p>
          <a:p>
            <a:pPr lvl="2"/>
            <a:endParaRPr lang="pt-BR" b="1" i="1" dirty="0"/>
          </a:p>
          <a:p>
            <a:r>
              <a:rPr lang="pt-BR" dirty="0"/>
              <a:t>Uma subárvore esquerda ou direita pode estar vazia.</a:t>
            </a:r>
          </a:p>
          <a:p>
            <a:pPr lvl="2">
              <a:buNone/>
            </a:pPr>
            <a:r>
              <a:rPr lang="pt-BR" dirty="0"/>
              <a:t> </a:t>
            </a:r>
          </a:p>
          <a:p>
            <a:r>
              <a:rPr lang="pt-BR" dirty="0"/>
              <a:t>Cada elemento de uma árvore binária é chamado </a:t>
            </a:r>
            <a:r>
              <a:rPr lang="pt-BR" i="1" dirty="0"/>
              <a:t>nó da árvore.</a:t>
            </a:r>
          </a:p>
          <a:p>
            <a:pPr lvl="2"/>
            <a:endParaRPr lang="pt-BR" dirty="0"/>
          </a:p>
          <a:p>
            <a:r>
              <a:rPr lang="pt-BR" b="1" dirty="0"/>
              <a:t>Propriedade:</a:t>
            </a:r>
            <a:r>
              <a:rPr lang="pt-BR" dirty="0"/>
              <a:t> O número máximo de nós no nível i de uma árvore binária é </a:t>
            </a:r>
            <a:br>
              <a:rPr lang="pt-BR" dirty="0"/>
            </a:br>
            <a:r>
              <a:rPr lang="pt-BR" dirty="0"/>
              <a:t>2</a:t>
            </a:r>
            <a:r>
              <a:rPr lang="pt-BR" baseline="30000" dirty="0"/>
              <a:t>i</a:t>
            </a:r>
            <a:r>
              <a:rPr lang="pt-BR" dirty="0"/>
              <a:t> (compare com a soma de uma linha i do Triângulo de Pascal)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42026"/>
            <a:ext cx="4554215" cy="271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Representação implícita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esquema de enumeração de nós descrito na seção anterior permite armazenarmos uma árvore binária completa em </a:t>
            </a:r>
            <a:r>
              <a:rPr lang="pt-BR" i="1" dirty="0" err="1"/>
              <a:t>array</a:t>
            </a:r>
            <a:r>
              <a:rPr lang="pt-BR" i="1" dirty="0"/>
              <a:t> </a:t>
            </a:r>
            <a:r>
              <a:rPr lang="pt-BR" dirty="0"/>
              <a:t>de dimensão 1:</a:t>
            </a:r>
          </a:p>
          <a:p>
            <a:pPr lvl="1"/>
            <a:r>
              <a:rPr lang="pt-BR" dirty="0"/>
              <a:t>Se uma árvore binária completa com </a:t>
            </a:r>
            <a:r>
              <a:rPr lang="pt-BR" i="1" dirty="0"/>
              <a:t>n</a:t>
            </a:r>
            <a:r>
              <a:rPr lang="pt-BR" dirty="0"/>
              <a:t> nós é armazenada em um </a:t>
            </a:r>
            <a:r>
              <a:rPr lang="pt-BR" dirty="0" err="1"/>
              <a:t>array</a:t>
            </a:r>
            <a:r>
              <a:rPr lang="pt-BR" dirty="0"/>
              <a:t> de acordo com o esquema de enumeração acima, então para qualquer nó </a:t>
            </a:r>
            <a:r>
              <a:rPr lang="pt-BR" i="1" dirty="0"/>
              <a:t>i</a:t>
            </a:r>
            <a:r>
              <a:rPr lang="pt-BR" dirty="0"/>
              <a:t> temos: (supondo que 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começe</a:t>
            </a:r>
            <a:r>
              <a:rPr lang="pt-BR" dirty="0"/>
              <a:t> em 1) </a:t>
            </a:r>
          </a:p>
          <a:p>
            <a:pPr lvl="1"/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993" y="4797152"/>
            <a:ext cx="892151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Representação implícita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2199" y="1600200"/>
            <a:ext cx="4479602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Arvore Binária de Busca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é uma árvore binária</a:t>
            </a:r>
          </a:p>
          <a:p>
            <a:endParaRPr lang="pt-BR" dirty="0"/>
          </a:p>
          <a:p>
            <a:r>
              <a:rPr lang="pt-BR" dirty="0"/>
              <a:t>o filho esquerdo de um nó é sempre &lt;= ao pai</a:t>
            </a:r>
          </a:p>
          <a:p>
            <a:r>
              <a:rPr lang="pt-BR" dirty="0"/>
              <a:t>o filho direito de um nó é maior que o pai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APLICAÇÕES DE ÁRVORES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Uma árvore binária é uma estrutura de dados útil quando precisam ser tomadas decisões bidirecionais em cada ponto de um processo. Por exemplo, encontrar todas as repetições numa lista de números.</a:t>
            </a:r>
          </a:p>
          <a:p>
            <a:pPr lvl="3"/>
            <a:endParaRPr lang="pt-BR" dirty="0"/>
          </a:p>
          <a:p>
            <a:r>
              <a:rPr lang="pt-BR" dirty="0"/>
              <a:t>Uma maneira de fazer isso é comparar cada número com todos os que o precedem. Entretanto, isso envolve um grande número de comparações. O número de comparações pode ser reduzido usando-se uma árvore binária. </a:t>
            </a:r>
          </a:p>
          <a:p>
            <a:pPr lvl="1"/>
            <a:r>
              <a:rPr lang="pt-BR" dirty="0"/>
              <a:t>O primeiro número na lista é colocado na raiz de uma árvore binária com as subárvores esquerda e direita vazias.</a:t>
            </a:r>
          </a:p>
          <a:p>
            <a:pPr lvl="1"/>
            <a:r>
              <a:rPr lang="pt-BR" dirty="0"/>
              <a:t>Cada número sucessivo na lista é, então, comparado ao número na raiz. Se coincidirem, configura se repetição.</a:t>
            </a:r>
          </a:p>
          <a:p>
            <a:pPr lvl="1"/>
            <a:r>
              <a:rPr lang="pt-BR" dirty="0"/>
              <a:t>Se for menor, examina-se a subárvore esquerda; se for maior, examina-se a subárvore direita.</a:t>
            </a:r>
          </a:p>
          <a:p>
            <a:pPr lvl="1"/>
            <a:r>
              <a:rPr lang="pt-BR" dirty="0"/>
              <a:t>Se a subárvore estiver vazia, o número não será repetido e será colocado num novo nó nesta posição na árvore. </a:t>
            </a:r>
          </a:p>
          <a:p>
            <a:pPr lvl="1"/>
            <a:r>
              <a:rPr lang="pt-BR" dirty="0"/>
              <a:t>Se a subárvore não estiver vazia, compararemos o número ao conteúdo da raiz da subárvore e o processo inteiro será repetido com a subárvore.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Percurso em Árvores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Outra operação comum é percorrer uma árvore binária, ou seja, percorrer a árvore enumerando cada um de seus nós uma vez. </a:t>
            </a:r>
          </a:p>
          <a:p>
            <a:r>
              <a:rPr lang="pt-BR" dirty="0"/>
              <a:t>Pode-se simplesmente querer imprimir o conteúdo de cada nó ao enumerá-lo, ou pode-se processá-lo de alguma maneira.</a:t>
            </a:r>
          </a:p>
          <a:p>
            <a:r>
              <a:rPr lang="pt-BR" dirty="0"/>
              <a:t>Seja qual for o caso, visita-se cada um dos nós à medida que são enumerados.</a:t>
            </a:r>
          </a:p>
          <a:p>
            <a:r>
              <a:rPr lang="pt-BR" dirty="0"/>
              <a:t>Evidentemente, a ordem na qual os nós de uma lista linear são visitados num percurso é do primeiro para o último (ou vice-versa).</a:t>
            </a:r>
          </a:p>
          <a:p>
            <a:r>
              <a:rPr lang="pt-BR" dirty="0"/>
              <a:t>Entretanto, não existe uma ordem "natural" para os nós de uma árvore. Sendo assim, são usados diferentes ordenamentos de percurso em diferentes casos. </a:t>
            </a:r>
          </a:p>
          <a:p>
            <a:r>
              <a:rPr lang="pt-BR" dirty="0"/>
              <a:t>Definem-se  três desses métodos de percurso. Em cada um desses métodos, não é preciso fazer nada para percorrer uma árvore binária vazia.</a:t>
            </a:r>
          </a:p>
          <a:p>
            <a:r>
              <a:rPr lang="pt-BR" dirty="0"/>
              <a:t>Todos os métodos são definidos recursivamente, de modo que percorrer uma árvore binária envolve visitar a raiz e percorrer suas subárvores esquerda e direita. </a:t>
            </a:r>
          </a:p>
          <a:p>
            <a:r>
              <a:rPr lang="pt-BR" b="1" dirty="0"/>
              <a:t>A única diferença entre os métodos é a ordem na qual essas três operações são efetuadas.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1096</Words>
  <Application>Microsoft Office PowerPoint</Application>
  <PresentationFormat>Apresentação na tela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Árvores</vt:lpstr>
      <vt:lpstr>Árvores</vt:lpstr>
      <vt:lpstr>Conceitos</vt:lpstr>
      <vt:lpstr>Árvores Binárias</vt:lpstr>
      <vt:lpstr>Representação implícita</vt:lpstr>
      <vt:lpstr>Representação implícita</vt:lpstr>
      <vt:lpstr>Arvore Binária de Busca</vt:lpstr>
      <vt:lpstr>APLICAÇÕES DE ÁRVORES BINÁRIAS</vt:lpstr>
      <vt:lpstr>Percurso em Árvores</vt:lpstr>
      <vt:lpstr>Pré-ordem</vt:lpstr>
      <vt:lpstr>Apresentação do PowerPoint</vt:lpstr>
      <vt:lpstr>Classificação de Valores</vt:lpstr>
      <vt:lpstr>Árvore de Busca Binária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</dc:title>
  <dc:creator>Andreia</dc:creator>
  <cp:lastModifiedBy>Andreia Machion</cp:lastModifiedBy>
  <cp:revision>78</cp:revision>
  <dcterms:created xsi:type="dcterms:W3CDTF">2010-11-12T19:39:24Z</dcterms:created>
  <dcterms:modified xsi:type="dcterms:W3CDTF">2025-04-23T15:59:03Z</dcterms:modified>
</cp:coreProperties>
</file>