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67" r:id="rId19"/>
    <p:sldId id="269" r:id="rId20"/>
    <p:sldId id="268" r:id="rId21"/>
    <p:sldId id="270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9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B28CC2-5577-52BD-A621-068C454CE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4B5C55-DD84-FDEB-A699-7C9113BC3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264D98-1D43-AB74-0FE5-3175E707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1C53-EF76-4602-8D16-E7EA43B7F7EC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DB7E59-8DB2-08E9-DC4D-72AAD39A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30885D-23D5-4DD6-C57E-9ECE561D5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D0CB5-E79C-469B-8375-B45E0A818F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61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6B828-0D7A-6EDE-2F9F-AED12D5D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7ABB0A-A4AA-7FD7-F4DB-0A39D6FCE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F82AE6-E807-7C24-C1B3-857C798E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1C53-EF76-4602-8D16-E7EA43B7F7EC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03DF83-C8C6-E1C7-DF56-3215CA434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92906F-899E-4CA0-B70C-388A86464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D0CB5-E79C-469B-8375-B45E0A818F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44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9BADE0-8323-465F-42F9-D6DC501CB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45E2470-188B-0A79-3A95-95455F267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E8BBF7-0DF7-44F7-7371-94AADDB4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1C53-EF76-4602-8D16-E7EA43B7F7EC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501866-9252-C4E7-C8F8-7480FDFA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38E480-BE90-FC60-17E2-EB6FBA20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D0CB5-E79C-469B-8375-B45E0A818F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0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57ED4-494D-315A-1B48-25556E902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D44361-B61F-D6AF-BDF3-0846BE91C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FE389E-9694-AC60-3DE5-8E7242807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1C53-EF76-4602-8D16-E7EA43B7F7EC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F740E9-7937-183C-3ACF-F70C84C4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93C311-06BB-C3E4-6023-10D53C93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D0CB5-E79C-469B-8375-B45E0A818F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55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0F0A0-B280-C98B-06C9-6BD50B7E9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EDE0B8-D44D-9436-BABA-65FA483C0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E0DA5C-DF08-48FA-C2E7-CCA4CA8CE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1C53-EF76-4602-8D16-E7EA43B7F7EC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29F766-F7DD-8930-C4C1-E93A27BCE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55430E-D03D-216C-1C66-621C8A0A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D0CB5-E79C-469B-8375-B45E0A818F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8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D27FD-E9CF-60FE-A77D-FA2C7497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379B3F-C5FA-C30A-0E89-32FDFE1DB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805167-8687-0223-30EC-615386C54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9805F4-5F94-460D-26EA-E829B5F16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1C53-EF76-4602-8D16-E7EA43B7F7EC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49F135-EEE8-EB43-04D1-9E89CD72D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842042-D335-A37F-4E4E-B0D10F8D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D0CB5-E79C-469B-8375-B45E0A818F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74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365B6-67B9-353B-D307-7BF61F00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5C1780-A519-C5D8-DB25-F730F6599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170BD7-15BA-2060-37E5-A56128DB4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79DCD8-408B-9F81-1D89-EDD5EE300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D6E5E04-61DB-490A-D10B-9B8C41DDA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9438F8-CD36-2335-2ADD-B862E30B4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1C53-EF76-4602-8D16-E7EA43B7F7EC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9AE70C8-6E1E-AE9F-F5BE-C091A0ACD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73990EC-19D1-2DED-70D7-66A142AA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D0CB5-E79C-469B-8375-B45E0A818F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44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BE20A-7117-8ED2-F10A-2085ABEE2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1EA0FE-FAAB-C5CD-CBC6-5973BDB0E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1C53-EF76-4602-8D16-E7EA43B7F7EC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E85CFF-09C9-33F6-3DAE-1531E7A5B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15A79DC-43F5-3CC3-7F73-C75167612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D0CB5-E79C-469B-8375-B45E0A818F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7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469922-51BB-ECD2-A59A-7874C6433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1C53-EF76-4602-8D16-E7EA43B7F7EC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9C06F78-728C-5297-510C-784AF841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F60FEB-1EE2-586A-27BD-2354477B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D0CB5-E79C-469B-8375-B45E0A818F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18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2039C-6B6C-948D-07EE-867A58613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6727F9-6BFB-A139-7463-720C6C767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1AC46D-4C72-FB1D-67B1-71EC5DE9D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730EFE-0B21-5D22-5404-3EE800584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1C53-EF76-4602-8D16-E7EA43B7F7EC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1A48C5-3710-65BC-67DD-A570F5A55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034EC4-F220-B2A9-D5FB-7E5B3777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D0CB5-E79C-469B-8375-B45E0A818F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72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D3876-291A-84E8-98F8-7E7087962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C2FC602-A0CC-E9FB-7E12-F1879FDB6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19C90FA-FB50-8120-76AB-B473D2720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B97DD4-F1E9-165E-C3A9-F6A426AD0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1C53-EF76-4602-8D16-E7EA43B7F7EC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EC70A4-05E2-5524-CD7D-D37FAB31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89823E-6A99-D8CB-C550-FD4034BC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D0CB5-E79C-469B-8375-B45E0A818F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4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CA1076D-B722-697A-8A9B-6E8D087EA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691FE4-1E4F-0AB0-DB61-BB3B9D82B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92AF7D-265B-F04E-CC48-10B86E8DB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E1C53-EF76-4602-8D16-E7EA43B7F7EC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964FB7-CF1B-1074-F78F-835088D42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45A671-BBB7-17C9-9DF9-8C708065C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D0CB5-E79C-469B-8375-B45E0A818F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64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BB96FF93-E9F7-3CBE-6C77-9E4E7454B210}"/>
              </a:ext>
            </a:extLst>
          </p:cNvPr>
          <p:cNvSpPr/>
          <p:nvPr/>
        </p:nvSpPr>
        <p:spPr>
          <a:xfrm>
            <a:off x="1249679" y="1603716"/>
            <a:ext cx="9692640" cy="4515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95771E-1CEF-E766-94F8-6406A7271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3752" y="323419"/>
            <a:ext cx="5020650" cy="666175"/>
          </a:xfrm>
        </p:spPr>
        <p:txBody>
          <a:bodyPr>
            <a:noAutofit/>
          </a:bodyPr>
          <a:lstStyle/>
          <a:p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Se (</a:t>
            </a:r>
            <a:r>
              <a:rPr lang="pt-BR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1CE8D1A-7F5C-2F7F-B2DC-F0AD97E31088}"/>
              </a:ext>
            </a:extLst>
          </p:cNvPr>
          <p:cNvSpPr txBox="1"/>
          <p:nvPr/>
        </p:nvSpPr>
        <p:spPr>
          <a:xfrm>
            <a:off x="1533378" y="1953365"/>
            <a:ext cx="6901248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nota: real</a:t>
            </a:r>
          </a:p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Início</a:t>
            </a:r>
          </a:p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Ler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nota</a:t>
            </a:r>
            <a:b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nota maior ou igual a 70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Então</a:t>
            </a:r>
          </a:p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       Escrever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“Aprovado”</a:t>
            </a:r>
          </a:p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    Fim Se</a:t>
            </a:r>
          </a:p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Fim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6100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5771E-1CEF-E766-94F8-6406A7271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802" y="225327"/>
            <a:ext cx="11043138" cy="1061866"/>
          </a:xfrm>
        </p:spPr>
        <p:txBody>
          <a:bodyPr>
            <a:normAutofit/>
          </a:bodyPr>
          <a:lstStyle/>
          <a:p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Possíveis sinais de comparação: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BCF2D92-4ECE-CFF3-DBF0-8EAB33AB9E26}"/>
              </a:ext>
            </a:extLst>
          </p:cNvPr>
          <p:cNvSpPr txBox="1"/>
          <p:nvPr/>
        </p:nvSpPr>
        <p:spPr>
          <a:xfrm>
            <a:off x="1167950" y="1969477"/>
            <a:ext cx="97348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b="1" dirty="0"/>
              <a:t>== </a:t>
            </a:r>
            <a:r>
              <a:rPr lang="pt-BR" sz="3600" dirty="0"/>
              <a:t>	Igualdade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b="1" dirty="0"/>
              <a:t>!= </a:t>
            </a:r>
            <a:r>
              <a:rPr lang="pt-BR" sz="3600" dirty="0"/>
              <a:t>	Diferença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b="1" dirty="0"/>
              <a:t>&gt; </a:t>
            </a:r>
            <a:r>
              <a:rPr lang="pt-BR" sz="3600" dirty="0"/>
              <a:t>	Maior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b="1" dirty="0"/>
              <a:t>&gt;=</a:t>
            </a:r>
            <a:r>
              <a:rPr lang="pt-BR" sz="3600" dirty="0"/>
              <a:t>	Maior ou Igual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b="1" dirty="0"/>
              <a:t>&lt;</a:t>
            </a:r>
            <a:r>
              <a:rPr lang="pt-BR" sz="3600" dirty="0"/>
              <a:t>	Menor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b="1" dirty="0"/>
              <a:t>&lt;=</a:t>
            </a:r>
            <a:r>
              <a:rPr lang="pt-BR" sz="3600" dirty="0"/>
              <a:t>	Menor ou Igual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5686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65644D9-27D4-D927-BDD3-5C803097D4C3}"/>
              </a:ext>
            </a:extLst>
          </p:cNvPr>
          <p:cNvSpPr/>
          <p:nvPr/>
        </p:nvSpPr>
        <p:spPr>
          <a:xfrm>
            <a:off x="453174" y="1969477"/>
            <a:ext cx="11164393" cy="3987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95771E-1CEF-E766-94F8-6406A7271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802" y="225327"/>
            <a:ext cx="11043138" cy="1061866"/>
          </a:xfrm>
        </p:spPr>
        <p:txBody>
          <a:bodyPr>
            <a:normAutofit/>
          </a:bodyPr>
          <a:lstStyle/>
          <a:p>
            <a:r>
              <a:rPr lang="pt-BR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String.equals</a:t>
            </a:r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BCF2D92-4ECE-CFF3-DBF0-8EAB33AB9E26}"/>
              </a:ext>
            </a:extLst>
          </p:cNvPr>
          <p:cNvSpPr txBox="1"/>
          <p:nvPr/>
        </p:nvSpPr>
        <p:spPr>
          <a:xfrm>
            <a:off x="661677" y="1969477"/>
            <a:ext cx="1074738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javax.swing.JOptionPane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resposta;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resposta =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JOptionPane.showInputDialog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"Você quer saber um segredo? (S/N)"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resposta.equals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JOptionPane.showMessageDialog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"Segredo."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6079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5771E-1CEF-E766-94F8-6406A7271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8621" y="422031"/>
            <a:ext cx="6597748" cy="1061866"/>
          </a:xfrm>
        </p:spPr>
        <p:txBody>
          <a:bodyPr>
            <a:normAutofit fontScale="90000"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Operador AND (&amp;&amp;)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88A2AFC-ECE7-E20C-C4F5-E09E017EC4E6}"/>
              </a:ext>
            </a:extLst>
          </p:cNvPr>
          <p:cNvSpPr txBox="1"/>
          <p:nvPr/>
        </p:nvSpPr>
        <p:spPr>
          <a:xfrm>
            <a:off x="1852832" y="1808389"/>
            <a:ext cx="848633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effectLst/>
                <a:ea typeface="Times New Roman" panose="02020603050405020304" pitchFamily="18" charset="0"/>
                <a:cs typeface="Cambria" panose="02040503050406030204" pitchFamily="18" charset="0"/>
              </a:rPr>
              <a:t>Considera dois ou mais argumentos como condição e só retorna um valor verdadeiro se </a:t>
            </a:r>
            <a:r>
              <a:rPr lang="pt-BR" sz="2800" b="1" dirty="0">
                <a:ea typeface="Times New Roman" panose="02020603050405020304" pitchFamily="18" charset="0"/>
                <a:cs typeface="Cambria" panose="02040503050406030204" pitchFamily="18" charset="0"/>
              </a:rPr>
              <a:t>todos</a:t>
            </a:r>
            <a:r>
              <a:rPr lang="pt-BR" sz="2800" dirty="0">
                <a:effectLst/>
                <a:ea typeface="Times New Roman" panose="02020603050405020304" pitchFamily="18" charset="0"/>
                <a:cs typeface="Cambria" panose="02040503050406030204" pitchFamily="18" charset="0"/>
              </a:rPr>
              <a:t> os argumentos forem verdadeiros. </a:t>
            </a:r>
            <a:endParaRPr lang="pt-BR" sz="2800" dirty="0">
              <a:effectLst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algn="just"/>
            <a:r>
              <a:rPr lang="pt-BR" sz="2800" dirty="0">
                <a:effectLst/>
                <a:ea typeface="Times New Roman" panose="02020603050405020304" pitchFamily="18" charset="0"/>
                <a:cs typeface="Cambria" panose="02040503050406030204" pitchFamily="18" charset="0"/>
              </a:rPr>
              <a:t> </a:t>
            </a:r>
          </a:p>
          <a:p>
            <a:pPr algn="just"/>
            <a:endParaRPr lang="pt-BR" sz="2800" dirty="0">
              <a:effectLst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algn="just"/>
            <a:r>
              <a:rPr lang="pt-BR" sz="2800" dirty="0">
                <a:effectLst/>
                <a:ea typeface="Times New Roman" panose="02020603050405020304" pitchFamily="18" charset="0"/>
                <a:cs typeface="Cambria" panose="02040503050406030204" pitchFamily="18" charset="0"/>
              </a:rPr>
              <a:t>       </a:t>
            </a:r>
            <a:r>
              <a:rPr lang="pt-BR" sz="2800" dirty="0" err="1">
                <a:effectLst/>
                <a:ea typeface="Times New Roman" panose="02020603050405020304" pitchFamily="18" charset="0"/>
                <a:cs typeface="Cambria" panose="02040503050406030204" pitchFamily="18" charset="0"/>
              </a:rPr>
              <a:t>if</a:t>
            </a:r>
            <a:r>
              <a:rPr lang="pt-BR" sz="2800" dirty="0">
                <a:effectLst/>
                <a:ea typeface="Times New Roman" panose="02020603050405020304" pitchFamily="18" charset="0"/>
                <a:cs typeface="Cambria" panose="02040503050406030204" pitchFamily="18" charset="0"/>
              </a:rPr>
              <a:t> (condição1 &amp;&amp; condição2 &amp;&amp; condição 3){</a:t>
            </a:r>
            <a:endParaRPr lang="pt-BR" sz="2800" dirty="0">
              <a:effectLst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algn="just"/>
            <a:r>
              <a:rPr lang="pt-BR" sz="2800" dirty="0">
                <a:effectLst/>
                <a:ea typeface="Times New Roman" panose="02020603050405020304" pitchFamily="18" charset="0"/>
                <a:cs typeface="Cambria" panose="02040503050406030204" pitchFamily="18" charset="0"/>
              </a:rPr>
              <a:t>            ....</a:t>
            </a:r>
            <a:endParaRPr lang="pt-BR" sz="2800" dirty="0">
              <a:effectLst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algn="just"/>
            <a:r>
              <a:rPr lang="pt-BR" sz="2800" dirty="0">
                <a:effectLst/>
                <a:ea typeface="Times New Roman" panose="02020603050405020304" pitchFamily="18" charset="0"/>
                <a:cs typeface="Cambria" panose="02040503050406030204" pitchFamily="18" charset="0"/>
              </a:rPr>
              <a:t>       }</a:t>
            </a:r>
            <a:endParaRPr lang="pt-BR" sz="2800" dirty="0">
              <a:effectLst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606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5771E-1CEF-E766-94F8-6406A7271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8621" y="253218"/>
            <a:ext cx="6597748" cy="1061866"/>
          </a:xfrm>
        </p:spPr>
        <p:txBody>
          <a:bodyPr>
            <a:normAutofit fontScale="90000"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Operador AND (&amp;&amp;)</a:t>
            </a:r>
          </a:p>
        </p:txBody>
      </p:sp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9AD1D10A-72F2-E776-1F79-F051DC0D7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741681"/>
              </p:ext>
            </p:extLst>
          </p:nvPr>
        </p:nvGraphicFramePr>
        <p:xfrm>
          <a:off x="2813538" y="2926097"/>
          <a:ext cx="6822831" cy="27853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74277">
                  <a:extLst>
                    <a:ext uri="{9D8B030D-6E8A-4147-A177-3AD203B41FA5}">
                      <a16:colId xmlns:a16="http://schemas.microsoft.com/office/drawing/2014/main" val="561736852"/>
                    </a:ext>
                  </a:extLst>
                </a:gridCol>
                <a:gridCol w="2274277">
                  <a:extLst>
                    <a:ext uri="{9D8B030D-6E8A-4147-A177-3AD203B41FA5}">
                      <a16:colId xmlns:a16="http://schemas.microsoft.com/office/drawing/2014/main" val="913572962"/>
                    </a:ext>
                  </a:extLst>
                </a:gridCol>
                <a:gridCol w="2274277">
                  <a:extLst>
                    <a:ext uri="{9D8B030D-6E8A-4147-A177-3AD203B41FA5}">
                      <a16:colId xmlns:a16="http://schemas.microsoft.com/office/drawing/2014/main" val="1996755218"/>
                    </a:ext>
                  </a:extLst>
                </a:gridCol>
              </a:tblGrid>
              <a:tr h="557077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A &amp;&amp;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617104"/>
                  </a:ext>
                </a:extLst>
              </a:tr>
              <a:tr h="557077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812900"/>
                  </a:ext>
                </a:extLst>
              </a:tr>
              <a:tr h="557077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608608"/>
                  </a:ext>
                </a:extLst>
              </a:tr>
              <a:tr h="557077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02172"/>
                  </a:ext>
                </a:extLst>
              </a:tr>
              <a:tr h="557077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447200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E9783036-D22C-D03D-B6AB-3151AF1BA784}"/>
              </a:ext>
            </a:extLst>
          </p:cNvPr>
          <p:cNvSpPr txBox="1"/>
          <p:nvPr/>
        </p:nvSpPr>
        <p:spPr>
          <a:xfrm>
            <a:off x="1866897" y="1643537"/>
            <a:ext cx="87260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effectLst/>
                <a:ea typeface="Times New Roman" panose="02020603050405020304" pitchFamily="18" charset="0"/>
                <a:cs typeface="Cambria" panose="02040503050406030204" pitchFamily="18" charset="0"/>
              </a:rPr>
              <a:t>Tabela Verdade de uma Operação AND para duas variáveis:</a:t>
            </a:r>
            <a:endParaRPr lang="pt-BR" sz="2800" dirty="0">
              <a:effectLst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algn="just"/>
            <a:r>
              <a:rPr lang="pt-BR" sz="2800" dirty="0">
                <a:effectLst/>
                <a:ea typeface="Times New Roman" panose="02020603050405020304" pitchFamily="18" charset="0"/>
                <a:cs typeface="Cambria" panose="020405030504060302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10107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8686F577-E29B-45EC-2575-E1699145B9AC}"/>
              </a:ext>
            </a:extLst>
          </p:cNvPr>
          <p:cNvSpPr/>
          <p:nvPr/>
        </p:nvSpPr>
        <p:spPr>
          <a:xfrm>
            <a:off x="519735" y="1561515"/>
            <a:ext cx="11307417" cy="4801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9783036-D22C-D03D-B6AB-3151AF1BA784}"/>
              </a:ext>
            </a:extLst>
          </p:cNvPr>
          <p:cNvSpPr txBox="1"/>
          <p:nvPr/>
        </p:nvSpPr>
        <p:spPr>
          <a:xfrm>
            <a:off x="1545173" y="370679"/>
            <a:ext cx="973711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effectLst/>
                <a:ea typeface="Times New Roman" panose="02020603050405020304" pitchFamily="18" charset="0"/>
                <a:cs typeface="Cambria" panose="02040503050406030204" pitchFamily="18" charset="0"/>
              </a:rPr>
              <a:t>Exemplo AND: </a:t>
            </a:r>
            <a:r>
              <a:rPr lang="pt-BR" sz="2800" dirty="0">
                <a:effectLst/>
                <a:ea typeface="Times New Roman" panose="02020603050405020304" pitchFamily="18" charset="0"/>
                <a:cs typeface="Cambria" panose="02040503050406030204" pitchFamily="18" charset="0"/>
              </a:rPr>
              <a:t>Algoritmo para verificar se o usuário precisa se alistar no serviço militar.</a:t>
            </a:r>
            <a:endParaRPr lang="pt-BR" sz="2800" b="1" dirty="0">
              <a:effectLst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algn="just"/>
            <a:r>
              <a:rPr lang="pt-BR" sz="2800" dirty="0">
                <a:effectLst/>
                <a:ea typeface="Times New Roman" panose="02020603050405020304" pitchFamily="18" charset="0"/>
                <a:cs typeface="Cambria" panose="02040503050406030204" pitchFamily="18" charset="0"/>
              </a:rPr>
              <a:t> 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35544C7-9021-D97D-4657-F7A739448C7F}"/>
              </a:ext>
            </a:extLst>
          </p:cNvPr>
          <p:cNvSpPr txBox="1"/>
          <p:nvPr/>
        </p:nvSpPr>
        <p:spPr>
          <a:xfrm>
            <a:off x="757383" y="1686007"/>
            <a:ext cx="1123739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javax.swing.JOptionPane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ExemploAND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sexo =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JOptionPane.showInputDialog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"Qual o seu sexo? (F/M)"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idade =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Integer.parseInt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JOptionPane.showInputDialog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"Qual a sua idade?"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sexo.equals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&amp;&amp; idade &gt;=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JOptionPane.showMessageDialog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"Você deve se alistar."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JOptionPane.showMessageDialog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"Você não precisa se alistar."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371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5771E-1CEF-E766-94F8-6406A7271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8621" y="422031"/>
            <a:ext cx="6597748" cy="1061866"/>
          </a:xfrm>
        </p:spPr>
        <p:txBody>
          <a:bodyPr>
            <a:norm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Operador OR (||)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88A2AFC-ECE7-E20C-C4F5-E09E017EC4E6}"/>
              </a:ext>
            </a:extLst>
          </p:cNvPr>
          <p:cNvSpPr txBox="1"/>
          <p:nvPr/>
        </p:nvSpPr>
        <p:spPr>
          <a:xfrm>
            <a:off x="1852832" y="1874728"/>
            <a:ext cx="848633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effectLst/>
                <a:ea typeface="Times New Roman" panose="02020603050405020304" pitchFamily="18" charset="0"/>
                <a:cs typeface="Cambria" panose="02040503050406030204" pitchFamily="18" charset="0"/>
              </a:rPr>
              <a:t>Considera dois ou mais argumentos como condição e retorna um valor verdadeiro se pelos menos um dos argumentos for verdadeiro.</a:t>
            </a:r>
            <a:endParaRPr lang="pt-BR" sz="2800" dirty="0">
              <a:effectLst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algn="just"/>
            <a:r>
              <a:rPr lang="pt-BR" sz="2800" dirty="0">
                <a:effectLst/>
                <a:ea typeface="Times New Roman" panose="02020603050405020304" pitchFamily="18" charset="0"/>
                <a:cs typeface="Cambria" panose="02040503050406030204" pitchFamily="18" charset="0"/>
              </a:rPr>
              <a:t> </a:t>
            </a:r>
            <a:endParaRPr lang="pt-BR" sz="2800" dirty="0">
              <a:effectLst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algn="just"/>
            <a:r>
              <a:rPr lang="pt-BR" sz="2800" dirty="0">
                <a:effectLst/>
                <a:ea typeface="Times New Roman" panose="02020603050405020304" pitchFamily="18" charset="0"/>
                <a:cs typeface="Cambria" panose="02040503050406030204" pitchFamily="18" charset="0"/>
              </a:rPr>
              <a:t>       </a:t>
            </a:r>
            <a:r>
              <a:rPr lang="pt-BR" sz="2800" dirty="0" err="1">
                <a:effectLst/>
                <a:ea typeface="Times New Roman" panose="02020603050405020304" pitchFamily="18" charset="0"/>
                <a:cs typeface="Cambria" panose="02040503050406030204" pitchFamily="18" charset="0"/>
              </a:rPr>
              <a:t>if</a:t>
            </a:r>
            <a:r>
              <a:rPr lang="pt-BR" sz="2800" dirty="0">
                <a:effectLst/>
                <a:ea typeface="Times New Roman" panose="02020603050405020304" pitchFamily="18" charset="0"/>
                <a:cs typeface="Cambria" panose="02040503050406030204" pitchFamily="18" charset="0"/>
              </a:rPr>
              <a:t> (condição1 || condição2){</a:t>
            </a:r>
            <a:endParaRPr lang="pt-BR" sz="2800" dirty="0">
              <a:effectLst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algn="just"/>
            <a:r>
              <a:rPr lang="pt-BR" sz="2800" dirty="0">
                <a:effectLst/>
                <a:ea typeface="Times New Roman" panose="02020603050405020304" pitchFamily="18" charset="0"/>
                <a:cs typeface="Cambria" panose="02040503050406030204" pitchFamily="18" charset="0"/>
              </a:rPr>
              <a:t>            ....</a:t>
            </a:r>
            <a:endParaRPr lang="pt-BR" sz="2800" dirty="0">
              <a:effectLst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algn="just"/>
            <a:r>
              <a:rPr lang="pt-BR" sz="2800" dirty="0">
                <a:effectLst/>
                <a:ea typeface="Times New Roman" panose="02020603050405020304" pitchFamily="18" charset="0"/>
                <a:cs typeface="Cambria" panose="02040503050406030204" pitchFamily="18" charset="0"/>
              </a:rPr>
              <a:t>       }</a:t>
            </a:r>
            <a:endParaRPr lang="pt-BR" sz="2800" dirty="0">
              <a:effectLst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55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5771E-1CEF-E766-94F8-6406A7271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8621" y="253218"/>
            <a:ext cx="6597748" cy="1061866"/>
          </a:xfrm>
        </p:spPr>
        <p:txBody>
          <a:bodyPr>
            <a:norm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Operador OR (||)</a:t>
            </a:r>
          </a:p>
        </p:txBody>
      </p:sp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9AD1D10A-72F2-E776-1F79-F051DC0D7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355113"/>
              </p:ext>
            </p:extLst>
          </p:nvPr>
        </p:nvGraphicFramePr>
        <p:xfrm>
          <a:off x="2813538" y="2926097"/>
          <a:ext cx="6822831" cy="27853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74277">
                  <a:extLst>
                    <a:ext uri="{9D8B030D-6E8A-4147-A177-3AD203B41FA5}">
                      <a16:colId xmlns:a16="http://schemas.microsoft.com/office/drawing/2014/main" val="561736852"/>
                    </a:ext>
                  </a:extLst>
                </a:gridCol>
                <a:gridCol w="2274277">
                  <a:extLst>
                    <a:ext uri="{9D8B030D-6E8A-4147-A177-3AD203B41FA5}">
                      <a16:colId xmlns:a16="http://schemas.microsoft.com/office/drawing/2014/main" val="913572962"/>
                    </a:ext>
                  </a:extLst>
                </a:gridCol>
                <a:gridCol w="2274277">
                  <a:extLst>
                    <a:ext uri="{9D8B030D-6E8A-4147-A177-3AD203B41FA5}">
                      <a16:colId xmlns:a16="http://schemas.microsoft.com/office/drawing/2014/main" val="1996755218"/>
                    </a:ext>
                  </a:extLst>
                </a:gridCol>
              </a:tblGrid>
              <a:tr h="557077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A ||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617104"/>
                  </a:ext>
                </a:extLst>
              </a:tr>
              <a:tr h="557077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812900"/>
                  </a:ext>
                </a:extLst>
              </a:tr>
              <a:tr h="557077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608608"/>
                  </a:ext>
                </a:extLst>
              </a:tr>
              <a:tr h="557077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02172"/>
                  </a:ext>
                </a:extLst>
              </a:tr>
              <a:tr h="557077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447200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E9783036-D22C-D03D-B6AB-3151AF1BA784}"/>
              </a:ext>
            </a:extLst>
          </p:cNvPr>
          <p:cNvSpPr txBox="1"/>
          <p:nvPr/>
        </p:nvSpPr>
        <p:spPr>
          <a:xfrm>
            <a:off x="1866897" y="1643537"/>
            <a:ext cx="87260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effectLst/>
                <a:ea typeface="Times New Roman" panose="02020603050405020304" pitchFamily="18" charset="0"/>
                <a:cs typeface="Cambria" panose="02040503050406030204" pitchFamily="18" charset="0"/>
              </a:rPr>
              <a:t>Tabela Verdade de uma Operação OR para duas variáveis:</a:t>
            </a:r>
            <a:endParaRPr lang="pt-BR" sz="2800" dirty="0">
              <a:effectLst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algn="just"/>
            <a:r>
              <a:rPr lang="pt-BR" sz="2800" dirty="0">
                <a:effectLst/>
                <a:ea typeface="Times New Roman" panose="02020603050405020304" pitchFamily="18" charset="0"/>
                <a:cs typeface="Cambria" panose="020405030504060302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44698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8686F577-E29B-45EC-2575-E1699145B9AC}"/>
              </a:ext>
            </a:extLst>
          </p:cNvPr>
          <p:cNvSpPr/>
          <p:nvPr/>
        </p:nvSpPr>
        <p:spPr>
          <a:xfrm>
            <a:off x="543814" y="1463906"/>
            <a:ext cx="11307417" cy="5286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9783036-D22C-D03D-B6AB-3151AF1BA784}"/>
              </a:ext>
            </a:extLst>
          </p:cNvPr>
          <p:cNvSpPr txBox="1"/>
          <p:nvPr/>
        </p:nvSpPr>
        <p:spPr>
          <a:xfrm>
            <a:off x="1545173" y="212735"/>
            <a:ext cx="973711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effectLst/>
                <a:ea typeface="Times New Roman" panose="02020603050405020304" pitchFamily="18" charset="0"/>
                <a:cs typeface="Cambria" panose="02040503050406030204" pitchFamily="18" charset="0"/>
              </a:rPr>
              <a:t>Exemplo OR: </a:t>
            </a:r>
            <a:r>
              <a:rPr lang="pt-BR" sz="2400" dirty="0">
                <a:effectLst/>
                <a:ea typeface="Times New Roman" panose="02020603050405020304" pitchFamily="18" charset="0"/>
                <a:cs typeface="Cambria" panose="02040503050406030204" pitchFamily="18" charset="0"/>
              </a:rPr>
              <a:t>Algoritmo que recebe a nota final e as faltas de um aluno. Se a nota for menor do que 70 ou o número de faltas for maior do que 10, o algoritmo deve retornar “Reprovado”.</a:t>
            </a:r>
            <a:endParaRPr lang="pt-BR" sz="2400" b="1" dirty="0">
              <a:effectLst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algn="just"/>
            <a:r>
              <a:rPr lang="pt-BR" sz="2800" dirty="0">
                <a:effectLst/>
                <a:ea typeface="Times New Roman" panose="02020603050405020304" pitchFamily="18" charset="0"/>
                <a:cs typeface="Cambria" panose="02040503050406030204" pitchFamily="18" charset="0"/>
              </a:rPr>
              <a:t> 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35544C7-9021-D97D-4657-F7A739448C7F}"/>
              </a:ext>
            </a:extLst>
          </p:cNvPr>
          <p:cNvSpPr txBox="1"/>
          <p:nvPr/>
        </p:nvSpPr>
        <p:spPr>
          <a:xfrm>
            <a:off x="636494" y="1463906"/>
            <a:ext cx="1145238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javax.swing.JOptionPane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ExemploOR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nota =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Integer.parseInt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JOptionPane.showInputDialog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"Qual a sua nota?"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faltas =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Integer.parseInt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JOptionPane.showInputDialog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"Qual o número de faltas?"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(nota &lt;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faltas &gt;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JOptionPane.showMessageDialog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"Reprovado."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JOptionPane.showMessageDialog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"Aprovado."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796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5771E-1CEF-E766-94F8-6406A7271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802" y="380072"/>
            <a:ext cx="11043138" cy="1061866"/>
          </a:xfrm>
        </p:spPr>
        <p:txBody>
          <a:bodyPr>
            <a:normAutofit fontScale="90000"/>
          </a:bodyPr>
          <a:lstStyle/>
          <a:p>
            <a:pPr algn="l"/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BR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Exercício - </a:t>
            </a:r>
            <a: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Sabendo que </a:t>
            </a:r>
            <a:r>
              <a:rPr lang="pt-BR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A=5</a:t>
            </a:r>
            <a: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pt-BR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B=4</a:t>
            </a:r>
            <a: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pt-BR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C=3</a:t>
            </a:r>
            <a: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e </a:t>
            </a:r>
            <a:r>
              <a:rPr lang="pt-BR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D=6</a:t>
            </a:r>
            <a: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informe se as expressões abaixo são verdadeiras ou falsas.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BCF2D92-4ECE-CFF3-DBF0-8EAB33AB9E26}"/>
              </a:ext>
            </a:extLst>
          </p:cNvPr>
          <p:cNvSpPr txBox="1"/>
          <p:nvPr/>
        </p:nvSpPr>
        <p:spPr>
          <a:xfrm>
            <a:off x="1167950" y="1969477"/>
            <a:ext cx="97348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a)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(A &gt; C) &amp;&amp; (C &lt;= D)			(   )</a:t>
            </a:r>
            <a:b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BR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b)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(A+B) &gt; 10 || (A+B) == (C+D)	(   )</a:t>
            </a:r>
            <a:b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BR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c)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(A&gt;=C) &amp;&amp; (C &gt;= D)			(   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0378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5771E-1CEF-E766-94F8-6406A7271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802" y="380072"/>
            <a:ext cx="11043138" cy="1061866"/>
          </a:xfrm>
        </p:spPr>
        <p:txBody>
          <a:bodyPr>
            <a:normAutofit fontScale="90000"/>
          </a:bodyPr>
          <a:lstStyle/>
          <a:p>
            <a:pPr algn="l"/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BR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Exercício - </a:t>
            </a:r>
            <a: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Sabendo que </a:t>
            </a:r>
            <a:r>
              <a:rPr lang="pt-BR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A=5</a:t>
            </a:r>
            <a: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pt-BR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B=4</a:t>
            </a:r>
            <a: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pt-BR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C=3</a:t>
            </a:r>
            <a: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e </a:t>
            </a:r>
            <a:r>
              <a:rPr lang="pt-BR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D=6</a:t>
            </a:r>
            <a: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informe se as expressões abaixo são verdadeiras ou falsas.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BCF2D92-4ECE-CFF3-DBF0-8EAB33AB9E26}"/>
              </a:ext>
            </a:extLst>
          </p:cNvPr>
          <p:cNvSpPr txBox="1"/>
          <p:nvPr/>
        </p:nvSpPr>
        <p:spPr>
          <a:xfrm>
            <a:off x="1167950" y="1969477"/>
            <a:ext cx="97348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a)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3600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(A &gt; C) 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&amp;&amp; </a:t>
            </a:r>
            <a:r>
              <a:rPr lang="pt-BR" sz="3600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(C &lt;= D)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( </a:t>
            </a:r>
            <a:r>
              <a:rPr lang="pt-BR" sz="3600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)</a:t>
            </a:r>
            <a:b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BR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b)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(A + B) &gt; 10 || (A + B) == (C + D)		(   )</a:t>
            </a:r>
            <a:b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BR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c)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(A &gt;= C) &amp;&amp; (C &gt;= D)				(   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396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63DB8F3-7FFD-26C2-E1ED-ED9E6A591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209" y="182880"/>
            <a:ext cx="4811151" cy="655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31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5771E-1CEF-E766-94F8-6406A7271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802" y="380072"/>
            <a:ext cx="11043138" cy="1061866"/>
          </a:xfrm>
        </p:spPr>
        <p:txBody>
          <a:bodyPr>
            <a:normAutofit fontScale="90000"/>
          </a:bodyPr>
          <a:lstStyle/>
          <a:p>
            <a:pPr algn="l"/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BR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Exercício - </a:t>
            </a:r>
            <a: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Sabendo que </a:t>
            </a:r>
            <a:r>
              <a:rPr lang="pt-BR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A=5</a:t>
            </a:r>
            <a: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pt-BR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B=4</a:t>
            </a:r>
            <a: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pt-BR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C=3</a:t>
            </a:r>
            <a: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e </a:t>
            </a:r>
            <a:r>
              <a:rPr lang="pt-BR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D=6</a:t>
            </a:r>
            <a: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informe se as expressões abaixo são verdadeiras ou falsas.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BCF2D92-4ECE-CFF3-DBF0-8EAB33AB9E26}"/>
              </a:ext>
            </a:extLst>
          </p:cNvPr>
          <p:cNvSpPr txBox="1"/>
          <p:nvPr/>
        </p:nvSpPr>
        <p:spPr>
          <a:xfrm>
            <a:off x="1167950" y="1969477"/>
            <a:ext cx="97348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a)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3600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(A &gt; C) 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&amp;&amp; </a:t>
            </a:r>
            <a:r>
              <a:rPr lang="pt-BR" sz="3600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(C &lt;= D)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( </a:t>
            </a:r>
            <a:r>
              <a:rPr lang="pt-BR" sz="3600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)</a:t>
            </a:r>
            <a:b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BR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b)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36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(A + B)</a:t>
            </a:r>
            <a:r>
              <a:rPr lang="pt-BR" sz="3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36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&gt; 10 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|| </a:t>
            </a:r>
            <a:r>
              <a:rPr lang="pt-BR" sz="3600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(A + B) == (C + D)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( </a:t>
            </a:r>
            <a:r>
              <a:rPr lang="pt-BR" sz="3600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)</a:t>
            </a:r>
            <a:b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BR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c)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(A &gt;= C) &amp;&amp; (C &gt;= </a:t>
            </a:r>
            <a:r>
              <a:rPr lang="pt-BR" sz="3600" dirty="0">
                <a:latin typeface="Calibri" panose="020F0502020204030204" pitchFamily="34" charset="0"/>
                <a:ea typeface="Calibri" panose="020F0502020204030204" pitchFamily="34" charset="0"/>
              </a:rPr>
              <a:t>D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				(   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7092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5771E-1CEF-E766-94F8-6406A7271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802" y="380072"/>
            <a:ext cx="11043138" cy="1061866"/>
          </a:xfrm>
        </p:spPr>
        <p:txBody>
          <a:bodyPr>
            <a:normAutofit fontScale="90000"/>
          </a:bodyPr>
          <a:lstStyle/>
          <a:p>
            <a:pPr algn="l"/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BR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Exercício - </a:t>
            </a:r>
            <a: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Sabendo que </a:t>
            </a:r>
            <a:r>
              <a:rPr lang="pt-BR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A=5</a:t>
            </a:r>
            <a: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pt-BR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B=4</a:t>
            </a:r>
            <a: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pt-BR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C=3</a:t>
            </a:r>
            <a: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e </a:t>
            </a:r>
            <a:r>
              <a:rPr lang="pt-BR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D=6</a:t>
            </a:r>
            <a: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informe se as expressões abaixo são verdadeiras ou falsas.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BCF2D92-4ECE-CFF3-DBF0-8EAB33AB9E26}"/>
              </a:ext>
            </a:extLst>
          </p:cNvPr>
          <p:cNvSpPr txBox="1"/>
          <p:nvPr/>
        </p:nvSpPr>
        <p:spPr>
          <a:xfrm>
            <a:off x="1167950" y="1969477"/>
            <a:ext cx="97348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a)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3600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(A &gt; C) 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&amp;&amp; </a:t>
            </a:r>
            <a:r>
              <a:rPr lang="pt-BR" sz="3600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(C &lt;= D)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( </a:t>
            </a:r>
            <a:r>
              <a:rPr lang="pt-BR" sz="3600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)</a:t>
            </a:r>
            <a:b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BR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b)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36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(A + B)</a:t>
            </a:r>
            <a:r>
              <a:rPr lang="pt-BR" sz="3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36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&gt; 10 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|| </a:t>
            </a:r>
            <a:r>
              <a:rPr lang="pt-BR" sz="3600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(A + B) == (C + D)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( </a:t>
            </a:r>
            <a:r>
              <a:rPr lang="pt-BR" sz="3600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)</a:t>
            </a:r>
            <a:b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BR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c)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3600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(A &gt;= C)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&amp;&amp; </a:t>
            </a:r>
            <a:r>
              <a:rPr lang="pt-BR" sz="36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(C &gt;= D)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( </a:t>
            </a:r>
            <a:r>
              <a:rPr lang="pt-BR" sz="36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9968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BB96FF93-E9F7-3CBE-6C77-9E4E7454B210}"/>
              </a:ext>
            </a:extLst>
          </p:cNvPr>
          <p:cNvSpPr/>
          <p:nvPr/>
        </p:nvSpPr>
        <p:spPr>
          <a:xfrm>
            <a:off x="513803" y="1144411"/>
            <a:ext cx="11164393" cy="464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95771E-1CEF-E766-94F8-6406A7271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233" y="98400"/>
            <a:ext cx="5576461" cy="853873"/>
          </a:xfrm>
        </p:spPr>
        <p:txBody>
          <a:bodyPr>
            <a:normAutofit/>
          </a:bodyPr>
          <a:lstStyle/>
          <a:p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Se (</a:t>
            </a:r>
            <a:r>
              <a:rPr lang="pt-BR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1CE8D1A-7F5C-2F7F-B2DC-F0AD97E31088}"/>
              </a:ext>
            </a:extLst>
          </p:cNvPr>
          <p:cNvSpPr txBox="1"/>
          <p:nvPr/>
        </p:nvSpPr>
        <p:spPr>
          <a:xfrm>
            <a:off x="658181" y="1272384"/>
            <a:ext cx="1116439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javax.swing.JOptionPane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IfSimples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pt-B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pt-B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nota;</a:t>
            </a:r>
          </a:p>
          <a:p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nota = </a:t>
            </a:r>
            <a:r>
              <a:rPr lang="pt-B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Double.parseDouble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pt-B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JOptionPane.showInputDialog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"Digite a nota"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	  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	  </a:t>
            </a:r>
            <a:r>
              <a:rPr lang="pt-B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(nota &gt;= </a:t>
            </a:r>
            <a:r>
              <a:rPr lang="pt-BR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JOptionPane.showMessageDialog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"Aprovado"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09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BB96FF93-E9F7-3CBE-6C77-9E4E7454B210}"/>
              </a:ext>
            </a:extLst>
          </p:cNvPr>
          <p:cNvSpPr/>
          <p:nvPr/>
        </p:nvSpPr>
        <p:spPr>
          <a:xfrm>
            <a:off x="1249680" y="1487175"/>
            <a:ext cx="9692640" cy="4515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95771E-1CEF-E766-94F8-6406A7271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6552" y="348264"/>
            <a:ext cx="5791614" cy="823450"/>
          </a:xfrm>
        </p:spPr>
        <p:txBody>
          <a:bodyPr>
            <a:normAutofit/>
          </a:bodyPr>
          <a:lstStyle/>
          <a:p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Se/Senão (</a:t>
            </a:r>
            <a:r>
              <a:rPr lang="pt-BR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1CE8D1A-7F5C-2F7F-B2DC-F0AD97E31088}"/>
              </a:ext>
            </a:extLst>
          </p:cNvPr>
          <p:cNvSpPr txBox="1"/>
          <p:nvPr/>
        </p:nvSpPr>
        <p:spPr>
          <a:xfrm>
            <a:off x="1569237" y="1729248"/>
            <a:ext cx="648767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 nota: real</a:t>
            </a:r>
          </a:p>
          <a:p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Início</a:t>
            </a:r>
          </a:p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Ler</a:t>
            </a: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 nota</a:t>
            </a:r>
            <a:b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 nota maior ou igual a 70 </a:t>
            </a: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Então</a:t>
            </a:r>
          </a:p>
          <a:p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        Escrever </a:t>
            </a: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“Aprovado”</a:t>
            </a:r>
          </a:p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Senão</a:t>
            </a:r>
          </a:p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Escrever</a:t>
            </a: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 “Reprovado”</a:t>
            </a:r>
          </a:p>
          <a:p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     Fim Se</a:t>
            </a:r>
          </a:p>
          <a:p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Fim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291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F2DE2D33-970B-C64D-8599-DD0A86B9D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963" y="147710"/>
            <a:ext cx="8328074" cy="656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7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BB96FF93-E9F7-3CBE-6C77-9E4E7454B210}"/>
              </a:ext>
            </a:extLst>
          </p:cNvPr>
          <p:cNvSpPr/>
          <p:nvPr/>
        </p:nvSpPr>
        <p:spPr>
          <a:xfrm>
            <a:off x="523027" y="1129552"/>
            <a:ext cx="11205881" cy="5307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95771E-1CEF-E766-94F8-6406A7271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1019" y="211064"/>
            <a:ext cx="4966863" cy="710902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Se/Senão (</a:t>
            </a:r>
            <a:r>
              <a:rPr lang="pt-BR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1CE8D1A-7F5C-2F7F-B2DC-F0AD97E31088}"/>
              </a:ext>
            </a:extLst>
          </p:cNvPr>
          <p:cNvSpPr txBox="1"/>
          <p:nvPr/>
        </p:nvSpPr>
        <p:spPr>
          <a:xfrm>
            <a:off x="663387" y="1274727"/>
            <a:ext cx="109251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javax.swing.JOptionPane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IfSimples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pt-B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pt-B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nota;</a:t>
            </a:r>
          </a:p>
          <a:p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nota = </a:t>
            </a:r>
            <a:r>
              <a:rPr lang="pt-B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Double.parseDouble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pt-B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JOptionPane.showInputDialog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"Digite a nota"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	  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	  </a:t>
            </a:r>
            <a:r>
              <a:rPr lang="pt-B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(nota &gt;= </a:t>
            </a:r>
            <a:r>
              <a:rPr lang="pt-BR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JOptionPane.showMessageDialog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"Aprovado"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pt-B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	     </a:t>
            </a:r>
            <a:r>
              <a:rPr lang="pt-B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JOptionPane.showMessageDialog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“Reprovado"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8686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BB96FF93-E9F7-3CBE-6C77-9E4E7454B210}"/>
              </a:ext>
            </a:extLst>
          </p:cNvPr>
          <p:cNvSpPr/>
          <p:nvPr/>
        </p:nvSpPr>
        <p:spPr>
          <a:xfrm>
            <a:off x="1249679" y="1140983"/>
            <a:ext cx="9692640" cy="5509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95771E-1CEF-E766-94F8-6406A7271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8951" y="207818"/>
            <a:ext cx="5343380" cy="796229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Senão Se (</a:t>
            </a:r>
            <a:r>
              <a:rPr lang="pt-BR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1CE8D1A-7F5C-2F7F-B2DC-F0AD97E31088}"/>
              </a:ext>
            </a:extLst>
          </p:cNvPr>
          <p:cNvSpPr txBox="1"/>
          <p:nvPr/>
        </p:nvSpPr>
        <p:spPr>
          <a:xfrm>
            <a:off x="1614059" y="1277918"/>
            <a:ext cx="728789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Var</a:t>
            </a:r>
            <a:r>
              <a:rPr lang="pt-BR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nota: real;</a:t>
            </a:r>
            <a:endParaRPr lang="pt-BR" sz="2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pt-BR" sz="2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Início</a:t>
            </a:r>
            <a:endParaRPr lang="pt-BR" sz="2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pt-BR" sz="2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   Ler</a:t>
            </a:r>
            <a:r>
              <a:rPr lang="pt-BR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nota;</a:t>
            </a:r>
            <a:endParaRPr lang="pt-BR" sz="2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pt-BR" sz="2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   Se</a:t>
            </a:r>
            <a:r>
              <a:rPr lang="pt-BR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nota maior ou igual a 90 </a:t>
            </a:r>
            <a:r>
              <a:rPr lang="pt-BR" sz="2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Então</a:t>
            </a:r>
            <a:endParaRPr lang="pt-BR" sz="2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pt-BR" sz="2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       Escrever</a:t>
            </a:r>
            <a:r>
              <a:rPr lang="pt-BR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“Conceito A”</a:t>
            </a:r>
            <a:endParaRPr lang="pt-BR" sz="2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pt-BR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   </a:t>
            </a:r>
            <a:r>
              <a:rPr lang="pt-BR" sz="2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Senão Se</a:t>
            </a:r>
            <a:r>
              <a:rPr lang="pt-BR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nota maior ou igual a 80 </a:t>
            </a:r>
            <a:r>
              <a:rPr lang="pt-BR" sz="2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Então</a:t>
            </a:r>
            <a:endParaRPr lang="pt-BR" sz="2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pt-BR" sz="2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      Escrever</a:t>
            </a:r>
            <a:r>
              <a:rPr lang="pt-BR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“Conceito B”</a:t>
            </a:r>
            <a:endParaRPr lang="pt-BR" sz="2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pt-BR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   </a:t>
            </a:r>
            <a:r>
              <a:rPr lang="pt-BR" sz="2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Senão Se </a:t>
            </a:r>
            <a:r>
              <a:rPr lang="pt-BR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nota maior ou igual a 70 </a:t>
            </a:r>
            <a:r>
              <a:rPr lang="pt-BR" sz="2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Então</a:t>
            </a:r>
            <a:endParaRPr lang="pt-BR" sz="2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pt-BR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      </a:t>
            </a:r>
            <a:r>
              <a:rPr lang="pt-BR" sz="2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Escrever</a:t>
            </a:r>
            <a:r>
              <a:rPr lang="pt-BR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“Conceito C”</a:t>
            </a:r>
            <a:endParaRPr lang="pt-BR" sz="2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pt-BR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   </a:t>
            </a:r>
            <a:r>
              <a:rPr lang="pt-BR" sz="2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Senão</a:t>
            </a:r>
            <a:endParaRPr lang="pt-BR" sz="2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pt-BR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      </a:t>
            </a:r>
            <a:r>
              <a:rPr lang="pt-BR" sz="2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Escrever</a:t>
            </a:r>
            <a:r>
              <a:rPr lang="pt-BR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“Reprovado”</a:t>
            </a:r>
            <a:endParaRPr lang="pt-BR" sz="2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pt-BR" sz="2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   Fim Se</a:t>
            </a:r>
            <a:endParaRPr lang="pt-BR" sz="2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pt-BR" sz="2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Fim</a:t>
            </a:r>
            <a:br>
              <a:rPr lang="pt-BR" sz="2200" dirty="0"/>
            </a:b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123712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EE8B4D2-9CA1-522D-6E71-A493DE904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249382"/>
            <a:ext cx="9067800" cy="660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03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14A46E7-BC2C-BA8C-2F2C-B157EBA33796}"/>
              </a:ext>
            </a:extLst>
          </p:cNvPr>
          <p:cNvSpPr/>
          <p:nvPr/>
        </p:nvSpPr>
        <p:spPr>
          <a:xfrm>
            <a:off x="156883" y="312383"/>
            <a:ext cx="11878234" cy="6233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4B4494D-FA6E-7A93-DF40-3A55BCDB4E88}"/>
              </a:ext>
            </a:extLst>
          </p:cNvPr>
          <p:cNvSpPr txBox="1"/>
          <p:nvPr/>
        </p:nvSpPr>
        <p:spPr>
          <a:xfrm>
            <a:off x="430306" y="526227"/>
            <a:ext cx="1092516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javax.swing.JOptionPane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ExemploElseIf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pt-B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nota = </a:t>
            </a:r>
            <a:r>
              <a:rPr lang="pt-B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Double.parseDouble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pt-B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JOptionPane.showInputDialog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"Digite a nota:"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);</a:t>
            </a:r>
            <a:b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(nota &gt;= </a:t>
            </a:r>
            <a:r>
              <a:rPr lang="pt-BR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JOptionPane.showMessageDialog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"Parabéns"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JOptionPane.showMessageDialog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"Conceito A"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  <a:r>
              <a:rPr lang="pt-B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(nota &gt;= </a:t>
            </a:r>
            <a:r>
              <a:rPr lang="pt-BR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JOptionPane.showMessageDialog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"Conceito B"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  <a:r>
              <a:rPr lang="pt-B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(nota &gt;= </a:t>
            </a:r>
            <a:r>
              <a:rPr lang="pt-BR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JOptionPane.showMessageDialog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"Conceito C"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  <a:r>
              <a:rPr lang="pt-B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JOptionPane.showMessageDialog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"Reprovado"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23807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1370</Words>
  <Application>Microsoft Office PowerPoint</Application>
  <PresentationFormat>Widescreen</PresentationFormat>
  <Paragraphs>194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</vt:lpstr>
      <vt:lpstr>Consolas</vt:lpstr>
      <vt:lpstr>Times New Roman</vt:lpstr>
      <vt:lpstr>Tema do Office</vt:lpstr>
      <vt:lpstr>Se (If)</vt:lpstr>
      <vt:lpstr>Apresentação do PowerPoint</vt:lpstr>
      <vt:lpstr>Se (If)</vt:lpstr>
      <vt:lpstr>Se/Senão (If/else)</vt:lpstr>
      <vt:lpstr>Apresentação do PowerPoint</vt:lpstr>
      <vt:lpstr>Se/Senão (If/else)</vt:lpstr>
      <vt:lpstr>Senão Se (else if)</vt:lpstr>
      <vt:lpstr>Apresentação do PowerPoint</vt:lpstr>
      <vt:lpstr>Apresentação do PowerPoint</vt:lpstr>
      <vt:lpstr>Possíveis sinais de comparação:</vt:lpstr>
      <vt:lpstr>String.equals()</vt:lpstr>
      <vt:lpstr>Operador AND (&amp;&amp;)</vt:lpstr>
      <vt:lpstr>Operador AND (&amp;&amp;)</vt:lpstr>
      <vt:lpstr>Apresentação do PowerPoint</vt:lpstr>
      <vt:lpstr>Operador OR (||)</vt:lpstr>
      <vt:lpstr>Operador OR (||)</vt:lpstr>
      <vt:lpstr>Apresentação do PowerPoint</vt:lpstr>
      <vt:lpstr>     Exercício - Sabendo que A=5, B=4, C=3 e D=6, informe se as expressões abaixo são verdadeiras ou falsas.</vt:lpstr>
      <vt:lpstr>     Exercício - Sabendo que A=5, B=4, C=3 e D=6, informe se as expressões abaixo são verdadeiras ou falsas.</vt:lpstr>
      <vt:lpstr>     Exercício - Sabendo que A=5, B=4, C=3 e D=6, informe se as expressões abaixo são verdadeiras ou falsas.</vt:lpstr>
      <vt:lpstr>     Exercício - Sabendo que A=5, B=4, C=3 e D=6, informe se as expressões abaixo são verdadeiras ou falsas.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(If)</dc:title>
  <dc:creator>Evandro Ferraz</dc:creator>
  <cp:lastModifiedBy>Evandro Ferraz</cp:lastModifiedBy>
  <cp:revision>9</cp:revision>
  <dcterms:created xsi:type="dcterms:W3CDTF">2022-09-15T05:59:43Z</dcterms:created>
  <dcterms:modified xsi:type="dcterms:W3CDTF">2024-03-11T04:12:15Z</dcterms:modified>
</cp:coreProperties>
</file>