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bu8UJnRNt3uEMLlEmxscC67iZ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1504E1-310A-4EFE-B76F-AC0EA125ED5B}">
  <a:tblStyle styleId="{351504E1-310A-4EFE-B76F-AC0EA125ED5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249679" y="1603716"/>
            <a:ext cx="9692640" cy="45157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3513752" y="323419"/>
            <a:ext cx="5020650" cy="66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sz="4400" b="1">
                <a:latin typeface="Arial"/>
                <a:ea typeface="Arial"/>
                <a:cs typeface="Arial"/>
                <a:sym typeface="Arial"/>
              </a:rPr>
              <a:t>Se (If)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533378" y="1953365"/>
            <a:ext cx="6901248" cy="3816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pt-BR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nota: real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Início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Ler</a:t>
            </a: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nota</a:t>
            </a:r>
            <a:b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nota maior ou igual a 70 </a:t>
            </a:r>
            <a:r>
              <a:rPr lang="pt-BR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Escrever </a:t>
            </a:r>
            <a:r>
              <a:rPr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“Aprovado”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Fim 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Fim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ctrTitle"/>
          </p:nvPr>
        </p:nvSpPr>
        <p:spPr>
          <a:xfrm>
            <a:off x="513802" y="225327"/>
            <a:ext cx="11043138" cy="106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pt-BR" sz="4800" b="1">
                <a:latin typeface="Arial"/>
                <a:ea typeface="Arial"/>
                <a:cs typeface="Arial"/>
                <a:sym typeface="Arial"/>
              </a:rPr>
              <a:t>Possíveis sinais de comparação:</a:t>
            </a:r>
            <a:endParaRPr/>
          </a:p>
        </p:txBody>
      </p:sp>
      <p:sp>
        <p:nvSpPr>
          <p:cNvPr id="141" name="Google Shape;141;p10"/>
          <p:cNvSpPr txBox="1"/>
          <p:nvPr/>
        </p:nvSpPr>
        <p:spPr>
          <a:xfrm>
            <a:off x="1167950" y="1969477"/>
            <a:ext cx="9734842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==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Igualdade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!=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Diferença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Maior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&gt;=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Maior ou Igual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Menor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Menor ou Igual</a:t>
            </a:r>
            <a:endParaRPr/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/>
          <p:nvPr/>
        </p:nvSpPr>
        <p:spPr>
          <a:xfrm>
            <a:off x="453174" y="1969477"/>
            <a:ext cx="11164393" cy="398712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1"/>
          <p:cNvSpPr txBox="1">
            <a:spLocks noGrp="1"/>
          </p:cNvSpPr>
          <p:nvPr>
            <p:ph type="ctrTitle"/>
          </p:nvPr>
        </p:nvSpPr>
        <p:spPr>
          <a:xfrm>
            <a:off x="513802" y="225327"/>
            <a:ext cx="11043138" cy="106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pt-BR" sz="4800" b="1">
                <a:latin typeface="Arial"/>
                <a:ea typeface="Arial"/>
                <a:cs typeface="Arial"/>
                <a:sym typeface="Arial"/>
              </a:rPr>
              <a:t>String.equals()</a:t>
            </a:r>
            <a:endParaRPr/>
          </a:p>
        </p:txBody>
      </p:sp>
      <p:sp>
        <p:nvSpPr>
          <p:cNvPr id="148" name="Google Shape;148;p11"/>
          <p:cNvSpPr txBox="1"/>
          <p:nvPr/>
        </p:nvSpPr>
        <p:spPr>
          <a:xfrm>
            <a:off x="661677" y="1969477"/>
            <a:ext cx="10747385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javax.swing.JOptionPane;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Equals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resposta;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resposta = JOptionPane.showInputDialog(</a:t>
            </a:r>
            <a:r>
              <a:rPr lang="pt-BR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"Você quer saber um segredo? (S/N)"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(resposta.equals(</a:t>
            </a:r>
            <a:r>
              <a:rPr lang="pt-BR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"S"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"Segredo."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ctrTitle"/>
          </p:nvPr>
        </p:nvSpPr>
        <p:spPr>
          <a:xfrm>
            <a:off x="3038621" y="422031"/>
            <a:ext cx="6597748" cy="106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b="1">
                <a:latin typeface="Arial"/>
                <a:ea typeface="Arial"/>
                <a:cs typeface="Arial"/>
                <a:sym typeface="Arial"/>
              </a:rPr>
              <a:t>Operador AND (&amp;&amp;)</a:t>
            </a:r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852832" y="1808389"/>
            <a:ext cx="8486336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 dois ou mais argumentos como condição e só retorna um valor verdadeiro se </a:t>
            </a: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os argumentos forem verdadeiros.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if (condição1 &amp;&amp; condição2 &amp;&amp; condição 3){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....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/>
          <p:nvPr/>
        </p:nvSpPr>
        <p:spPr>
          <a:xfrm>
            <a:off x="519735" y="1561515"/>
            <a:ext cx="11307417" cy="480131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1545173" y="370679"/>
            <a:ext cx="9737115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AND: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para verificar se o usuário precisa se alistar no serviço militar.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8" name="Google Shape;168;p14"/>
          <p:cNvSpPr txBox="1"/>
          <p:nvPr/>
        </p:nvSpPr>
        <p:spPr>
          <a:xfrm>
            <a:off x="757383" y="1686007"/>
            <a:ext cx="11237393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javax.swing.JOptionPane;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ExemploAND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sexo = JOptionPane.showInputDialog(</a:t>
            </a:r>
            <a:r>
              <a:rPr lang="pt-BR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"Qual o seu sexo? (F/M)"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idade = Integer.parseInt(JOptionPane.showInputDialog(</a:t>
            </a:r>
            <a:r>
              <a:rPr lang="pt-BR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"Qual a sua idade?"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(sexo.equals(</a:t>
            </a:r>
            <a:r>
              <a:rPr lang="pt-BR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"M"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&amp;&amp; idade &gt;= </a:t>
            </a:r>
            <a:r>
              <a:rPr lang="pt-BR" sz="1800" b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"Você deve se alistar."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"Você não precisa se alistar."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>
            <a:spLocks noGrp="1"/>
          </p:cNvSpPr>
          <p:nvPr>
            <p:ph type="ctrTitle"/>
          </p:nvPr>
        </p:nvSpPr>
        <p:spPr>
          <a:xfrm>
            <a:off x="3038621" y="422031"/>
            <a:ext cx="6597748" cy="106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pt-BR" b="1">
                <a:latin typeface="Arial"/>
                <a:ea typeface="Arial"/>
                <a:cs typeface="Arial"/>
                <a:sym typeface="Arial"/>
              </a:rPr>
              <a:t>Operador OR (||)</a:t>
            </a:r>
            <a:endParaRPr/>
          </a:p>
        </p:txBody>
      </p:sp>
      <p:sp>
        <p:nvSpPr>
          <p:cNvPr id="174" name="Google Shape;174;p15"/>
          <p:cNvSpPr txBox="1"/>
          <p:nvPr/>
        </p:nvSpPr>
        <p:spPr>
          <a:xfrm>
            <a:off x="1852832" y="1874728"/>
            <a:ext cx="8486336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Considera dois ou mais argumentos como condição e retorna um valor verdadeiro se pelos menos um dos argumentos for verdadeiro.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if (condição1 || condição2){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....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/>
          <p:nvPr/>
        </p:nvSpPr>
        <p:spPr>
          <a:xfrm>
            <a:off x="543814" y="1463906"/>
            <a:ext cx="11307417" cy="5286518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1545173" y="212735"/>
            <a:ext cx="9737115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OR: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que recebe a nota final e as faltas de um aluno. Se a nota for menor do que 70 ou o número de faltas for maior do que 10, o algoritmo deve retornar “Reprovado”.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636494" y="1463906"/>
            <a:ext cx="11452383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javax.swing.JOptionPane;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ExemploOR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nota = Integer.parseInt(JOptionPane.showInputDialog(</a:t>
            </a:r>
            <a:r>
              <a:rPr lang="pt-BR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"Qual a sua nota?"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faltas = Integer.parseInt(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JOptionPane.showInputDialog(</a:t>
            </a:r>
            <a:r>
              <a:rPr lang="pt-BR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"Qual o número de faltas?"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(nota &lt; </a:t>
            </a:r>
            <a:r>
              <a:rPr lang="pt-BR" sz="1800" b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|| faltas &gt; </a:t>
            </a:r>
            <a:r>
              <a:rPr lang="pt-BR" sz="1800" b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"Reprovado."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lang="pt-BR" sz="18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18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"Aprovado."</a:t>
            </a: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"/>
          <p:cNvSpPr txBox="1">
            <a:spLocks noGrp="1"/>
          </p:cNvSpPr>
          <p:nvPr>
            <p:ph type="ctrTitle"/>
          </p:nvPr>
        </p:nvSpPr>
        <p:spPr>
          <a:xfrm>
            <a:off x="513802" y="380072"/>
            <a:ext cx="11043138" cy="106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4000">
                <a:latin typeface="Calibri"/>
                <a:ea typeface="Calibri"/>
                <a:cs typeface="Calibri"/>
                <a:sym typeface="Calibri"/>
              </a:rPr>
            </a:br>
            <a:r>
              <a:rPr lang="pt-BR" sz="4000" b="1">
                <a:latin typeface="Calibri"/>
                <a:ea typeface="Calibri"/>
                <a:cs typeface="Calibri"/>
                <a:sym typeface="Calibri"/>
              </a:rPr>
              <a:t>Exercício - 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Sabendo que </a:t>
            </a:r>
            <a:r>
              <a:rPr lang="pt-BR" sz="4000" b="1">
                <a:latin typeface="Calibri"/>
                <a:ea typeface="Calibri"/>
                <a:cs typeface="Calibri"/>
                <a:sym typeface="Calibri"/>
              </a:rPr>
              <a:t>A=5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4000" b="1">
                <a:latin typeface="Calibri"/>
                <a:ea typeface="Calibri"/>
                <a:cs typeface="Calibri"/>
                <a:sym typeface="Calibri"/>
              </a:rPr>
              <a:t>B=4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4000" b="1">
                <a:latin typeface="Calibri"/>
                <a:ea typeface="Calibri"/>
                <a:cs typeface="Calibri"/>
                <a:sym typeface="Calibri"/>
              </a:rPr>
              <a:t>C=3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4000" b="1">
                <a:latin typeface="Calibri"/>
                <a:ea typeface="Calibri"/>
                <a:cs typeface="Calibri"/>
                <a:sym typeface="Calibri"/>
              </a:rPr>
              <a:t>D=6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informe se as expressões abaixo são verdadeiras ou falsas.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1167950" y="1969477"/>
            <a:ext cx="9734842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 &gt; C) &amp;&amp; (C &lt;= D)			(   )</a:t>
            </a: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(A+B) &gt; 10 || (A+B) == (C+D)	(   )</a:t>
            </a: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(A&gt;=C) &amp;&amp; (C &gt;= D)			(  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>
            <a:spLocks noGrp="1"/>
          </p:cNvSpPr>
          <p:nvPr>
            <p:ph type="ctrTitle"/>
          </p:nvPr>
        </p:nvSpPr>
        <p:spPr>
          <a:xfrm>
            <a:off x="513802" y="380072"/>
            <a:ext cx="11043138" cy="106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4000">
                <a:latin typeface="Calibri"/>
                <a:ea typeface="Calibri"/>
                <a:cs typeface="Calibri"/>
                <a:sym typeface="Calibri"/>
              </a:rPr>
            </a:br>
            <a:r>
              <a:rPr lang="pt-BR" sz="4000" b="1">
                <a:latin typeface="Calibri"/>
                <a:ea typeface="Calibri"/>
                <a:cs typeface="Calibri"/>
                <a:sym typeface="Calibri"/>
              </a:rPr>
              <a:t>Exercício - 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Sabendo que </a:t>
            </a:r>
            <a:r>
              <a:rPr lang="pt-BR" sz="4000" b="1">
                <a:latin typeface="Calibri"/>
                <a:ea typeface="Calibri"/>
                <a:cs typeface="Calibri"/>
                <a:sym typeface="Calibri"/>
              </a:rPr>
              <a:t>A=5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4000" b="1">
                <a:latin typeface="Calibri"/>
                <a:ea typeface="Calibri"/>
                <a:cs typeface="Calibri"/>
                <a:sym typeface="Calibri"/>
              </a:rPr>
              <a:t>B=4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4000" b="1">
                <a:latin typeface="Calibri"/>
                <a:ea typeface="Calibri"/>
                <a:cs typeface="Calibri"/>
                <a:sym typeface="Calibri"/>
              </a:rPr>
              <a:t>C=3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4000" b="1">
                <a:latin typeface="Calibri"/>
                <a:ea typeface="Calibri"/>
                <a:cs typeface="Calibri"/>
                <a:sym typeface="Calibri"/>
              </a:rPr>
              <a:t>D=6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informe se as expressões abaixo são verdadeiras ou falsas.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1167950" y="1969477"/>
            <a:ext cx="9734842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600" b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(A &gt; C)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&amp;&amp; </a:t>
            </a:r>
            <a:r>
              <a:rPr lang="pt-BR" sz="3600" b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(C &lt;= D)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( </a:t>
            </a:r>
            <a:r>
              <a:rPr lang="pt-BR" sz="3600" b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 + B) &gt; 10 || (A + B) == (C + D)		(   )</a:t>
            </a: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 &gt;= C) &amp;&amp; (C &gt;= D)				(  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ctrTitle"/>
          </p:nvPr>
        </p:nvSpPr>
        <p:spPr>
          <a:xfrm>
            <a:off x="513802" y="380072"/>
            <a:ext cx="11043138" cy="106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4000">
                <a:latin typeface="Calibri"/>
                <a:ea typeface="Calibri"/>
                <a:cs typeface="Calibri"/>
                <a:sym typeface="Calibri"/>
              </a:rPr>
            </a:br>
            <a:r>
              <a:rPr lang="pt-BR" sz="4000" b="1">
                <a:latin typeface="Calibri"/>
                <a:ea typeface="Calibri"/>
                <a:cs typeface="Calibri"/>
                <a:sym typeface="Calibri"/>
              </a:rPr>
              <a:t>Exercício - 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Sabendo que </a:t>
            </a:r>
            <a:r>
              <a:rPr lang="pt-BR" sz="4000" b="1">
                <a:latin typeface="Calibri"/>
                <a:ea typeface="Calibri"/>
                <a:cs typeface="Calibri"/>
                <a:sym typeface="Calibri"/>
              </a:rPr>
              <a:t>A=5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4000" b="1">
                <a:latin typeface="Calibri"/>
                <a:ea typeface="Calibri"/>
                <a:cs typeface="Calibri"/>
                <a:sym typeface="Calibri"/>
              </a:rPr>
              <a:t>B=4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4000" b="1">
                <a:latin typeface="Calibri"/>
                <a:ea typeface="Calibri"/>
                <a:cs typeface="Calibri"/>
                <a:sym typeface="Calibri"/>
              </a:rPr>
              <a:t>C=3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4000" b="1">
                <a:latin typeface="Calibri"/>
                <a:ea typeface="Calibri"/>
                <a:cs typeface="Calibri"/>
                <a:sym typeface="Calibri"/>
              </a:rPr>
              <a:t>D=6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informe se as expressões abaixo são verdadeiras ou falsas.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1167950" y="1969477"/>
            <a:ext cx="9734842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600" b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(A &gt; C)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&amp;&amp; </a:t>
            </a:r>
            <a:r>
              <a:rPr lang="pt-BR" sz="3600" b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(C &lt;= D)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( </a:t>
            </a:r>
            <a:r>
              <a:rPr lang="pt-BR" sz="3600" b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(A + B)</a:t>
            </a:r>
            <a:r>
              <a:rPr lang="pt-BR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&gt; 10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 </a:t>
            </a:r>
            <a:r>
              <a:rPr lang="pt-BR" sz="3600" b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(A + B) == (C + D)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 </a:t>
            </a:r>
            <a:r>
              <a:rPr lang="pt-BR" sz="3600" b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 &gt;= C) &amp;&amp; (C &gt;= D)				(  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>
            <a:spLocks noGrp="1"/>
          </p:cNvSpPr>
          <p:nvPr>
            <p:ph type="ctrTitle"/>
          </p:nvPr>
        </p:nvSpPr>
        <p:spPr>
          <a:xfrm>
            <a:off x="513802" y="380072"/>
            <a:ext cx="11043138" cy="1061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2800">
                <a:latin typeface="Calibri"/>
                <a:ea typeface="Calibri"/>
                <a:cs typeface="Calibri"/>
                <a:sym typeface="Calibri"/>
              </a:rPr>
            </a:br>
            <a:br>
              <a:rPr lang="pt-BR" sz="4000">
                <a:latin typeface="Calibri"/>
                <a:ea typeface="Calibri"/>
                <a:cs typeface="Calibri"/>
                <a:sym typeface="Calibri"/>
              </a:rPr>
            </a:br>
            <a:r>
              <a:rPr lang="pt-BR" sz="4000" b="1">
                <a:latin typeface="Calibri"/>
                <a:ea typeface="Calibri"/>
                <a:cs typeface="Calibri"/>
                <a:sym typeface="Calibri"/>
              </a:rPr>
              <a:t>Exercício - 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Sabendo que </a:t>
            </a:r>
            <a:r>
              <a:rPr lang="pt-BR" sz="4000" b="1">
                <a:latin typeface="Calibri"/>
                <a:ea typeface="Calibri"/>
                <a:cs typeface="Calibri"/>
                <a:sym typeface="Calibri"/>
              </a:rPr>
              <a:t>A=5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4000" b="1">
                <a:latin typeface="Calibri"/>
                <a:ea typeface="Calibri"/>
                <a:cs typeface="Calibri"/>
                <a:sym typeface="Calibri"/>
              </a:rPr>
              <a:t>B=4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4000" b="1">
                <a:latin typeface="Calibri"/>
                <a:ea typeface="Calibri"/>
                <a:cs typeface="Calibri"/>
                <a:sym typeface="Calibri"/>
              </a:rPr>
              <a:t>C=3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4000" b="1">
                <a:latin typeface="Calibri"/>
                <a:ea typeface="Calibri"/>
                <a:cs typeface="Calibri"/>
                <a:sym typeface="Calibri"/>
              </a:rPr>
              <a:t>D=6</a:t>
            </a: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, informe se as expressões abaixo são verdadeiras ou falsas.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1"/>
          <p:cNvSpPr txBox="1"/>
          <p:nvPr/>
        </p:nvSpPr>
        <p:spPr>
          <a:xfrm>
            <a:off x="1167950" y="1969477"/>
            <a:ext cx="9734842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600" b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(A &gt; C)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&amp;&amp; </a:t>
            </a:r>
            <a:r>
              <a:rPr lang="pt-BR" sz="3600" b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(C &lt;= D)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( </a:t>
            </a:r>
            <a:r>
              <a:rPr lang="pt-BR" sz="3600" b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(A + B)</a:t>
            </a:r>
            <a:r>
              <a:rPr lang="pt-BR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&gt; 10 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 </a:t>
            </a:r>
            <a:r>
              <a:rPr lang="pt-BR" sz="3600" b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(A + B) == (C + D)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( </a:t>
            </a:r>
            <a:r>
              <a:rPr lang="pt-BR" sz="3600" b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600" b="1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(A &gt;= C)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&amp;&amp; </a:t>
            </a:r>
            <a:r>
              <a:rPr lang="pt-BR" sz="3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(C &gt;= D)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( </a:t>
            </a:r>
            <a:r>
              <a:rPr lang="pt-BR" sz="36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4209" y="182880"/>
            <a:ext cx="4811151" cy="6555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513803" y="1144411"/>
            <a:ext cx="11164393" cy="464678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3137233" y="98400"/>
            <a:ext cx="5576461" cy="853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sz="4400" b="1">
                <a:latin typeface="Arial"/>
                <a:ea typeface="Arial"/>
                <a:cs typeface="Arial"/>
                <a:sym typeface="Arial"/>
              </a:rPr>
              <a:t>Se (If)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8181" y="1272384"/>
            <a:ext cx="11164393" cy="495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javax.swing.JOptionPane;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IfSimples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nota;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nota = Double.parseDouble(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JOptionPane.showInputDialog(</a:t>
            </a:r>
            <a:r>
              <a:rPr lang="pt-BR" sz="20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"Digite a nota"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(nota &gt;= </a:t>
            </a:r>
            <a:r>
              <a:rPr lang="pt-BR" sz="2000" b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20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"Aprovado"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/>
          <p:nvPr/>
        </p:nvSpPr>
        <p:spPr>
          <a:xfrm>
            <a:off x="1249680" y="1487175"/>
            <a:ext cx="9692640" cy="45157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 txBox="1">
            <a:spLocks noGrp="1"/>
          </p:cNvSpPr>
          <p:nvPr>
            <p:ph type="ctrTitle"/>
          </p:nvPr>
        </p:nvSpPr>
        <p:spPr>
          <a:xfrm>
            <a:off x="3056552" y="348264"/>
            <a:ext cx="5791614" cy="8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pt-BR" sz="4400" b="1">
                <a:latin typeface="Arial"/>
                <a:ea typeface="Arial"/>
                <a:cs typeface="Arial"/>
                <a:sym typeface="Arial"/>
              </a:rPr>
              <a:t>Se/Senão (If/else)</a:t>
            </a: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1569237" y="1729248"/>
            <a:ext cx="6487673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nota: real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Início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Ler</a:t>
            </a: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nota</a:t>
            </a:r>
            <a:b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pt-BR"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</a:t>
            </a: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nota maior ou igual a 70 </a:t>
            </a:r>
            <a:r>
              <a:rPr lang="pt-BR"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Então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Escrever </a:t>
            </a: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“Aprovado”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pt-BR"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Senão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pt-BR"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Escrever</a:t>
            </a: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“Reprovado”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Fim 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Fim</a:t>
            </a:r>
            <a:b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1963" y="147710"/>
            <a:ext cx="8328074" cy="6562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523027" y="1129552"/>
            <a:ext cx="11205881" cy="5307108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 txBox="1">
            <a:spLocks noGrp="1"/>
          </p:cNvSpPr>
          <p:nvPr>
            <p:ph type="ctrTitle"/>
          </p:nvPr>
        </p:nvSpPr>
        <p:spPr>
          <a:xfrm>
            <a:off x="3191019" y="211064"/>
            <a:ext cx="4966863" cy="71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 sz="4000" b="1">
                <a:latin typeface="Arial"/>
                <a:ea typeface="Arial"/>
                <a:cs typeface="Arial"/>
                <a:sym typeface="Arial"/>
              </a:rPr>
              <a:t>Se/Senão (If/else)</a:t>
            </a:r>
            <a:endParaRPr/>
          </a:p>
        </p:txBody>
      </p:sp>
      <p:sp>
        <p:nvSpPr>
          <p:cNvPr id="117" name="Google Shape;117;p6"/>
          <p:cNvSpPr txBox="1"/>
          <p:nvPr/>
        </p:nvSpPr>
        <p:spPr>
          <a:xfrm>
            <a:off x="663387" y="1274727"/>
            <a:ext cx="10925100" cy="50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javax.swing.JOptionPane;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IfSimples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nota;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nota = Double.parseDouble(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JOptionPane.showInputDialog(</a:t>
            </a:r>
            <a:r>
              <a:rPr lang="pt-BR" sz="20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"Digite a nota"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(nota &gt;= </a:t>
            </a:r>
            <a:r>
              <a:rPr lang="pt-BR" sz="2000" b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20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"Aprovado"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 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    	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JOptionPane.showMessageDialog(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20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“Reprovado"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sz="20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/>
          <p:nvPr/>
        </p:nvSpPr>
        <p:spPr>
          <a:xfrm>
            <a:off x="1249679" y="1140983"/>
            <a:ext cx="9692640" cy="550919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 txBox="1">
            <a:spLocks noGrp="1"/>
          </p:cNvSpPr>
          <p:nvPr>
            <p:ph type="ctrTitle"/>
          </p:nvPr>
        </p:nvSpPr>
        <p:spPr>
          <a:xfrm>
            <a:off x="3208951" y="207818"/>
            <a:ext cx="5343380" cy="79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pt-BR" sz="4000" b="1">
                <a:latin typeface="Arial"/>
                <a:ea typeface="Arial"/>
                <a:cs typeface="Arial"/>
                <a:sym typeface="Arial"/>
              </a:rPr>
              <a:t>Senão Se (else if)</a:t>
            </a:r>
            <a:endParaRPr/>
          </a:p>
        </p:txBody>
      </p:sp>
      <p:sp>
        <p:nvSpPr>
          <p:cNvPr id="124" name="Google Shape;124;p7"/>
          <p:cNvSpPr txBox="1"/>
          <p:nvPr/>
        </p:nvSpPr>
        <p:spPr>
          <a:xfrm>
            <a:off x="1614059" y="1277918"/>
            <a:ext cx="7287893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nota: real;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Início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Ler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nota;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Se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nota maior ou igual a 90 </a:t>
            </a:r>
            <a:r>
              <a:rPr lang="pt-BR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Então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Escrever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“Conceito A”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pt-BR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Senão Se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nota maior ou igual a 80 </a:t>
            </a:r>
            <a:r>
              <a:rPr lang="pt-BR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Então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Escrever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“Conceito B”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pt-BR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Senão Se 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 maior ou igual a 70 </a:t>
            </a:r>
            <a:r>
              <a:rPr lang="pt-BR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Então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pt-BR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Escrever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“Conceito C”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pt-BR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Senão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pt-BR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Escrever</a:t>
            </a:r>
            <a:r>
              <a:rPr lang="pt-BR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“Reprovado”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Fim Se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Fim</a:t>
            </a:r>
            <a:br>
              <a:rPr lang="pt-B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" y="249382"/>
            <a:ext cx="9067800" cy="660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156883" y="312383"/>
            <a:ext cx="11878234" cy="6233233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430306" y="526227"/>
            <a:ext cx="10925160" cy="594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javax.swing.JOptionPane;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ExemploElseIf{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args){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nota = Double.parseDouble(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JOptionPane.showInputDialog(</a:t>
            </a:r>
            <a:r>
              <a:rPr lang="pt-BR" sz="20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"Digite a nota:"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);</a:t>
            </a:r>
            <a:b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(nota &gt;= </a:t>
            </a:r>
            <a:r>
              <a:rPr lang="pt-BR" sz="2000" b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90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"Parabéns"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"Conceito A"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(nota &gt;= </a:t>
            </a:r>
            <a:r>
              <a:rPr lang="pt-BR" sz="2000" b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"Conceito B"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(nota &gt;= </a:t>
            </a:r>
            <a:r>
              <a:rPr lang="pt-BR" sz="2000" b="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"Conceito C"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JOptionPane.showMessageDialog(</a:t>
            </a:r>
            <a:r>
              <a:rPr lang="pt-BR" sz="2000" b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 b="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"Reprovado"</a:t>
            </a: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1312</Words>
  <Application>Microsoft Office PowerPoint</Application>
  <PresentationFormat>Widescreen</PresentationFormat>
  <Paragraphs>158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</vt:lpstr>
      <vt:lpstr>Consolas</vt:lpstr>
      <vt:lpstr>Times New Roman</vt:lpstr>
      <vt:lpstr>Tema do Office</vt:lpstr>
      <vt:lpstr>Se (If)</vt:lpstr>
      <vt:lpstr>Apresentação do PowerPoint</vt:lpstr>
      <vt:lpstr>Se (If)</vt:lpstr>
      <vt:lpstr>Se/Senão (If/else)</vt:lpstr>
      <vt:lpstr>Apresentação do PowerPoint</vt:lpstr>
      <vt:lpstr>Se/Senão (If/else)</vt:lpstr>
      <vt:lpstr>Senão Se (else if)</vt:lpstr>
      <vt:lpstr>Apresentação do PowerPoint</vt:lpstr>
      <vt:lpstr>Apresentação do PowerPoint</vt:lpstr>
      <vt:lpstr>Possíveis sinais de comparação:</vt:lpstr>
      <vt:lpstr>String.equals()</vt:lpstr>
      <vt:lpstr>Operador AND (&amp;&amp;)</vt:lpstr>
      <vt:lpstr>Apresentação do PowerPoint</vt:lpstr>
      <vt:lpstr>Operador OR (||)</vt:lpstr>
      <vt:lpstr>Apresentação do PowerPoint</vt:lpstr>
      <vt:lpstr>     Exercício - Sabendo que A=5, B=4, C=3 e D=6, informe se as expressões abaixo são verdadeiras ou falsas.</vt:lpstr>
      <vt:lpstr>     Exercício - Sabendo que A=5, B=4, C=3 e D=6, informe se as expressões abaixo são verdadeiras ou falsas.</vt:lpstr>
      <vt:lpstr>     Exercício - Sabendo que A=5, B=4, C=3 e D=6, informe se as expressões abaixo são verdadeiras ou falsas.</vt:lpstr>
      <vt:lpstr>     Exercício - Sabendo que A=5, B=4, C=3 e D=6, informe se as expressões abaixo são verdadeiras ou falsas.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Evandro Ferraz</dc:creator>
  <cp:lastModifiedBy>Evandro Ferraz</cp:lastModifiedBy>
  <cp:revision>1</cp:revision>
  <dcterms:created xsi:type="dcterms:W3CDTF">2022-09-15T05:59:43Z</dcterms:created>
  <dcterms:modified xsi:type="dcterms:W3CDTF">2025-03-21T18:59:11Z</dcterms:modified>
</cp:coreProperties>
</file>