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7C37-9F9E-E043-9288-D1C99D37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D939C7-2ED3-704F-BEFB-E2C41589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B34C2-07B5-6F40-9FFC-2969FE4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A51DF-109B-594B-B3DC-5C90C39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EBFE-6D45-8A45-B098-94E16474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C0F1-A7CF-8F45-B10B-EA97654F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AD49C-63DD-3E42-BAFF-F30EAF43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7DBFD-0670-D845-97D8-2103CC3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19BB6-42A9-964B-839B-9EB83B0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92A93-177A-544F-BA29-E53EBC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EA00E6-4C2C-0B40-9172-6C2025A3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2CA566-A839-D54C-B26C-CD6185BE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42698-ED0E-E446-84B4-3F988EB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94132-E006-6E47-8525-70E307E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4F043-D533-E444-A7E4-56B5AE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5144-8C5D-3B45-98C5-C154832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F6D9A-A024-A047-967A-DB87414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060F-3527-7540-A186-4B0580E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31C00-EAE5-974C-9C82-B8E8A99E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D61A-D335-1E42-A176-B9EF114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D9853-929F-244D-AC35-68CB1EB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F0594-95F9-6A42-8E17-832FE8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BFF4-3A06-0844-BE44-3B73C37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DC780-2765-AA4F-A3FE-8A13622A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2DFF-9460-6E47-8712-E7FA90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84E-AFF6-B244-85DC-E892E1A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F0E80-D2D8-9744-A44E-130D33D4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B8626-9659-8B4D-A840-CD2F291E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6E91-78B8-4C4C-8F85-6BBF42C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6D9A3-7A98-0243-AD02-4F31FB5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D1D4C-14CB-014B-ADFB-D06052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315F1-543C-6547-9454-2A532564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3848-334A-3E4B-BB1D-71C561E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81AD87-221C-C142-A7A4-30BBFE1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EC8204-C429-604E-AD4F-2FF5E658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A2FDD-0321-7B48-A4F0-6BF0AF22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91579-ECA5-7B41-8D14-0E02639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C0CBD-67F7-AD4E-A801-34780D0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4A650C-2EEB-0D4B-B7DB-CD6626C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1A63-2F4B-5444-B06A-E0A4C2C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FDBB-CB29-5A4D-9955-03D3686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6B58D-2D79-114C-967E-8283E8F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3A1A2-EBB2-EF42-886E-EFC1E95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6615B-5084-FE42-9469-EE5A20A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6AF30-089C-8F48-8317-8DFD011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72698-2D05-6841-A4F4-ADE3A63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D7368-5824-7D46-BBBB-F20BCFA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1349-1F2D-3F42-9530-2D6E46C8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858A22-04A7-124E-A68D-C92BF95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B2620-887F-7A4F-8C33-858741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35CBA-A1D6-324C-B0CA-9305D3C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50DDE2-84FD-6B4B-A17B-F4D1F52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7A75A-E40A-5045-993C-5901A5D0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2237F-64CF-F245-B7A6-C03D9BE7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C677-AAB7-F642-9158-7D2B39CE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F10A4-93A0-4547-861D-5755521F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54411-E9CE-2C44-9763-5EFF93E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88C7B-76C7-0842-BA56-22409EE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CF9454-DDF3-CE42-B556-C7B5625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A3C64-0E40-3942-9595-713D51F6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CF17-1807-C548-8969-AD84E005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8A8A-3CE8-AD42-9F64-2EE59F845A15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DA281-5502-BA4C-87C9-E6A61740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0A71-EA7E-5B44-9699-26C0690C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DDF3-333A-DE45-8607-FACCFDEE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SV_parser</a:t>
            </a:r>
            <a:r>
              <a:rPr kumimoji="1" lang="en-US" altLang="ja-JP" dirty="0"/>
              <a:t>(</a:t>
            </a:r>
            <a:r>
              <a:rPr lang="ja-JP" altLang="en-US"/>
              <a:t>仮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D5131-A6A0-D44E-AD70-534EFF06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6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32A0A-FB5A-5E43-81CA-4A48A6F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SV_parser</a:t>
            </a:r>
            <a:r>
              <a:rPr kumimoji="1" lang="ja-JP" altLang="en-US"/>
              <a:t>の概略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444CB-83D2-3242-B2AB-22C8DEF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解析における</a:t>
            </a:r>
            <a:r>
              <a:rPr kumimoji="1" lang="en-US" altLang="ja-JP" dirty="0"/>
              <a:t>Robust</a:t>
            </a:r>
            <a:r>
              <a:rPr kumimoji="1" lang="ja-JP" altLang="en-US"/>
              <a:t>なデータフローを実現する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純正でコーディング</a:t>
            </a:r>
            <a:endParaRPr kumimoji="1" lang="en-US" altLang="ja-JP" dirty="0"/>
          </a:p>
          <a:p>
            <a:r>
              <a:rPr lang="en-US" altLang="ja-JP" dirty="0"/>
              <a:t>Pandas-like data structure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47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3F6B-0A2F-004F-B1D5-507AC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B47F2-28F9-864C-A398-22B6833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情報の喪失がない</a:t>
            </a:r>
            <a:r>
              <a:rPr kumimoji="1" lang="en-US" altLang="ja-JP" dirty="0"/>
              <a:t>VCF &lt;--&gt; BEDPE</a:t>
            </a:r>
            <a:r>
              <a:rPr kumimoji="1" lang="ja-JP" altLang="en-US"/>
              <a:t>の相互変換</a:t>
            </a:r>
            <a:endParaRPr kumimoji="1" lang="en-US" altLang="ja-JP" dirty="0"/>
          </a:p>
          <a:p>
            <a:r>
              <a:rPr kumimoji="1" lang="en-US" altLang="ja-JP" dirty="0"/>
              <a:t>Pandas</a:t>
            </a:r>
            <a:r>
              <a:rPr kumimoji="1" lang="ja-JP" altLang="en-US"/>
              <a:t>のような操作感</a:t>
            </a:r>
            <a:endParaRPr kumimoji="1" lang="en-US" altLang="ja-JP" dirty="0"/>
          </a:p>
          <a:p>
            <a:r>
              <a:rPr lang="en-US" altLang="ja-JP" dirty="0"/>
              <a:t>Manta, </a:t>
            </a:r>
            <a:r>
              <a:rPr lang="en-US" altLang="ja-JP" dirty="0" err="1"/>
              <a:t>Delly</a:t>
            </a:r>
            <a:r>
              <a:rPr lang="en-US" altLang="ja-JP" dirty="0"/>
              <a:t>, GRIDSS, LUMPY</a:t>
            </a:r>
            <a:r>
              <a:rPr lang="ja-JP" altLang="en-US"/>
              <a:t>等</a:t>
            </a:r>
            <a:r>
              <a:rPr lang="en-US" altLang="ja-JP" dirty="0"/>
              <a:t>SV caller</a:t>
            </a:r>
            <a:r>
              <a:rPr lang="ja-JP" altLang="en-US"/>
              <a:t>の結果をマージ</a:t>
            </a:r>
            <a:endParaRPr lang="en-US" altLang="ja-JP" dirty="0"/>
          </a:p>
          <a:p>
            <a:pPr lvl="1"/>
            <a:r>
              <a:rPr lang="ja-JP" altLang="en-US"/>
              <a:t>ユーザ定義により新たな</a:t>
            </a:r>
            <a:r>
              <a:rPr lang="en-US" altLang="ja-JP" dirty="0"/>
              <a:t>caller-specific</a:t>
            </a:r>
            <a:r>
              <a:rPr lang="ja-JP" altLang="en-US"/>
              <a:t>な処理を追加可能（できれば）</a:t>
            </a:r>
            <a:endParaRPr lang="en-US" altLang="ja-JP" dirty="0"/>
          </a:p>
          <a:p>
            <a:r>
              <a:rPr kumimoji="1" lang="ja-JP" altLang="en-US"/>
              <a:t>直感的なフィルタリング機能</a:t>
            </a:r>
            <a:endParaRPr kumimoji="1" lang="en-US" altLang="ja-JP" dirty="0"/>
          </a:p>
          <a:p>
            <a:r>
              <a:rPr kumimoji="1" lang="ja-JP" altLang="en-US"/>
              <a:t>データベースに基づいた</a:t>
            </a:r>
            <a:r>
              <a:rPr lang="ja-JP" altLang="en-US"/>
              <a:t>変異の</a:t>
            </a:r>
            <a:r>
              <a:rPr kumimoji="1" lang="ja-JP" altLang="en-US"/>
              <a:t>アノテーション</a:t>
            </a:r>
            <a:endParaRPr kumimoji="1" lang="en-US" altLang="ja-JP" dirty="0"/>
          </a:p>
          <a:p>
            <a:pPr lvl="1"/>
            <a:r>
              <a:rPr lang="ja-JP" altLang="en-US"/>
              <a:t>変異を受けた遺伝子、および融合遺伝子候補の抽出</a:t>
            </a:r>
            <a:endParaRPr lang="en-US" altLang="ja-JP" dirty="0"/>
          </a:p>
          <a:p>
            <a:r>
              <a:rPr kumimoji="1" lang="en-US" altLang="ja-JP" dirty="0"/>
              <a:t>SV phasing</a:t>
            </a:r>
            <a:r>
              <a:rPr kumimoji="1" lang="ja-JP" altLang="en-US"/>
              <a:t>機能（できれば）</a:t>
            </a:r>
            <a:endParaRPr kumimoji="1" lang="en-US" altLang="ja-JP" dirty="0"/>
          </a:p>
          <a:p>
            <a:pPr lvl="1"/>
            <a:r>
              <a:rPr lang="en-US" altLang="ja-JP" dirty="0"/>
              <a:t>SV signature </a:t>
            </a:r>
            <a:r>
              <a:rPr lang="ja-JP" altLang="en-US"/>
              <a:t>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3480A33-6398-0547-AA4C-C2FDE4E40704}"/>
              </a:ext>
            </a:extLst>
          </p:cNvPr>
          <p:cNvSpPr/>
          <p:nvPr/>
        </p:nvSpPr>
        <p:spPr>
          <a:xfrm>
            <a:off x="527612" y="574486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manta)</a:t>
            </a:r>
            <a:endParaRPr kumimoji="1" lang="en-US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AFC3C72-7555-994D-B6F2-8DA8A4D13C18}"/>
              </a:ext>
            </a:extLst>
          </p:cNvPr>
          <p:cNvSpPr/>
          <p:nvPr/>
        </p:nvSpPr>
        <p:spPr>
          <a:xfrm>
            <a:off x="527612" y="179724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8A9055D-170C-DB44-A749-39BBAFD27F9C}"/>
              </a:ext>
            </a:extLst>
          </p:cNvPr>
          <p:cNvSpPr/>
          <p:nvPr/>
        </p:nvSpPr>
        <p:spPr>
          <a:xfrm>
            <a:off x="3259661" y="55522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6AC701-53EA-F74D-BC1E-E0B2398281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85909" y="1031686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F71C86-D34B-0344-AFAD-C1933E1E6C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5909" y="1844590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4BDB9D0-DD80-E340-BABA-585AAB4E9C78}"/>
              </a:ext>
            </a:extLst>
          </p:cNvPr>
          <p:cNvSpPr/>
          <p:nvPr/>
        </p:nvSpPr>
        <p:spPr>
          <a:xfrm>
            <a:off x="9806090" y="2005390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C66CEEB-B79A-5244-8276-1B716D52C914}"/>
              </a:ext>
            </a:extLst>
          </p:cNvPr>
          <p:cNvSpPr/>
          <p:nvPr/>
        </p:nvSpPr>
        <p:spPr>
          <a:xfrm>
            <a:off x="9806089" y="3481011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1119ECD3-5405-1E4D-8A96-90B797674A8A}"/>
              </a:ext>
            </a:extLst>
          </p:cNvPr>
          <p:cNvSpPr/>
          <p:nvPr/>
        </p:nvSpPr>
        <p:spPr>
          <a:xfrm>
            <a:off x="527612" y="3872858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</a:t>
            </a:r>
            <a:r>
              <a:rPr lang="en-US" altLang="ja-JP" dirty="0" err="1"/>
              <a:t>Delly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6D9F300-341C-864E-8AA6-737B6690B503}"/>
              </a:ext>
            </a:extLst>
          </p:cNvPr>
          <p:cNvSpPr/>
          <p:nvPr/>
        </p:nvSpPr>
        <p:spPr>
          <a:xfrm>
            <a:off x="527612" y="5095614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10B495-F53A-664D-BA6C-68925AE0BD4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85909" y="4330058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63A048-8F9C-BA4A-AB15-6520737D4D0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385909" y="5142962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15566D12-33B3-4249-A16B-24D970E817E2}"/>
              </a:ext>
            </a:extLst>
          </p:cNvPr>
          <p:cNvSpPr/>
          <p:nvPr/>
        </p:nvSpPr>
        <p:spPr>
          <a:xfrm>
            <a:off x="3390290" y="408329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C31132-5572-F341-81FE-AAC29C8098DE}"/>
              </a:ext>
            </a:extLst>
          </p:cNvPr>
          <p:cNvCxnSpPr>
            <a:cxnSpLocks/>
          </p:cNvCxnSpPr>
          <p:nvPr/>
        </p:nvCxnSpPr>
        <p:spPr>
          <a:xfrm flipV="1">
            <a:off x="5443309" y="3777410"/>
            <a:ext cx="652691" cy="8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8596F2-6FD7-7C43-BDDA-C6A6AE1E2DC8}"/>
              </a:ext>
            </a:extLst>
          </p:cNvPr>
          <p:cNvCxnSpPr>
            <a:cxnSpLocks/>
          </p:cNvCxnSpPr>
          <p:nvPr/>
        </p:nvCxnSpPr>
        <p:spPr>
          <a:xfrm>
            <a:off x="5370344" y="1844590"/>
            <a:ext cx="772094" cy="1236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5685801F-15DA-F04A-BF80-3427E764B01F}"/>
              </a:ext>
            </a:extLst>
          </p:cNvPr>
          <p:cNvSpPr/>
          <p:nvPr/>
        </p:nvSpPr>
        <p:spPr>
          <a:xfrm>
            <a:off x="6256954" y="2670205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A802282-0EBA-2542-B8B8-804D8B3EC21E}"/>
              </a:ext>
            </a:extLst>
          </p:cNvPr>
          <p:cNvSpPr txBox="1"/>
          <p:nvPr/>
        </p:nvSpPr>
        <p:spPr>
          <a:xfrm>
            <a:off x="5240343" y="327264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Merge</a:t>
            </a:r>
            <a:endParaRPr kumimoji="1" lang="ja-JP" altLang="en-US" sz="1600"/>
          </a:p>
        </p:txBody>
      </p:sp>
      <p:pic>
        <p:nvPicPr>
          <p:cNvPr id="59" name="グラフィックス 58" descr="データベース">
            <a:extLst>
              <a:ext uri="{FF2B5EF4-FFF2-40B4-BE49-F238E27FC236}">
                <a16:creationId xmlns:a16="http://schemas.microsoft.com/office/drawing/2014/main" id="{B8D8A321-E9FB-B343-BF59-17A34753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888" y="117286"/>
            <a:ext cx="914400" cy="914400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32B88A-BC9A-CF49-8300-88F94062208E}"/>
              </a:ext>
            </a:extLst>
          </p:cNvPr>
          <p:cNvCxnSpPr>
            <a:cxnSpLocks/>
          </p:cNvCxnSpPr>
          <p:nvPr/>
        </p:nvCxnSpPr>
        <p:spPr>
          <a:xfrm flipH="1">
            <a:off x="7193087" y="1166304"/>
            <a:ext cx="1" cy="131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2B99B2D-32BB-864A-B9D8-AD4191371880}"/>
              </a:ext>
            </a:extLst>
          </p:cNvPr>
          <p:cNvSpPr txBox="1"/>
          <p:nvPr/>
        </p:nvSpPr>
        <p:spPr>
          <a:xfrm>
            <a:off x="7512031" y="40685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Database (</a:t>
            </a:r>
            <a:r>
              <a:rPr lang="en-US" altLang="ja-JP" dirty="0" err="1"/>
              <a:t>Genbank</a:t>
            </a:r>
            <a:r>
              <a:rPr lang="en-US" altLang="ja-JP" dirty="0"/>
              <a:t>, </a:t>
            </a:r>
            <a:r>
              <a:rPr lang="en-US" altLang="ja-JP" dirty="0" err="1"/>
              <a:t>RefSeq</a:t>
            </a:r>
            <a:r>
              <a:rPr lang="en-US" altLang="ja-JP" dirty="0"/>
              <a:t>, </a:t>
            </a:r>
            <a:r>
              <a:rPr lang="en-US" altLang="ja-JP" dirty="0" err="1"/>
              <a:t>OncoKB</a:t>
            </a:r>
            <a:r>
              <a:rPr lang="en-US" altLang="ja-JP" dirty="0"/>
              <a:t>, ...)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ADDD2A-238A-5E46-A568-3BD716DD1A37}"/>
              </a:ext>
            </a:extLst>
          </p:cNvPr>
          <p:cNvSpPr txBox="1"/>
          <p:nvPr/>
        </p:nvSpPr>
        <p:spPr>
          <a:xfrm>
            <a:off x="7261466" y="1752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</a:t>
            </a:r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1607AE-8E9F-4047-BA2F-84649A2796CE}"/>
              </a:ext>
            </a:extLst>
          </p:cNvPr>
          <p:cNvCxnSpPr>
            <a:cxnSpLocks/>
          </p:cNvCxnSpPr>
          <p:nvPr/>
        </p:nvCxnSpPr>
        <p:spPr>
          <a:xfrm flipV="1">
            <a:off x="8265980" y="2670205"/>
            <a:ext cx="1320472" cy="41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1B41B68-0143-AC4C-A534-140683A49DFF}"/>
              </a:ext>
            </a:extLst>
          </p:cNvPr>
          <p:cNvCxnSpPr>
            <a:cxnSpLocks/>
          </p:cNvCxnSpPr>
          <p:nvPr/>
        </p:nvCxnSpPr>
        <p:spPr>
          <a:xfrm>
            <a:off x="8380495" y="3719359"/>
            <a:ext cx="1205957" cy="31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5F5907B-633F-6A48-9D35-5FEDD5EDCDB5}"/>
              </a:ext>
            </a:extLst>
          </p:cNvPr>
          <p:cNvCxnSpPr>
            <a:cxnSpLocks/>
          </p:cNvCxnSpPr>
          <p:nvPr/>
        </p:nvCxnSpPr>
        <p:spPr>
          <a:xfrm>
            <a:off x="8232406" y="4395411"/>
            <a:ext cx="1354046" cy="115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AFD9490C-97CE-EA4F-A31F-DC9D8EF0C800}"/>
              </a:ext>
            </a:extLst>
          </p:cNvPr>
          <p:cNvSpPr/>
          <p:nvPr/>
        </p:nvSpPr>
        <p:spPr>
          <a:xfrm>
            <a:off x="9806089" y="514296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Visualization</a:t>
            </a:r>
          </a:p>
        </p:txBody>
      </p:sp>
      <p:sp>
        <p:nvSpPr>
          <p:cNvPr id="89" name="上カーブ矢印 88">
            <a:extLst>
              <a:ext uri="{FF2B5EF4-FFF2-40B4-BE49-F238E27FC236}">
                <a16:creationId xmlns:a16="http://schemas.microsoft.com/office/drawing/2014/main" id="{5640CF6F-18B9-9A41-8A81-B56827EEEB12}"/>
              </a:ext>
            </a:extLst>
          </p:cNvPr>
          <p:cNvSpPr/>
          <p:nvPr/>
        </p:nvSpPr>
        <p:spPr>
          <a:xfrm rot="21308049">
            <a:off x="6779675" y="4693182"/>
            <a:ext cx="1190183" cy="457200"/>
          </a:xfrm>
          <a:prstGeom prst="curvedUpArrow">
            <a:avLst>
              <a:gd name="adj1" fmla="val 12250"/>
              <a:gd name="adj2" fmla="val 40308"/>
              <a:gd name="adj3" fmla="val 217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AACA5D-2CAB-6B4F-89FC-3BFC1954F5C6}"/>
              </a:ext>
            </a:extLst>
          </p:cNvPr>
          <p:cNvSpPr txBox="1"/>
          <p:nvPr/>
        </p:nvSpPr>
        <p:spPr>
          <a:xfrm>
            <a:off x="6068114" y="538635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Phasing</a:t>
            </a:r>
          </a:p>
          <a:p>
            <a:pPr algn="ctr"/>
            <a:r>
              <a:rPr kumimoji="1" lang="en-US" altLang="ja-JP" dirty="0"/>
              <a:t>Fusion gene screening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BA16-8694-054A-B8E4-24AE6BE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解析において重要な情報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35BAA-FDF9-DB48-AE9B-1A5E73D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ブレイクポイントのポジション</a:t>
            </a:r>
            <a:endParaRPr lang="en-US" altLang="ja-JP" dirty="0"/>
          </a:p>
          <a:p>
            <a:r>
              <a:rPr lang="ja-JP" altLang="en-US"/>
              <a:t>変異クラス</a:t>
            </a:r>
            <a:endParaRPr lang="en-US" altLang="ja-JP" dirty="0"/>
          </a:p>
          <a:p>
            <a:r>
              <a:rPr lang="ja-JP" altLang="en-US"/>
              <a:t>変異の長さ</a:t>
            </a:r>
            <a:endParaRPr lang="en-US" altLang="ja-JP" dirty="0"/>
          </a:p>
          <a:p>
            <a:r>
              <a:rPr lang="ja-JP" altLang="en-US"/>
              <a:t>マイクロホモロジーの長さ</a:t>
            </a:r>
            <a:endParaRPr lang="en-US" altLang="ja-JP" dirty="0"/>
          </a:p>
          <a:p>
            <a:r>
              <a:rPr kumimoji="1" lang="ja-JP" altLang="en-US"/>
              <a:t>サポートリード数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Paired read</a:t>
            </a:r>
          </a:p>
          <a:p>
            <a:pPr lvl="1"/>
            <a:r>
              <a:rPr kumimoji="1" lang="en-US" altLang="ja-JP" dirty="0"/>
              <a:t>Split read</a:t>
            </a:r>
          </a:p>
          <a:p>
            <a:r>
              <a:rPr kumimoji="1" lang="en-US" altLang="ja-JP" dirty="0"/>
              <a:t>VAF</a:t>
            </a:r>
          </a:p>
          <a:p>
            <a:r>
              <a:rPr kumimoji="1" lang="en-US" altLang="ja-JP" dirty="0"/>
              <a:t>Caller</a:t>
            </a:r>
            <a:r>
              <a:rPr kumimoji="1" lang="ja-JP" altLang="en-US"/>
              <a:t>によって付けられたスコア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AD75-7666-BB46-BB8E-6EACBE9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中間オブジェクトのデータ構成をどうするか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C3A9B-DF0F-7C4B-B757-12BE143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Tidy data</a:t>
            </a:r>
            <a:r>
              <a:rPr kumimoji="1" lang="ja-JP" altLang="en-US"/>
              <a:t>化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Wide</a:t>
            </a:r>
            <a:r>
              <a:rPr lang="ja-JP" altLang="en-US"/>
              <a:t>にすると欠損が出る</a:t>
            </a:r>
            <a:endParaRPr lang="en-US" altLang="ja-JP" dirty="0"/>
          </a:p>
          <a:p>
            <a:r>
              <a:rPr lang="en-US" altLang="ja-JP" dirty="0"/>
              <a:t>Sqlite3?</a:t>
            </a:r>
          </a:p>
          <a:p>
            <a:r>
              <a:rPr kumimoji="1" lang="en-US" altLang="ja-JP" dirty="0"/>
              <a:t>RDB</a:t>
            </a:r>
            <a:r>
              <a:rPr kumimoji="1" lang="ja-JP" altLang="en-US"/>
              <a:t>形式のオブジェクト？</a:t>
            </a:r>
            <a:endParaRPr kumimoji="1" lang="en-US" altLang="ja-JP" dirty="0"/>
          </a:p>
          <a:p>
            <a:r>
              <a:rPr lang="ja-JP" altLang="en-US"/>
              <a:t>オブジェクト指向型データベース</a:t>
            </a:r>
            <a:r>
              <a:rPr lang="en-US" altLang="ja-JP" dirty="0"/>
              <a:t>? (Python</a:t>
            </a:r>
            <a:r>
              <a:rPr lang="ja-JP" altLang="en-US"/>
              <a:t>っぽい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2EDE4-065E-F54D-86BD-994577F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ソフトの存在意義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EE365-969E-F44B-BBAB-C541CAF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/>
              <a:t>ファイルのフィルタリング処理は</a:t>
            </a:r>
            <a:r>
              <a:rPr lang="ja-JP" altLang="en-US"/>
              <a:t>コーディング</a:t>
            </a:r>
            <a:r>
              <a:rPr kumimoji="1" lang="ja-JP" altLang="en-US"/>
              <a:t>時間がかかる</a:t>
            </a:r>
            <a:endParaRPr kumimoji="1" lang="en-US" altLang="ja-JP" dirty="0"/>
          </a:p>
          <a:p>
            <a:r>
              <a:rPr lang="ja-JP" altLang="en-US"/>
              <a:t>インフォマティシャン個々人でスクリプトを書いている状況で、分野全体としての時間ロスが大きい（はず）</a:t>
            </a:r>
            <a:endParaRPr lang="en-US" altLang="ja-JP" dirty="0"/>
          </a:p>
          <a:p>
            <a:r>
              <a:rPr kumimoji="1" lang="en-US" altLang="ja-JP" dirty="0"/>
              <a:t>SV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次解析をスクリプト言語上で支援するツールが少ない</a:t>
            </a:r>
            <a:endParaRPr kumimoji="1" lang="en-US" altLang="ja-JP" dirty="0"/>
          </a:p>
          <a:p>
            <a:r>
              <a:rPr lang="en-US" altLang="ja-JP" dirty="0"/>
              <a:t>merge, annotation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ワールドに載せることによる拡張性</a:t>
            </a:r>
          </a:p>
        </p:txBody>
      </p:sp>
    </p:spTree>
    <p:extLst>
      <p:ext uri="{BB962C8B-B14F-4D97-AF65-F5344CB8AC3E}">
        <p14:creationId xmlns:p14="http://schemas.microsoft.com/office/powerpoint/2010/main" val="4256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84E5-B1A1-0A4C-916B-B63DF15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主な競合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A4BDA-CBD3-3745-B4A4-1F6816EA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PyVCF</a:t>
            </a:r>
            <a:r>
              <a:rPr kumimoji="1" lang="en-US" altLang="ja-JP" dirty="0"/>
              <a:t>(</a:t>
            </a:r>
            <a:r>
              <a:rPr kumimoji="1" lang="ja-JP" altLang="en-US"/>
              <a:t>依存することにした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VCF Explorer(GUI</a:t>
            </a:r>
            <a:r>
              <a:rPr lang="ja-JP" altLang="en-US"/>
              <a:t>ソフト。</a:t>
            </a:r>
            <a:r>
              <a:rPr lang="en-US" altLang="ja-JP" dirty="0"/>
              <a:t>SV</a:t>
            </a:r>
            <a:r>
              <a:rPr lang="ja-JP" altLang="en-US"/>
              <a:t>特化ではない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8234</TotalTime>
  <Words>299</Words>
  <Application>Microsoft Macintosh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SV_parser(仮)</vt:lpstr>
      <vt:lpstr>SV_parserの概略</vt:lpstr>
      <vt:lpstr>実現したい機能</vt:lpstr>
      <vt:lpstr>PowerPoint プレゼンテーション</vt:lpstr>
      <vt:lpstr>SV解析において重要な情報</vt:lpstr>
      <vt:lpstr>中間オブジェクトのデータ構成をどうするか</vt:lpstr>
      <vt:lpstr>ソフトの存在意義</vt:lpstr>
      <vt:lpstr>主な競合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SV_parser(仮)</dc:title>
  <dc:creator>杉田 一毅</dc:creator>
  <cp:lastModifiedBy>杉田 一毅</cp:lastModifiedBy>
  <cp:revision>29</cp:revision>
  <dcterms:created xsi:type="dcterms:W3CDTF">2020-09-12T17:04:59Z</dcterms:created>
  <dcterms:modified xsi:type="dcterms:W3CDTF">2020-09-27T13:12:33Z</dcterms:modified>
</cp:coreProperties>
</file>